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465" r:id="rId2"/>
    <p:sldId id="575" r:id="rId3"/>
    <p:sldId id="502" r:id="rId4"/>
    <p:sldId id="531" r:id="rId5"/>
    <p:sldId id="567" r:id="rId6"/>
    <p:sldId id="560" r:id="rId7"/>
    <p:sldId id="521" r:id="rId8"/>
    <p:sldId id="437" r:id="rId9"/>
    <p:sldId id="559" r:id="rId10"/>
    <p:sldId id="533" r:id="rId11"/>
    <p:sldId id="518" r:id="rId12"/>
    <p:sldId id="399" r:id="rId13"/>
    <p:sldId id="534" r:id="rId14"/>
    <p:sldId id="555" r:id="rId15"/>
    <p:sldId id="578" r:id="rId16"/>
    <p:sldId id="395" r:id="rId17"/>
    <p:sldId id="561" r:id="rId18"/>
    <p:sldId id="528" r:id="rId19"/>
    <p:sldId id="565" r:id="rId20"/>
    <p:sldId id="507" r:id="rId21"/>
    <p:sldId id="580" r:id="rId22"/>
    <p:sldId id="523" r:id="rId23"/>
    <p:sldId id="577" r:id="rId24"/>
    <p:sldId id="540" r:id="rId25"/>
    <p:sldId id="519" r:id="rId26"/>
    <p:sldId id="520" r:id="rId27"/>
    <p:sldId id="536" r:id="rId28"/>
    <p:sldId id="535" r:id="rId29"/>
    <p:sldId id="558" r:id="rId30"/>
    <p:sldId id="576" r:id="rId31"/>
    <p:sldId id="495" r:id="rId32"/>
    <p:sldId id="563" r:id="rId33"/>
    <p:sldId id="571" r:id="rId34"/>
    <p:sldId id="564" r:id="rId35"/>
    <p:sldId id="572" r:id="rId36"/>
    <p:sldId id="581" r:id="rId37"/>
    <p:sldId id="574" r:id="rId38"/>
    <p:sldId id="579" r:id="rId39"/>
    <p:sldId id="570" r:id="rId40"/>
    <p:sldId id="427" r:id="rId41"/>
    <p:sldId id="549" r:id="rId42"/>
    <p:sldId id="403" r:id="rId43"/>
    <p:sldId id="428" r:id="rId44"/>
    <p:sldId id="501" r:id="rId45"/>
    <p:sldId id="544" r:id="rId46"/>
    <p:sldId id="483" r:id="rId47"/>
    <p:sldId id="517" r:id="rId48"/>
    <p:sldId id="477" r:id="rId49"/>
    <p:sldId id="487" r:id="rId50"/>
    <p:sldId id="513" r:id="rId51"/>
    <p:sldId id="545" r:id="rId52"/>
    <p:sldId id="566" r:id="rId53"/>
    <p:sldId id="568" r:id="rId54"/>
    <p:sldId id="537" r:id="rId55"/>
    <p:sldId id="500" r:id="rId56"/>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p15:clr>
            <a:srgbClr val="A4A3A4"/>
          </p15:clr>
        </p15:guide>
        <p15:guide id="2" orient="horz" pos="286">
          <p15:clr>
            <a:srgbClr val="A4A3A4"/>
          </p15:clr>
        </p15:guide>
        <p15:guide id="3" orient="horz" pos="1787">
          <p15:clr>
            <a:srgbClr val="A4A3A4"/>
          </p15:clr>
        </p15:guide>
        <p15:guide id="4" orient="horz" pos="461">
          <p15:clr>
            <a:srgbClr val="A4A3A4"/>
          </p15:clr>
        </p15:guide>
        <p15:guide id="5" orient="horz" pos="4002">
          <p15:clr>
            <a:srgbClr val="A4A3A4"/>
          </p15:clr>
        </p15:guide>
        <p15:guide id="6" orient="horz" pos="1281">
          <p15:clr>
            <a:srgbClr val="A4A3A4"/>
          </p15:clr>
        </p15:guide>
        <p15:guide id="7" orient="horz" pos="718">
          <p15:clr>
            <a:srgbClr val="A4A3A4"/>
          </p15:clr>
        </p15:guide>
        <p15:guide id="8" orient="horz" pos="4185">
          <p15:clr>
            <a:srgbClr val="A4A3A4"/>
          </p15:clr>
        </p15:guide>
        <p15:guide id="9" orient="horz" pos="852">
          <p15:clr>
            <a:srgbClr val="A4A3A4"/>
          </p15:clr>
        </p15:guide>
        <p15:guide id="10" pos="2880">
          <p15:clr>
            <a:srgbClr val="A4A3A4"/>
          </p15:clr>
        </p15:guide>
        <p15:guide id="11" pos="306">
          <p15:clr>
            <a:srgbClr val="A4A3A4"/>
          </p15:clr>
        </p15:guide>
        <p15:guide id="12" pos="401">
          <p15:clr>
            <a:srgbClr val="A4A3A4"/>
          </p15:clr>
        </p15:guide>
        <p15:guide id="13" pos="5456">
          <p15:clr>
            <a:srgbClr val="A4A3A4"/>
          </p15:clr>
        </p15:guide>
      </p15:sldGuideLst>
    </p:ext>
    <p:ext uri="{2D200454-40CA-4A62-9FC3-DE9A4176ACB9}">
      <p15:notesGuideLst xmlns:p15="http://schemas.microsoft.com/office/powerpoint/2012/main">
        <p15:guide id="1" orient="horz" pos="3127">
          <p15:clr>
            <a:srgbClr val="A4A3A4"/>
          </p15:clr>
        </p15:guide>
        <p15:guide id="2" pos="215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hony" initials="A" lastIdx="12" clrIdx="0"/>
  <p:cmAuthor id="1" name="anthony" initials="a" lastIdx="3" clrIdx="1">
    <p:extLst>
      <p:ext uri="{19B8F6BF-5375-455C-9EA6-DF929625EA0E}">
        <p15:presenceInfo xmlns:p15="http://schemas.microsoft.com/office/powerpoint/2012/main" userId="anthony" providerId="None"/>
      </p:ext>
    </p:extLst>
  </p:cmAuthor>
  <p:cmAuthor id="2" name="Anthony Apponyi" initials="AA" lastIdx="2" clrIdx="2">
    <p:extLst>
      <p:ext uri="{19B8F6BF-5375-455C-9EA6-DF929625EA0E}">
        <p15:presenceInfo xmlns:p15="http://schemas.microsoft.com/office/powerpoint/2012/main" userId="Anthony Appon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001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E7A48-C1A2-4378-A5AA-5962EF852538}" v="1" dt="2024-11-22T10:59:13.53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autoAdjust="0"/>
    <p:restoredTop sz="89179" autoAdjust="0"/>
  </p:normalViewPr>
  <p:slideViewPr>
    <p:cSldViewPr snapToGrid="0">
      <p:cViewPr varScale="1">
        <p:scale>
          <a:sx n="69" d="100"/>
          <a:sy n="69" d="100"/>
        </p:scale>
        <p:origin x="1304" y="60"/>
      </p:cViewPr>
      <p:guideLst>
        <p:guide orient="horz" pos="1992"/>
        <p:guide orient="horz" pos="286"/>
        <p:guide orient="horz" pos="1787"/>
        <p:guide orient="horz" pos="461"/>
        <p:guide orient="horz" pos="4002"/>
        <p:guide orient="horz" pos="1281"/>
        <p:guide orient="horz" pos="718"/>
        <p:guide orient="horz" pos="4185"/>
        <p:guide orient="horz" pos="852"/>
        <p:guide pos="2880"/>
        <p:guide pos="306"/>
        <p:guide pos="401"/>
        <p:guide pos="5456"/>
      </p:guideLst>
    </p:cSldViewPr>
  </p:slideViewPr>
  <p:outlineViewPr>
    <p:cViewPr>
      <p:scale>
        <a:sx n="33" d="100"/>
        <a:sy n="33" d="100"/>
      </p:scale>
      <p:origin x="0" y="-22824"/>
    </p:cViewPr>
  </p:outlineViewPr>
  <p:notesTextViewPr>
    <p:cViewPr>
      <p:scale>
        <a:sx n="100" d="100"/>
        <a:sy n="100" d="100"/>
      </p:scale>
      <p:origin x="0" y="0"/>
    </p:cViewPr>
  </p:notesTextViewPr>
  <p:sorterViewPr>
    <p:cViewPr>
      <p:scale>
        <a:sx n="134" d="100"/>
        <a:sy n="134" d="100"/>
      </p:scale>
      <p:origin x="0" y="0"/>
    </p:cViewPr>
  </p:sorterViewPr>
  <p:notesViewPr>
    <p:cSldViewPr snapToGrid="0">
      <p:cViewPr varScale="1">
        <p:scale>
          <a:sx n="61" d="100"/>
          <a:sy n="61" d="100"/>
        </p:scale>
        <p:origin x="-2466" y="-72"/>
      </p:cViewPr>
      <p:guideLst>
        <p:guide orient="horz" pos="3127"/>
        <p:guide pos="215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Apponyi" userId="60038a4f19ea6aa7" providerId="LiveId" clId="{4EDE7A48-C1A2-4378-A5AA-5962EF852538}"/>
    <pc:docChg chg="modSld">
      <pc:chgData name="Anthony Apponyi" userId="60038a4f19ea6aa7" providerId="LiveId" clId="{4EDE7A48-C1A2-4378-A5AA-5962EF852538}" dt="2024-11-22T11:18:19.505" v="489" actId="6549"/>
      <pc:docMkLst>
        <pc:docMk/>
      </pc:docMkLst>
      <pc:sldChg chg="modSp mod">
        <pc:chgData name="Anthony Apponyi" userId="60038a4f19ea6aa7" providerId="LiveId" clId="{4EDE7A48-C1A2-4378-A5AA-5962EF852538}" dt="2024-11-22T11:04:49.786" v="281" actId="6549"/>
        <pc:sldMkLst>
          <pc:docMk/>
          <pc:sldMk cId="1463546249" sldId="395"/>
        </pc:sldMkLst>
        <pc:spChg chg="mod">
          <ac:chgData name="Anthony Apponyi" userId="60038a4f19ea6aa7" providerId="LiveId" clId="{4EDE7A48-C1A2-4378-A5AA-5962EF852538}" dt="2024-11-22T11:04:49.786" v="281" actId="6549"/>
          <ac:spMkLst>
            <pc:docMk/>
            <pc:sldMk cId="1463546249" sldId="395"/>
            <ac:spMk id="3" creationId="{00000000-0000-0000-0000-000000000000}"/>
          </ac:spMkLst>
        </pc:spChg>
      </pc:sldChg>
      <pc:sldChg chg="modSp mod">
        <pc:chgData name="Anthony Apponyi" userId="60038a4f19ea6aa7" providerId="LiveId" clId="{4EDE7A48-C1A2-4378-A5AA-5962EF852538}" dt="2024-11-22T11:04:31.922" v="280" actId="6549"/>
        <pc:sldMkLst>
          <pc:docMk/>
          <pc:sldMk cId="1945767049" sldId="399"/>
        </pc:sldMkLst>
        <pc:spChg chg="mod">
          <ac:chgData name="Anthony Apponyi" userId="60038a4f19ea6aa7" providerId="LiveId" clId="{4EDE7A48-C1A2-4378-A5AA-5962EF852538}" dt="2024-11-22T11:04:31.922" v="280" actId="6549"/>
          <ac:spMkLst>
            <pc:docMk/>
            <pc:sldMk cId="1945767049" sldId="399"/>
            <ac:spMk id="13" creationId="{00000000-0000-0000-0000-000000000000}"/>
          </ac:spMkLst>
        </pc:spChg>
      </pc:sldChg>
      <pc:sldChg chg="modSp mod">
        <pc:chgData name="Anthony Apponyi" userId="60038a4f19ea6aa7" providerId="LiveId" clId="{4EDE7A48-C1A2-4378-A5AA-5962EF852538}" dt="2024-11-22T11:16:02.318" v="448" actId="6549"/>
        <pc:sldMkLst>
          <pc:docMk/>
          <pc:sldMk cId="1226458444" sldId="403"/>
        </pc:sldMkLst>
        <pc:spChg chg="mod">
          <ac:chgData name="Anthony Apponyi" userId="60038a4f19ea6aa7" providerId="LiveId" clId="{4EDE7A48-C1A2-4378-A5AA-5962EF852538}" dt="2024-11-22T11:16:02.318" v="448" actId="6549"/>
          <ac:spMkLst>
            <pc:docMk/>
            <pc:sldMk cId="1226458444" sldId="403"/>
            <ac:spMk id="9" creationId="{00000000-0000-0000-0000-000000000000}"/>
          </ac:spMkLst>
        </pc:spChg>
      </pc:sldChg>
      <pc:sldChg chg="modSp mod">
        <pc:chgData name="Anthony Apponyi" userId="60038a4f19ea6aa7" providerId="LiveId" clId="{4EDE7A48-C1A2-4378-A5AA-5962EF852538}" dt="2024-11-22T11:07:18.193" v="341" actId="6549"/>
        <pc:sldMkLst>
          <pc:docMk/>
          <pc:sldMk cId="3531717079" sldId="428"/>
        </pc:sldMkLst>
        <pc:spChg chg="mod">
          <ac:chgData name="Anthony Apponyi" userId="60038a4f19ea6aa7" providerId="LiveId" clId="{4EDE7A48-C1A2-4378-A5AA-5962EF852538}" dt="2024-11-22T11:07:18.193" v="341" actId="6549"/>
          <ac:spMkLst>
            <pc:docMk/>
            <pc:sldMk cId="3531717079" sldId="428"/>
            <ac:spMk id="7" creationId="{C805B39D-AE9B-49C2-AAC0-F7876EC7EF84}"/>
          </ac:spMkLst>
        </pc:spChg>
      </pc:sldChg>
      <pc:sldChg chg="modSp mod">
        <pc:chgData name="Anthony Apponyi" userId="60038a4f19ea6aa7" providerId="LiveId" clId="{4EDE7A48-C1A2-4378-A5AA-5962EF852538}" dt="2024-11-22T11:14:07.153" v="399" actId="6549"/>
        <pc:sldMkLst>
          <pc:docMk/>
          <pc:sldMk cId="35929107" sldId="477"/>
        </pc:sldMkLst>
        <pc:spChg chg="mod">
          <ac:chgData name="Anthony Apponyi" userId="60038a4f19ea6aa7" providerId="LiveId" clId="{4EDE7A48-C1A2-4378-A5AA-5962EF852538}" dt="2024-11-22T11:14:07.153" v="399" actId="6549"/>
          <ac:spMkLst>
            <pc:docMk/>
            <pc:sldMk cId="35929107" sldId="477"/>
            <ac:spMk id="4" creationId="{00000000-0000-0000-0000-000000000000}"/>
          </ac:spMkLst>
        </pc:spChg>
      </pc:sldChg>
      <pc:sldChg chg="modSp mod">
        <pc:chgData name="Anthony Apponyi" userId="60038a4f19ea6aa7" providerId="LiveId" clId="{4EDE7A48-C1A2-4378-A5AA-5962EF852538}" dt="2024-11-17T07:09:37.338" v="82" actId="6549"/>
        <pc:sldMkLst>
          <pc:docMk/>
          <pc:sldMk cId="1214119849" sldId="487"/>
        </pc:sldMkLst>
        <pc:spChg chg="mod">
          <ac:chgData name="Anthony Apponyi" userId="60038a4f19ea6aa7" providerId="LiveId" clId="{4EDE7A48-C1A2-4378-A5AA-5962EF852538}" dt="2024-11-17T07:09:37.338" v="82" actId="6549"/>
          <ac:spMkLst>
            <pc:docMk/>
            <pc:sldMk cId="1214119849" sldId="487"/>
            <ac:spMk id="4" creationId="{00000000-0000-0000-0000-000000000000}"/>
          </ac:spMkLst>
        </pc:spChg>
      </pc:sldChg>
      <pc:sldChg chg="modSp mod">
        <pc:chgData name="Anthony Apponyi" userId="60038a4f19ea6aa7" providerId="LiveId" clId="{4EDE7A48-C1A2-4378-A5AA-5962EF852538}" dt="2024-11-22T11:07:49.531" v="345" actId="6549"/>
        <pc:sldMkLst>
          <pc:docMk/>
          <pc:sldMk cId="4062793722" sldId="501"/>
        </pc:sldMkLst>
        <pc:spChg chg="mod">
          <ac:chgData name="Anthony Apponyi" userId="60038a4f19ea6aa7" providerId="LiveId" clId="{4EDE7A48-C1A2-4378-A5AA-5962EF852538}" dt="2024-11-22T11:07:49.531" v="345" actId="6549"/>
          <ac:spMkLst>
            <pc:docMk/>
            <pc:sldMk cId="4062793722" sldId="501"/>
            <ac:spMk id="7" creationId="{C805B39D-AE9B-49C2-AAC0-F7876EC7EF84}"/>
          </ac:spMkLst>
        </pc:spChg>
      </pc:sldChg>
      <pc:sldChg chg="modSp mod">
        <pc:chgData name="Anthony Apponyi" userId="60038a4f19ea6aa7" providerId="LiveId" clId="{4EDE7A48-C1A2-4378-A5AA-5962EF852538}" dt="2024-11-22T11:12:01.961" v="371" actId="6549"/>
        <pc:sldMkLst>
          <pc:docMk/>
          <pc:sldMk cId="2787888217" sldId="507"/>
        </pc:sldMkLst>
        <pc:spChg chg="mod">
          <ac:chgData name="Anthony Apponyi" userId="60038a4f19ea6aa7" providerId="LiveId" clId="{4EDE7A48-C1A2-4378-A5AA-5962EF852538}" dt="2024-11-22T11:12:01.961" v="371" actId="6549"/>
          <ac:spMkLst>
            <pc:docMk/>
            <pc:sldMk cId="2787888217" sldId="507"/>
            <ac:spMk id="3" creationId="{00000000-0000-0000-0000-000000000000}"/>
          </ac:spMkLst>
        </pc:spChg>
      </pc:sldChg>
      <pc:sldChg chg="modSp mod">
        <pc:chgData name="Anthony Apponyi" userId="60038a4f19ea6aa7" providerId="LiveId" clId="{4EDE7A48-C1A2-4378-A5AA-5962EF852538}" dt="2024-11-22T11:14:18.156" v="400" actId="6549"/>
        <pc:sldMkLst>
          <pc:docMk/>
          <pc:sldMk cId="2539542339" sldId="534"/>
        </pc:sldMkLst>
        <pc:spChg chg="mod">
          <ac:chgData name="Anthony Apponyi" userId="60038a4f19ea6aa7" providerId="LiveId" clId="{4EDE7A48-C1A2-4378-A5AA-5962EF852538}" dt="2024-11-22T11:14:18.156" v="400" actId="6549"/>
          <ac:spMkLst>
            <pc:docMk/>
            <pc:sldMk cId="2539542339" sldId="534"/>
            <ac:spMk id="6" creationId="{00000000-0000-0000-0000-000000000000}"/>
          </ac:spMkLst>
        </pc:spChg>
      </pc:sldChg>
      <pc:sldChg chg="modSp mod">
        <pc:chgData name="Anthony Apponyi" userId="60038a4f19ea6aa7" providerId="LiveId" clId="{4EDE7A48-C1A2-4378-A5AA-5962EF852538}" dt="2024-11-22T11:18:19.505" v="489" actId="6549"/>
        <pc:sldMkLst>
          <pc:docMk/>
          <pc:sldMk cId="3773912201" sldId="544"/>
        </pc:sldMkLst>
        <pc:spChg chg="mod">
          <ac:chgData name="Anthony Apponyi" userId="60038a4f19ea6aa7" providerId="LiveId" clId="{4EDE7A48-C1A2-4378-A5AA-5962EF852538}" dt="2024-11-22T11:18:19.505" v="489" actId="6549"/>
          <ac:spMkLst>
            <pc:docMk/>
            <pc:sldMk cId="3773912201" sldId="544"/>
            <ac:spMk id="7" creationId="{1F24FA06-AE77-493E-8297-9F7D763F6B99}"/>
          </ac:spMkLst>
        </pc:spChg>
      </pc:sldChg>
      <pc:sldChg chg="modSp mod">
        <pc:chgData name="Anthony Apponyi" userId="60038a4f19ea6aa7" providerId="LiveId" clId="{4EDE7A48-C1A2-4378-A5AA-5962EF852538}" dt="2024-11-22T11:08:27.658" v="349" actId="6549"/>
        <pc:sldMkLst>
          <pc:docMk/>
          <pc:sldMk cId="1047800882" sldId="545"/>
        </pc:sldMkLst>
        <pc:spChg chg="mod">
          <ac:chgData name="Anthony Apponyi" userId="60038a4f19ea6aa7" providerId="LiveId" clId="{4EDE7A48-C1A2-4378-A5AA-5962EF852538}" dt="2024-11-22T11:08:27.658" v="349" actId="6549"/>
          <ac:spMkLst>
            <pc:docMk/>
            <pc:sldMk cId="1047800882" sldId="545"/>
            <ac:spMk id="3" creationId="{00000000-0000-0000-0000-000000000000}"/>
          </ac:spMkLst>
        </pc:spChg>
      </pc:sldChg>
      <pc:sldChg chg="modSp mod">
        <pc:chgData name="Anthony Apponyi" userId="60038a4f19ea6aa7" providerId="LiveId" clId="{4EDE7A48-C1A2-4378-A5AA-5962EF852538}" dt="2024-11-22T11:13:20.484" v="392" actId="6549"/>
        <pc:sldMkLst>
          <pc:docMk/>
          <pc:sldMk cId="2971737778" sldId="549"/>
        </pc:sldMkLst>
        <pc:spChg chg="mod">
          <ac:chgData name="Anthony Apponyi" userId="60038a4f19ea6aa7" providerId="LiveId" clId="{4EDE7A48-C1A2-4378-A5AA-5962EF852538}" dt="2024-11-22T11:13:20.484" v="392" actId="6549"/>
          <ac:spMkLst>
            <pc:docMk/>
            <pc:sldMk cId="2971737778" sldId="549"/>
            <ac:spMk id="3" creationId="{00000000-0000-0000-0000-000000000000}"/>
          </ac:spMkLst>
        </pc:spChg>
      </pc:sldChg>
      <pc:sldChg chg="modSp mod">
        <pc:chgData name="Anthony Apponyi" userId="60038a4f19ea6aa7" providerId="LiveId" clId="{4EDE7A48-C1A2-4378-A5AA-5962EF852538}" dt="2024-11-22T11:05:25.906" v="298" actId="6549"/>
        <pc:sldMkLst>
          <pc:docMk/>
          <pc:sldMk cId="2504035504" sldId="564"/>
        </pc:sldMkLst>
        <pc:graphicFrameChg chg="modGraphic">
          <ac:chgData name="Anthony Apponyi" userId="60038a4f19ea6aa7" providerId="LiveId" clId="{4EDE7A48-C1A2-4378-A5AA-5962EF852538}" dt="2024-11-22T11:05:25.906" v="298" actId="6549"/>
          <ac:graphicFrameMkLst>
            <pc:docMk/>
            <pc:sldMk cId="2504035504" sldId="564"/>
            <ac:graphicFrameMk id="6" creationId="{65717FC8-E7D2-4B3B-89FE-5A07DCCBA684}"/>
          </ac:graphicFrameMkLst>
        </pc:graphicFrameChg>
      </pc:sldChg>
      <pc:sldChg chg="modSp mod">
        <pc:chgData name="Anthony Apponyi" userId="60038a4f19ea6aa7" providerId="LiveId" clId="{4EDE7A48-C1A2-4378-A5AA-5962EF852538}" dt="2024-11-22T11:00:36.397" v="272" actId="6549"/>
        <pc:sldMkLst>
          <pc:docMk/>
          <pc:sldMk cId="2552992816" sldId="565"/>
        </pc:sldMkLst>
        <pc:graphicFrameChg chg="mod modGraphic">
          <ac:chgData name="Anthony Apponyi" userId="60038a4f19ea6aa7" providerId="LiveId" clId="{4EDE7A48-C1A2-4378-A5AA-5962EF852538}" dt="2024-11-22T11:00:36.397" v="272" actId="6549"/>
          <ac:graphicFrameMkLst>
            <pc:docMk/>
            <pc:sldMk cId="2552992816" sldId="565"/>
            <ac:graphicFrameMk id="6" creationId="{1FF3C34D-940A-8471-63DB-76A5BFDDC0C4}"/>
          </ac:graphicFrameMkLst>
        </pc:graphicFrameChg>
      </pc:sldChg>
      <pc:sldChg chg="modSp mod">
        <pc:chgData name="Anthony Apponyi" userId="60038a4f19ea6aa7" providerId="LiveId" clId="{4EDE7A48-C1A2-4378-A5AA-5962EF852538}" dt="2024-11-22T11:15:24.732" v="447" actId="6549"/>
        <pc:sldMkLst>
          <pc:docMk/>
          <pc:sldMk cId="2774440094" sldId="566"/>
        </pc:sldMkLst>
        <pc:graphicFrameChg chg="modGraphic">
          <ac:chgData name="Anthony Apponyi" userId="60038a4f19ea6aa7" providerId="LiveId" clId="{4EDE7A48-C1A2-4378-A5AA-5962EF852538}" dt="2024-11-22T11:15:24.732" v="447" actId="6549"/>
          <ac:graphicFrameMkLst>
            <pc:docMk/>
            <pc:sldMk cId="2774440094" sldId="566"/>
            <ac:graphicFrameMk id="2" creationId="{A2E715D0-A47C-FB69-B323-978C3B621042}"/>
          </ac:graphicFrameMkLst>
        </pc:graphicFrameChg>
      </pc:sldChg>
      <pc:sldChg chg="modSp mod">
        <pc:chgData name="Anthony Apponyi" userId="60038a4f19ea6aa7" providerId="LiveId" clId="{4EDE7A48-C1A2-4378-A5AA-5962EF852538}" dt="2024-11-22T11:08:39.255" v="350" actId="6549"/>
        <pc:sldMkLst>
          <pc:docMk/>
          <pc:sldMk cId="1085865182" sldId="568"/>
        </pc:sldMkLst>
        <pc:graphicFrameChg chg="modGraphic">
          <ac:chgData name="Anthony Apponyi" userId="60038a4f19ea6aa7" providerId="LiveId" clId="{4EDE7A48-C1A2-4378-A5AA-5962EF852538}" dt="2024-11-22T11:08:39.255" v="350" actId="6549"/>
          <ac:graphicFrameMkLst>
            <pc:docMk/>
            <pc:sldMk cId="1085865182" sldId="568"/>
            <ac:graphicFrameMk id="2" creationId="{A2E715D0-A47C-FB69-B323-978C3B621042}"/>
          </ac:graphicFrameMkLst>
        </pc:graphicFrameChg>
      </pc:sldChg>
      <pc:sldChg chg="modSp mod">
        <pc:chgData name="Anthony Apponyi" userId="60038a4f19ea6aa7" providerId="LiveId" clId="{4EDE7A48-C1A2-4378-A5AA-5962EF852538}" dt="2024-11-22T11:15:01.828" v="440" actId="6549"/>
        <pc:sldMkLst>
          <pc:docMk/>
          <pc:sldMk cId="1593817328" sldId="574"/>
        </pc:sldMkLst>
        <pc:spChg chg="mod">
          <ac:chgData name="Anthony Apponyi" userId="60038a4f19ea6aa7" providerId="LiveId" clId="{4EDE7A48-C1A2-4378-A5AA-5962EF852538}" dt="2024-11-22T11:12:39.236" v="388" actId="6549"/>
          <ac:spMkLst>
            <pc:docMk/>
            <pc:sldMk cId="1593817328" sldId="574"/>
            <ac:spMk id="2" creationId="{00000000-0000-0000-0000-000000000000}"/>
          </ac:spMkLst>
        </pc:spChg>
        <pc:graphicFrameChg chg="modGraphic">
          <ac:chgData name="Anthony Apponyi" userId="60038a4f19ea6aa7" providerId="LiveId" clId="{4EDE7A48-C1A2-4378-A5AA-5962EF852538}" dt="2024-11-22T11:15:01.828" v="440" actId="6549"/>
          <ac:graphicFrameMkLst>
            <pc:docMk/>
            <pc:sldMk cId="1593817328" sldId="574"/>
            <ac:graphicFrameMk id="6" creationId="{65717FC8-E7D2-4B3B-89FE-5A07DCCBA684}"/>
          </ac:graphicFrameMkLst>
        </pc:graphicFrameChg>
      </pc:sldChg>
      <pc:sldChg chg="modSp mod">
        <pc:chgData name="Anthony Apponyi" userId="60038a4f19ea6aa7" providerId="LiveId" clId="{4EDE7A48-C1A2-4378-A5AA-5962EF852538}" dt="2024-11-17T07:55:43.470" v="130" actId="6549"/>
        <pc:sldMkLst>
          <pc:docMk/>
          <pc:sldMk cId="2717455598" sldId="577"/>
        </pc:sldMkLst>
        <pc:spChg chg="mod">
          <ac:chgData name="Anthony Apponyi" userId="60038a4f19ea6aa7" providerId="LiveId" clId="{4EDE7A48-C1A2-4378-A5AA-5962EF852538}" dt="2024-11-17T07:55:43.470" v="130" actId="6549"/>
          <ac:spMkLst>
            <pc:docMk/>
            <pc:sldMk cId="2717455598" sldId="577"/>
            <ac:spMk id="3" creationId="{00000000-0000-0000-0000-000000000000}"/>
          </ac:spMkLst>
        </pc:spChg>
      </pc:sldChg>
      <pc:sldChg chg="modSp mod">
        <pc:chgData name="Anthony Apponyi" userId="60038a4f19ea6aa7" providerId="LiveId" clId="{4EDE7A48-C1A2-4378-A5AA-5962EF852538}" dt="2024-11-22T11:16:34.802" v="467" actId="6549"/>
        <pc:sldMkLst>
          <pc:docMk/>
          <pc:sldMk cId="3925763254" sldId="580"/>
        </pc:sldMkLst>
        <pc:graphicFrameChg chg="modGraphic">
          <ac:chgData name="Anthony Apponyi" userId="60038a4f19ea6aa7" providerId="LiveId" clId="{4EDE7A48-C1A2-4378-A5AA-5962EF852538}" dt="2024-11-22T11:16:34.802" v="467" actId="6549"/>
          <ac:graphicFrameMkLst>
            <pc:docMk/>
            <pc:sldMk cId="3925763254" sldId="580"/>
            <ac:graphicFrameMk id="6" creationId="{65717FC8-E7D2-4B3B-89FE-5A07DCCBA68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092" cy="496009"/>
          </a:xfrm>
          <a:prstGeom prst="rect">
            <a:avLst/>
          </a:prstGeom>
        </p:spPr>
        <p:txBody>
          <a:bodyPr vert="horz" lIns="93452" tIns="46726" rIns="93452" bIns="46726" rtlCol="0"/>
          <a:lstStyle>
            <a:lvl1pPr algn="l">
              <a:defRPr sz="1200"/>
            </a:lvl1pPr>
          </a:lstStyle>
          <a:p>
            <a:endParaRPr lang="en-GB" dirty="0"/>
          </a:p>
        </p:txBody>
      </p:sp>
      <p:sp>
        <p:nvSpPr>
          <p:cNvPr id="3" name="Date Placeholder 2"/>
          <p:cNvSpPr>
            <a:spLocks noGrp="1"/>
          </p:cNvSpPr>
          <p:nvPr>
            <p:ph type="dt" sz="quarter" idx="1"/>
          </p:nvPr>
        </p:nvSpPr>
        <p:spPr>
          <a:xfrm>
            <a:off x="3885275" y="1"/>
            <a:ext cx="2971092" cy="496009"/>
          </a:xfrm>
          <a:prstGeom prst="rect">
            <a:avLst/>
          </a:prstGeom>
        </p:spPr>
        <p:txBody>
          <a:bodyPr vert="horz" lIns="93452" tIns="46726" rIns="93452" bIns="46726" rtlCol="0"/>
          <a:lstStyle>
            <a:lvl1pPr algn="r">
              <a:defRPr sz="1200"/>
            </a:lvl1pPr>
          </a:lstStyle>
          <a:p>
            <a:fld id="{CAA93129-CE71-426A-955F-1C7B5B0B1726}" type="datetimeFigureOut">
              <a:rPr lang="en-GB" smtClean="0"/>
              <a:pPr/>
              <a:t>22/11/2024</a:t>
            </a:fld>
            <a:endParaRPr lang="en-GB" dirty="0"/>
          </a:p>
        </p:txBody>
      </p:sp>
      <p:sp>
        <p:nvSpPr>
          <p:cNvPr id="4" name="Footer Placeholder 3"/>
          <p:cNvSpPr>
            <a:spLocks noGrp="1"/>
          </p:cNvSpPr>
          <p:nvPr>
            <p:ph type="ftr" sz="quarter" idx="2"/>
          </p:nvPr>
        </p:nvSpPr>
        <p:spPr>
          <a:xfrm>
            <a:off x="0" y="9429014"/>
            <a:ext cx="2971092" cy="496009"/>
          </a:xfrm>
          <a:prstGeom prst="rect">
            <a:avLst/>
          </a:prstGeom>
        </p:spPr>
        <p:txBody>
          <a:bodyPr vert="horz" lIns="93452" tIns="46726" rIns="93452" bIns="4672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5275" y="9429014"/>
            <a:ext cx="2971092" cy="496009"/>
          </a:xfrm>
          <a:prstGeom prst="rect">
            <a:avLst/>
          </a:prstGeom>
        </p:spPr>
        <p:txBody>
          <a:bodyPr vert="horz" lIns="93452" tIns="46726" rIns="93452" bIns="46726" rtlCol="0" anchor="b"/>
          <a:lstStyle>
            <a:lvl1pPr algn="r">
              <a:defRPr sz="1200"/>
            </a:lvl1pPr>
          </a:lstStyle>
          <a:p>
            <a:fld id="{39025C17-0C2E-4166-B704-63946FA3AA1F}" type="slidenum">
              <a:rPr lang="en-GB" smtClean="0"/>
              <a:pPr/>
              <a:t>‹#›</a:t>
            </a:fld>
            <a:endParaRPr lang="en-GB" dirty="0"/>
          </a:p>
        </p:txBody>
      </p:sp>
    </p:spTree>
    <p:extLst>
      <p:ext uri="{BB962C8B-B14F-4D97-AF65-F5344CB8AC3E}">
        <p14:creationId xmlns:p14="http://schemas.microsoft.com/office/powerpoint/2010/main" val="258184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3452" tIns="46726" rIns="93452" bIns="46726" rtlCol="0"/>
          <a:lstStyle>
            <a:lvl1pPr algn="l">
              <a:defRPr sz="1200"/>
            </a:lvl1pPr>
          </a:lstStyle>
          <a:p>
            <a:endParaRPr lang="en-GB" dirty="0"/>
          </a:p>
        </p:txBody>
      </p:sp>
      <p:sp>
        <p:nvSpPr>
          <p:cNvPr id="3" name="Date Placeholder 2"/>
          <p:cNvSpPr>
            <a:spLocks noGrp="1"/>
          </p:cNvSpPr>
          <p:nvPr>
            <p:ph type="dt" idx="1"/>
          </p:nvPr>
        </p:nvSpPr>
        <p:spPr>
          <a:xfrm>
            <a:off x="3884613" y="0"/>
            <a:ext cx="2971800" cy="496332"/>
          </a:xfrm>
          <a:prstGeom prst="rect">
            <a:avLst/>
          </a:prstGeom>
        </p:spPr>
        <p:txBody>
          <a:bodyPr vert="horz" lIns="93452" tIns="46726" rIns="93452" bIns="46726" rtlCol="0"/>
          <a:lstStyle>
            <a:lvl1pPr algn="r">
              <a:defRPr sz="1200"/>
            </a:lvl1pPr>
          </a:lstStyle>
          <a:p>
            <a:fld id="{059E89F1-572C-4427-A3D5-D08A9E523681}" type="datetimeFigureOut">
              <a:rPr lang="en-GB" smtClean="0"/>
              <a:pPr/>
              <a:t>22/11/2024</a:t>
            </a:fld>
            <a:endParaRPr lang="en-GB" dirty="0"/>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3452" tIns="46726" rIns="93452" bIns="46726" rtlCol="0" anchor="ctr"/>
          <a:lstStyle/>
          <a:p>
            <a:endParaRPr lang="en-GB" dirty="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3452" tIns="46726" rIns="93452" bIns="467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3452" tIns="46726" rIns="93452" bIns="4672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3452" tIns="46726" rIns="93452" bIns="46726" rtlCol="0" anchor="b"/>
          <a:lstStyle>
            <a:lvl1pPr algn="r">
              <a:defRPr sz="1200"/>
            </a:lvl1pPr>
          </a:lstStyle>
          <a:p>
            <a:fld id="{45A1F1A2-0AF2-4486-A1C4-A69F94542808}" type="slidenum">
              <a:rPr lang="en-GB" smtClean="0"/>
              <a:pPr/>
              <a:t>‹#›</a:t>
            </a:fld>
            <a:endParaRPr lang="en-GB" dirty="0"/>
          </a:p>
        </p:txBody>
      </p:sp>
    </p:spTree>
    <p:extLst>
      <p:ext uri="{BB962C8B-B14F-4D97-AF65-F5344CB8AC3E}">
        <p14:creationId xmlns:p14="http://schemas.microsoft.com/office/powerpoint/2010/main" val="293341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10</a:t>
            </a:fld>
            <a:endParaRPr lang="en-GB" dirty="0"/>
          </a:p>
        </p:txBody>
      </p:sp>
    </p:spTree>
    <p:extLst>
      <p:ext uri="{BB962C8B-B14F-4D97-AF65-F5344CB8AC3E}">
        <p14:creationId xmlns:p14="http://schemas.microsoft.com/office/powerpoint/2010/main" val="404302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11</a:t>
            </a:fld>
            <a:endParaRPr lang="en-GB" dirty="0"/>
          </a:p>
        </p:txBody>
      </p:sp>
    </p:spTree>
    <p:extLst>
      <p:ext uri="{BB962C8B-B14F-4D97-AF65-F5344CB8AC3E}">
        <p14:creationId xmlns:p14="http://schemas.microsoft.com/office/powerpoint/2010/main" val="115707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12</a:t>
            </a:fld>
            <a:endParaRPr lang="en-GB" dirty="0"/>
          </a:p>
        </p:txBody>
      </p:sp>
    </p:spTree>
    <p:extLst>
      <p:ext uri="{BB962C8B-B14F-4D97-AF65-F5344CB8AC3E}">
        <p14:creationId xmlns:p14="http://schemas.microsoft.com/office/powerpoint/2010/main" val="331021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13</a:t>
            </a:fld>
            <a:endParaRPr lang="en-GB" dirty="0"/>
          </a:p>
        </p:txBody>
      </p:sp>
    </p:spTree>
    <p:extLst>
      <p:ext uri="{BB962C8B-B14F-4D97-AF65-F5344CB8AC3E}">
        <p14:creationId xmlns:p14="http://schemas.microsoft.com/office/powerpoint/2010/main" val="85671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64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84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changes</a:t>
            </a:r>
          </a:p>
        </p:txBody>
      </p:sp>
      <p:sp>
        <p:nvSpPr>
          <p:cNvPr id="4" name="Slide Number Placeholder 3"/>
          <p:cNvSpPr>
            <a:spLocks noGrp="1"/>
          </p:cNvSpPr>
          <p:nvPr>
            <p:ph type="sldNum" sz="quarter" idx="10"/>
          </p:nvPr>
        </p:nvSpPr>
        <p:spPr/>
        <p:txBody>
          <a:bodyPr/>
          <a:lstStyle/>
          <a:p>
            <a:fld id="{45A1F1A2-0AF2-4486-A1C4-A69F94542808}" type="slidenum">
              <a:rPr lang="en-GB" smtClean="0"/>
              <a:pPr/>
              <a:t>16</a:t>
            </a:fld>
            <a:endParaRPr lang="en-GB" dirty="0"/>
          </a:p>
        </p:txBody>
      </p:sp>
    </p:spTree>
    <p:extLst>
      <p:ext uri="{BB962C8B-B14F-4D97-AF65-F5344CB8AC3E}">
        <p14:creationId xmlns:p14="http://schemas.microsoft.com/office/powerpoint/2010/main" val="268294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changes</a:t>
            </a:r>
          </a:p>
        </p:txBody>
      </p:sp>
      <p:sp>
        <p:nvSpPr>
          <p:cNvPr id="4" name="Slide Number Placeholder 3"/>
          <p:cNvSpPr>
            <a:spLocks noGrp="1"/>
          </p:cNvSpPr>
          <p:nvPr>
            <p:ph type="sldNum" sz="quarter" idx="10"/>
          </p:nvPr>
        </p:nvSpPr>
        <p:spPr/>
        <p:txBody>
          <a:bodyPr/>
          <a:lstStyle/>
          <a:p>
            <a:fld id="{45A1F1A2-0AF2-4486-A1C4-A69F94542808}" type="slidenum">
              <a:rPr lang="en-GB" smtClean="0"/>
              <a:pPr/>
              <a:t>17</a:t>
            </a:fld>
            <a:endParaRPr lang="en-GB" dirty="0"/>
          </a:p>
        </p:txBody>
      </p:sp>
    </p:spTree>
    <p:extLst>
      <p:ext uri="{BB962C8B-B14F-4D97-AF65-F5344CB8AC3E}">
        <p14:creationId xmlns:p14="http://schemas.microsoft.com/office/powerpoint/2010/main" val="3533138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18</a:t>
            </a:fld>
            <a:endParaRPr lang="en-GB" dirty="0"/>
          </a:p>
        </p:txBody>
      </p:sp>
    </p:spTree>
    <p:extLst>
      <p:ext uri="{BB962C8B-B14F-4D97-AF65-F5344CB8AC3E}">
        <p14:creationId xmlns:p14="http://schemas.microsoft.com/office/powerpoint/2010/main" val="1772918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63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a:t>
            </a:fld>
            <a:endParaRPr lang="en-GB" dirty="0"/>
          </a:p>
        </p:txBody>
      </p:sp>
    </p:spTree>
    <p:extLst>
      <p:ext uri="{BB962C8B-B14F-4D97-AF65-F5344CB8AC3E}">
        <p14:creationId xmlns:p14="http://schemas.microsoft.com/office/powerpoint/2010/main" val="242684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changes</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20</a:t>
            </a:fld>
            <a:endParaRPr lang="en-GB" dirty="0"/>
          </a:p>
        </p:txBody>
      </p:sp>
    </p:spTree>
    <p:extLst>
      <p:ext uri="{BB962C8B-B14F-4D97-AF65-F5344CB8AC3E}">
        <p14:creationId xmlns:p14="http://schemas.microsoft.com/office/powerpoint/2010/main" val="398552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55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22</a:t>
            </a:fld>
            <a:endParaRPr lang="en-GB" dirty="0"/>
          </a:p>
        </p:txBody>
      </p:sp>
    </p:spTree>
    <p:extLst>
      <p:ext uri="{BB962C8B-B14F-4D97-AF65-F5344CB8AC3E}">
        <p14:creationId xmlns:p14="http://schemas.microsoft.com/office/powerpoint/2010/main" val="64245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23</a:t>
            </a:fld>
            <a:endParaRPr lang="en-GB" dirty="0"/>
          </a:p>
        </p:txBody>
      </p:sp>
    </p:spTree>
    <p:extLst>
      <p:ext uri="{BB962C8B-B14F-4D97-AF65-F5344CB8AC3E}">
        <p14:creationId xmlns:p14="http://schemas.microsoft.com/office/powerpoint/2010/main" val="39944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24</a:t>
            </a:fld>
            <a:endParaRPr lang="en-GB" dirty="0"/>
          </a:p>
        </p:txBody>
      </p:sp>
    </p:spTree>
    <p:extLst>
      <p:ext uri="{BB962C8B-B14F-4D97-AF65-F5344CB8AC3E}">
        <p14:creationId xmlns:p14="http://schemas.microsoft.com/office/powerpoint/2010/main" val="2343459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25</a:t>
            </a:fld>
            <a:endParaRPr lang="en-GB" dirty="0"/>
          </a:p>
        </p:txBody>
      </p:sp>
    </p:spTree>
    <p:extLst>
      <p:ext uri="{BB962C8B-B14F-4D97-AF65-F5344CB8AC3E}">
        <p14:creationId xmlns:p14="http://schemas.microsoft.com/office/powerpoint/2010/main" val="265991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26</a:t>
            </a:fld>
            <a:endParaRPr lang="en-GB" dirty="0"/>
          </a:p>
        </p:txBody>
      </p:sp>
    </p:spTree>
    <p:extLst>
      <p:ext uri="{BB962C8B-B14F-4D97-AF65-F5344CB8AC3E}">
        <p14:creationId xmlns:p14="http://schemas.microsoft.com/office/powerpoint/2010/main" val="3696246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27</a:t>
            </a:fld>
            <a:endParaRPr lang="en-GB" dirty="0"/>
          </a:p>
        </p:txBody>
      </p:sp>
    </p:spTree>
    <p:extLst>
      <p:ext uri="{BB962C8B-B14F-4D97-AF65-F5344CB8AC3E}">
        <p14:creationId xmlns:p14="http://schemas.microsoft.com/office/powerpoint/2010/main" val="100170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28</a:t>
            </a:fld>
            <a:endParaRPr lang="en-GB" dirty="0"/>
          </a:p>
        </p:txBody>
      </p:sp>
    </p:spTree>
    <p:extLst>
      <p:ext uri="{BB962C8B-B14F-4D97-AF65-F5344CB8AC3E}">
        <p14:creationId xmlns:p14="http://schemas.microsoft.com/office/powerpoint/2010/main" val="3645256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29</a:t>
            </a:fld>
            <a:endParaRPr lang="en-GB" dirty="0"/>
          </a:p>
        </p:txBody>
      </p:sp>
    </p:spTree>
    <p:extLst>
      <p:ext uri="{BB962C8B-B14F-4D97-AF65-F5344CB8AC3E}">
        <p14:creationId xmlns:p14="http://schemas.microsoft.com/office/powerpoint/2010/main" val="177291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58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30</a:t>
            </a:fld>
            <a:endParaRPr lang="en-GB" dirty="0"/>
          </a:p>
        </p:txBody>
      </p:sp>
    </p:spTree>
    <p:extLst>
      <p:ext uri="{BB962C8B-B14F-4D97-AF65-F5344CB8AC3E}">
        <p14:creationId xmlns:p14="http://schemas.microsoft.com/office/powerpoint/2010/main" val="2777656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26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633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7290-2054-60B2-BCE0-FB762BBAC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65989-148A-22DF-2D93-DA7418673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0C7D9-DA97-669C-F93A-D50DBAF6CE5B}"/>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CB9CD1F0-8148-BF14-7449-A1F2B99AD1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24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456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583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7290-2054-60B2-BCE0-FB762BBAC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65989-148A-22DF-2D93-DA7418673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0C7D9-DA97-669C-F93A-D50DBAF6CE5B}"/>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CB9CD1F0-8148-BF14-7449-A1F2B99AD1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69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37</a:t>
            </a:fld>
            <a:endParaRPr lang="en-GB" dirty="0"/>
          </a:p>
        </p:txBody>
      </p:sp>
    </p:spTree>
    <p:extLst>
      <p:ext uri="{BB962C8B-B14F-4D97-AF65-F5344CB8AC3E}">
        <p14:creationId xmlns:p14="http://schemas.microsoft.com/office/powerpoint/2010/main" val="2430836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38</a:t>
            </a:fld>
            <a:endParaRPr lang="en-GB" dirty="0"/>
          </a:p>
        </p:txBody>
      </p:sp>
    </p:spTree>
    <p:extLst>
      <p:ext uri="{BB962C8B-B14F-4D97-AF65-F5344CB8AC3E}">
        <p14:creationId xmlns:p14="http://schemas.microsoft.com/office/powerpoint/2010/main" val="2364476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39</a:t>
            </a:fld>
            <a:endParaRPr lang="en-GB" dirty="0"/>
          </a:p>
        </p:txBody>
      </p:sp>
    </p:spTree>
    <p:extLst>
      <p:ext uri="{BB962C8B-B14F-4D97-AF65-F5344CB8AC3E}">
        <p14:creationId xmlns:p14="http://schemas.microsoft.com/office/powerpoint/2010/main" val="312574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451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42</a:t>
            </a:fld>
            <a:endParaRPr lang="en-GB" dirty="0"/>
          </a:p>
        </p:txBody>
      </p:sp>
    </p:spTree>
    <p:extLst>
      <p:ext uri="{BB962C8B-B14F-4D97-AF65-F5344CB8AC3E}">
        <p14:creationId xmlns:p14="http://schemas.microsoft.com/office/powerpoint/2010/main" val="2129990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43</a:t>
            </a:fld>
            <a:endParaRPr lang="en-GB" dirty="0"/>
          </a:p>
        </p:txBody>
      </p:sp>
    </p:spTree>
    <p:extLst>
      <p:ext uri="{BB962C8B-B14F-4D97-AF65-F5344CB8AC3E}">
        <p14:creationId xmlns:p14="http://schemas.microsoft.com/office/powerpoint/2010/main" val="63266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44</a:t>
            </a:fld>
            <a:endParaRPr lang="en-GB" dirty="0"/>
          </a:p>
        </p:txBody>
      </p:sp>
    </p:spTree>
    <p:extLst>
      <p:ext uri="{BB962C8B-B14F-4D97-AF65-F5344CB8AC3E}">
        <p14:creationId xmlns:p14="http://schemas.microsoft.com/office/powerpoint/2010/main" val="1298917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776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46</a:t>
            </a:fld>
            <a:endParaRPr lang="en-GB" dirty="0"/>
          </a:p>
        </p:txBody>
      </p:sp>
    </p:spTree>
    <p:extLst>
      <p:ext uri="{BB962C8B-B14F-4D97-AF65-F5344CB8AC3E}">
        <p14:creationId xmlns:p14="http://schemas.microsoft.com/office/powerpoint/2010/main" val="782994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5256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F1A2-0AF2-4486-A1C4-A69F945428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465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49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5</a:t>
            </a:fld>
            <a:endParaRPr lang="en-GB" dirty="0"/>
          </a:p>
        </p:txBody>
      </p:sp>
    </p:spTree>
    <p:extLst>
      <p:ext uri="{BB962C8B-B14F-4D97-AF65-F5344CB8AC3E}">
        <p14:creationId xmlns:p14="http://schemas.microsoft.com/office/powerpoint/2010/main" val="67858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50</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51</a:t>
            </a:fld>
            <a:endParaRPr lang="en-GB" dirty="0"/>
          </a:p>
        </p:txBody>
      </p:sp>
    </p:spTree>
    <p:extLst>
      <p:ext uri="{BB962C8B-B14F-4D97-AF65-F5344CB8AC3E}">
        <p14:creationId xmlns:p14="http://schemas.microsoft.com/office/powerpoint/2010/main" val="3265437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52</a:t>
            </a:fld>
            <a:endParaRPr lang="en-GB" dirty="0"/>
          </a:p>
        </p:txBody>
      </p:sp>
    </p:spTree>
    <p:extLst>
      <p:ext uri="{BB962C8B-B14F-4D97-AF65-F5344CB8AC3E}">
        <p14:creationId xmlns:p14="http://schemas.microsoft.com/office/powerpoint/2010/main" val="859566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53</a:t>
            </a:fld>
            <a:endParaRPr lang="en-GB" dirty="0"/>
          </a:p>
        </p:txBody>
      </p:sp>
    </p:spTree>
    <p:extLst>
      <p:ext uri="{BB962C8B-B14F-4D97-AF65-F5344CB8AC3E}">
        <p14:creationId xmlns:p14="http://schemas.microsoft.com/office/powerpoint/2010/main" val="2090636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54</a:t>
            </a:fld>
            <a:endParaRPr lang="en-GB" dirty="0"/>
          </a:p>
        </p:txBody>
      </p:sp>
    </p:spTree>
    <p:extLst>
      <p:ext uri="{BB962C8B-B14F-4D97-AF65-F5344CB8AC3E}">
        <p14:creationId xmlns:p14="http://schemas.microsoft.com/office/powerpoint/2010/main" val="295734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a:t>
            </a:r>
          </a:p>
        </p:txBody>
      </p:sp>
      <p:sp>
        <p:nvSpPr>
          <p:cNvPr id="4" name="Slide Number Placeholder 3"/>
          <p:cNvSpPr>
            <a:spLocks noGrp="1"/>
          </p:cNvSpPr>
          <p:nvPr>
            <p:ph type="sldNum" sz="quarter" idx="10"/>
          </p:nvPr>
        </p:nvSpPr>
        <p:spPr/>
        <p:txBody>
          <a:bodyPr/>
          <a:lstStyle/>
          <a:p>
            <a:fld id="{45A1F1A2-0AF2-4486-A1C4-A69F94542808}" type="slidenum">
              <a:rPr lang="en-GB" smtClean="0"/>
              <a:pPr/>
              <a:t>55</a:t>
            </a:fld>
            <a:endParaRPr lang="en-GB" dirty="0"/>
          </a:p>
        </p:txBody>
      </p:sp>
    </p:spTree>
    <p:extLst>
      <p:ext uri="{BB962C8B-B14F-4D97-AF65-F5344CB8AC3E}">
        <p14:creationId xmlns:p14="http://schemas.microsoft.com/office/powerpoint/2010/main" val="50876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6</a:t>
            </a:fld>
            <a:endParaRPr lang="en-GB" dirty="0"/>
          </a:p>
        </p:txBody>
      </p:sp>
    </p:spTree>
    <p:extLst>
      <p:ext uri="{BB962C8B-B14F-4D97-AF65-F5344CB8AC3E}">
        <p14:creationId xmlns:p14="http://schemas.microsoft.com/office/powerpoint/2010/main" val="215392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A1F1A2-0AF2-4486-A1C4-A69F94542808}" type="slidenum">
              <a:rPr lang="en-GB" smtClean="0"/>
              <a:pPr/>
              <a:t>7</a:t>
            </a:fld>
            <a:endParaRPr lang="en-GB" dirty="0"/>
          </a:p>
        </p:txBody>
      </p:sp>
    </p:spTree>
    <p:extLst>
      <p:ext uri="{BB962C8B-B14F-4D97-AF65-F5344CB8AC3E}">
        <p14:creationId xmlns:p14="http://schemas.microsoft.com/office/powerpoint/2010/main" val="295115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changes</a:t>
            </a:r>
          </a:p>
        </p:txBody>
      </p:sp>
      <p:sp>
        <p:nvSpPr>
          <p:cNvPr id="4" name="Slide Number Placeholder 3"/>
          <p:cNvSpPr>
            <a:spLocks noGrp="1"/>
          </p:cNvSpPr>
          <p:nvPr>
            <p:ph type="sldNum" sz="quarter" idx="10"/>
          </p:nvPr>
        </p:nvSpPr>
        <p:spPr/>
        <p:txBody>
          <a:bodyPr/>
          <a:lstStyle/>
          <a:p>
            <a:fld id="{45A1F1A2-0AF2-4486-A1C4-A69F94542808}"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Suggested text changes</a:t>
            </a:r>
          </a:p>
        </p:txBody>
      </p:sp>
      <p:sp>
        <p:nvSpPr>
          <p:cNvPr id="4" name="Slide Number Placeholder 3"/>
          <p:cNvSpPr>
            <a:spLocks noGrp="1"/>
          </p:cNvSpPr>
          <p:nvPr>
            <p:ph type="sldNum" sz="quarter" idx="10"/>
          </p:nvPr>
        </p:nvSpPr>
        <p:spPr/>
        <p:txBody>
          <a:bodyPr/>
          <a:lstStyle/>
          <a:p>
            <a:fld id="{45A1F1A2-0AF2-4486-A1C4-A69F94542808}" type="slidenum">
              <a:rPr lang="en-GB" smtClean="0"/>
              <a:pPr/>
              <a:t>9</a:t>
            </a:fld>
            <a:endParaRPr lang="en-GB" dirty="0"/>
          </a:p>
        </p:txBody>
      </p:sp>
    </p:spTree>
    <p:extLst>
      <p:ext uri="{BB962C8B-B14F-4D97-AF65-F5344CB8AC3E}">
        <p14:creationId xmlns:p14="http://schemas.microsoft.com/office/powerpoint/2010/main" val="2489651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9143622"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chains-header.png"/>
          <p:cNvPicPr>
            <a:picLocks noChangeAspect="1"/>
          </p:cNvPicPr>
          <p:nvPr userDrawn="1"/>
        </p:nvPicPr>
        <p:blipFill>
          <a:blip r:embed="rId2" cstate="screen">
            <a:duotone>
              <a:schemeClr val="accent3">
                <a:shade val="45000"/>
                <a:satMod val="135000"/>
              </a:schemeClr>
              <a:prstClr val="white"/>
            </a:duotone>
          </a:blip>
          <a:stretch>
            <a:fillRect/>
          </a:stretch>
        </p:blipFill>
        <p:spPr>
          <a:xfrm>
            <a:off x="0" y="2248282"/>
            <a:ext cx="9144000" cy="2251403"/>
          </a:xfrm>
          <a:prstGeom prst="rect">
            <a:avLst/>
          </a:prstGeom>
        </p:spPr>
      </p:pic>
      <p:sp>
        <p:nvSpPr>
          <p:cNvPr id="8" name="Title 7"/>
          <p:cNvSpPr>
            <a:spLocks noGrp="1"/>
          </p:cNvSpPr>
          <p:nvPr>
            <p:ph type="ctrTitle"/>
          </p:nvPr>
        </p:nvSpPr>
        <p:spPr>
          <a:xfrm>
            <a:off x="385295" y="5167765"/>
            <a:ext cx="3810000" cy="276999"/>
          </a:xfrm>
        </p:spPr>
        <p:txBody>
          <a:bodyPr lIns="0" tIns="0" rIns="0" anchor="t" anchorCtr="0">
            <a:spAutoFit/>
          </a:bodyPr>
          <a:lstStyle>
            <a:lvl1pPr algn="l">
              <a:defRPr lang="en-US" sz="1800" b="1" dirty="0">
                <a:solidFill>
                  <a:schemeClr val="bg1"/>
                </a:solidFill>
                <a:latin typeface="Calibri" panose="020F0502020204030204" pitchFamily="34" charset="0"/>
                <a:cs typeface="Arial" panose="020B0604020202020204" pitchFamily="34" charset="0"/>
              </a:defRPr>
            </a:lvl1pPr>
          </a:lstStyle>
          <a:p>
            <a:r>
              <a:rPr kumimoji="0" lang="en-US" dirty="0"/>
              <a:t>Click to edit Master title style</a:t>
            </a:r>
          </a:p>
        </p:txBody>
      </p:sp>
      <p:sp>
        <p:nvSpPr>
          <p:cNvPr id="13" name="Rectangle 12"/>
          <p:cNvSpPr/>
          <p:nvPr userDrawn="1"/>
        </p:nvSpPr>
        <p:spPr>
          <a:xfrm>
            <a:off x="174170" y="3668486"/>
            <a:ext cx="2786743" cy="553998"/>
          </a:xfrm>
          <a:prstGeom prst="rect">
            <a:avLst/>
          </a:prstGeom>
        </p:spPr>
        <p:txBody>
          <a:bodyPr wrap="square">
            <a:spAutoFit/>
          </a:bodyPr>
          <a:lstStyle/>
          <a:p>
            <a:r>
              <a:rPr lang="en-US" dirty="0">
                <a:solidFill>
                  <a:schemeClr val="bg1"/>
                </a:solidFill>
                <a:latin typeface="Georgia" pitchFamily="18" charset="0"/>
              </a:rPr>
              <a:t>Albani Limited</a:t>
            </a:r>
            <a:br>
              <a:rPr lang="en-US" dirty="0">
                <a:solidFill>
                  <a:schemeClr val="bg1"/>
                </a:solidFill>
                <a:latin typeface="Georgia" pitchFamily="18" charset="0"/>
              </a:rPr>
            </a:br>
            <a:r>
              <a:rPr lang="en-US" sz="1200" dirty="0">
                <a:solidFill>
                  <a:schemeClr val="bg1"/>
                </a:solidFill>
                <a:latin typeface="Georgia" pitchFamily="18" charset="0"/>
              </a:rPr>
              <a:t>Specialist Open-Bridge Finance</a:t>
            </a:r>
            <a:endParaRPr lang="en-GB" sz="1200" dirty="0">
              <a:solidFill>
                <a:schemeClr val="bg1"/>
              </a:solidFill>
              <a:latin typeface="Georgia" pitchFamily="18"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79233" y="1700784"/>
            <a:ext cx="7772400" cy="1723549"/>
          </a:xfrm>
        </p:spPr>
        <p:txBody>
          <a:bodyPr vert="horz">
            <a:sp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485775" y="1700784"/>
            <a:ext cx="3749040" cy="1723549"/>
          </a:xfrm>
        </p:spPr>
        <p:txBody>
          <a:bodyPr vert="horz">
            <a:sp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572000" y="1700784"/>
            <a:ext cx="3749040" cy="1723549"/>
          </a:xfrm>
        </p:spPr>
        <p:txBody>
          <a:bodyPr vert="horz">
            <a:sp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775" y="758952"/>
            <a:ext cx="7772400" cy="307777"/>
          </a:xfrm>
        </p:spPr>
        <p:txBody>
          <a:bodyPr/>
          <a:lstStyle>
            <a:lvl1pPr>
              <a:defRPr>
                <a:solidFill>
                  <a:schemeClr val="accent3"/>
                </a:solidFill>
              </a:defRPr>
            </a:lvl1pPr>
          </a:lstStyle>
          <a:p>
            <a:r>
              <a:rPr kumimoji="0" lang="en-US" dirty="0"/>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85775" y="760891"/>
            <a:ext cx="7772400" cy="307777"/>
          </a:xfrm>
          <a:prstGeom prst="rect">
            <a:avLst/>
          </a:prstGeom>
        </p:spPr>
        <p:txBody>
          <a:bodyPr lIns="0" tIns="0" rIns="0" bIns="0" anchor="t" anchorCtr="0">
            <a:spAutoFit/>
          </a:bodyPr>
          <a:lstStyle/>
          <a:p>
            <a:r>
              <a:rPr kumimoji="0" lang="en-US" dirty="0"/>
              <a:t>Click to edit Master title style</a:t>
            </a:r>
          </a:p>
        </p:txBody>
      </p:sp>
      <p:sp>
        <p:nvSpPr>
          <p:cNvPr id="13" name="Text Placeholder 12"/>
          <p:cNvSpPr>
            <a:spLocks noGrp="1"/>
          </p:cNvSpPr>
          <p:nvPr>
            <p:ph type="body" idx="1"/>
          </p:nvPr>
        </p:nvSpPr>
        <p:spPr>
          <a:xfrm>
            <a:off x="484632" y="1703173"/>
            <a:ext cx="7772400" cy="1538883"/>
          </a:xfrm>
          <a:prstGeom prst="rect">
            <a:avLst/>
          </a:prstGeom>
        </p:spPr>
        <p:txBody>
          <a:bodyPr lIns="0" tIns="0" rIns="0" bIns="0">
            <a:sp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p:nvSpPr>
        <p:spPr>
          <a:xfrm>
            <a:off x="0" y="6338657"/>
            <a:ext cx="9143622" cy="51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542638" y="6490417"/>
            <a:ext cx="428368" cy="184666"/>
          </a:xfrm>
          <a:prstGeom prst="rect">
            <a:avLst/>
          </a:prstGeom>
          <a:noFill/>
        </p:spPr>
        <p:txBody>
          <a:bodyPr wrap="square" lIns="0" tIns="0" rIns="0" bIns="0" rtlCol="0" anchor="ctr" anchorCtr="0">
            <a:spAutoFit/>
          </a:bodyPr>
          <a:lstStyle/>
          <a:p>
            <a:pPr algn="r"/>
            <a:fld id="{1B7265DB-5499-49D2-9A0D-52E71F751EAD}" type="slidenum">
              <a:rPr lang="en-US" sz="1200" b="1" smtClean="0">
                <a:solidFill>
                  <a:schemeClr val="bg1"/>
                </a:solidFill>
                <a:latin typeface="Calibri" panose="020F0502020204030204" pitchFamily="34" charset="0"/>
                <a:cs typeface="Arial" panose="020B0604020202020204" pitchFamily="34" charset="0"/>
              </a:rPr>
              <a:pPr algn="r"/>
              <a:t>‹#›</a:t>
            </a:fld>
            <a:endParaRPr lang="en-US" sz="1200" b="1" dirty="0">
              <a:solidFill>
                <a:schemeClr val="bg1"/>
              </a:solidFill>
              <a:latin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
        <p:nvSpPr>
          <p:cNvPr id="7" name="Rectangle 6"/>
          <p:cNvSpPr/>
          <p:nvPr/>
        </p:nvSpPr>
        <p:spPr>
          <a:xfrm>
            <a:off x="479232" y="6396723"/>
            <a:ext cx="8182167" cy="246221"/>
          </a:xfrm>
          <a:prstGeom prst="rect">
            <a:avLst/>
          </a:prstGeom>
        </p:spPr>
        <p:txBody>
          <a:bodyPr wrap="square" lIns="0" tIns="0" rIns="0" bIns="0">
            <a:spAutoFit/>
          </a:bodyPr>
          <a:lstStyle/>
          <a:p>
            <a:r>
              <a:rPr lang="en-US" sz="800" b="1" dirty="0">
                <a:solidFill>
                  <a:schemeClr val="bg1"/>
                </a:solidFill>
                <a:latin typeface="Calibri" panose="020F0502020204030204" pitchFamily="34" charset="0"/>
              </a:rPr>
              <a:t>Albani Limited, Chiltern House, 45 Station Road, Henley-on-Thames, Oxfordshire RG9 1AT | Tel: + 44 (0)1491 641 291 | Company No: 5808405</a:t>
            </a:r>
          </a:p>
          <a:p>
            <a:r>
              <a:rPr lang="en-US" sz="800" b="1" dirty="0">
                <a:solidFill>
                  <a:schemeClr val="bg1"/>
                </a:solidFill>
                <a:latin typeface="Calibri" panose="020F0502020204030204" pitchFamily="34" charset="0"/>
              </a:rPr>
              <a:t>Authorised and Regulated by the Financial Conduct Authority, Reference No: 457682</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hdr="0" ftr="0" dt="0"/>
  <p:txStyles>
    <p:titleStyle>
      <a:lvl1pPr algn="l" rtl="0" eaLnBrk="1" latinLnBrk="0" hangingPunct="1">
        <a:spcBef>
          <a:spcPct val="0"/>
        </a:spcBef>
        <a:buNone/>
        <a:defRPr kumimoji="0" sz="2000" b="0" kern="1200">
          <a:solidFill>
            <a:schemeClr val="accent3"/>
          </a:solidFill>
          <a:latin typeface="Georgia" panose="02040502050405020303" pitchFamily="18" charset="0"/>
          <a:ea typeface="+mj-ea"/>
          <a:cs typeface="+mj-cs"/>
        </a:defRPr>
      </a:lvl1pPr>
    </p:titleStyle>
    <p:bodyStyle>
      <a:lvl1pPr marL="0" indent="0" algn="l" rtl="0" eaLnBrk="1" latinLnBrk="0" hangingPunct="1">
        <a:spcBef>
          <a:spcPts val="600"/>
        </a:spcBef>
        <a:buClr>
          <a:schemeClr val="accent1"/>
        </a:buClr>
        <a:buSzPct val="85000"/>
        <a:buFont typeface="Wingdings 2"/>
        <a:buNone/>
        <a:defRPr kumimoji="0" sz="1600" b="0" kern="1200">
          <a:solidFill>
            <a:schemeClr val="accent2"/>
          </a:solidFill>
          <a:latin typeface="Calibri" panose="020F0502020204030204" pitchFamily="34" charset="0"/>
          <a:ea typeface="+mn-ea"/>
          <a:cs typeface="+mn-cs"/>
        </a:defRPr>
      </a:lvl1pPr>
      <a:lvl2pPr marL="230188" indent="-230188"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2pPr>
      <a:lvl3pPr marL="461963" indent="-231775"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3pPr>
      <a:lvl4pPr marL="684213" indent="-222250"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4pPr>
      <a:lvl5pPr marL="914400" indent="-230188" algn="l" rtl="0" eaLnBrk="1" latinLnBrk="0" hangingPunct="1">
        <a:spcBef>
          <a:spcPts val="600"/>
        </a:spcBef>
        <a:buClr>
          <a:schemeClr val="accent2"/>
        </a:buClr>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imgres?imgurl=http://xlgroup.com/images/logo-xl-p.png&amp;imgrefurl=http://xlgroup.com/insurance&amp;h=140&amp;w=140&amp;tbnid=S1z94PcCGcZZeM:&amp;zoom=1&amp;docid=ugPqNqnJayiT1M&amp;ei=upSuVPrNK8qt7ga_44HADw&amp;tbm=isch&amp;ved=0CCEQMygAMAA&amp;iact=rc&amp;uact=3&amp;dur=543&amp;page=1&amp;start=0&amp;ndsp=1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lbani.finance/estate-agent-resources/" TargetMode="External"/><Relationship Id="rId5" Type="http://schemas.openxmlformats.org/officeDocument/2006/relationships/hyperlink" Target="https://albani.finance/products/chain-free/cash-buyer/" TargetMode="External"/><Relationship Id="rId4" Type="http://schemas.openxmlformats.org/officeDocument/2006/relationships/hyperlink" Target="https://albani.finance/products/chain-free/road-map/"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albani.finance/products/chain-free/example/" TargetMode="External"/><Relationship Id="rId4" Type="http://schemas.openxmlformats.org/officeDocument/2006/relationships/hyperlink" Target="https://albani.finance/products/chain-free/cash-buy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lbani.finance/products/chain-free/plan-membershi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lbani.finance/estate-agent-resources/" TargetMode="External"/><Relationship Id="rId5" Type="http://schemas.openxmlformats.org/officeDocument/2006/relationships/slide" Target="slide12.xml"/><Relationship Id="rId4" Type="http://schemas.openxmlformats.org/officeDocument/2006/relationships/hyperlink" Target="https://albani.finance/products/chain-mender/road-map/"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albani.finance/financial-model-core-proposition/" TargetMode="External"/><Relationship Id="rId7" Type="http://schemas.openxmlformats.org/officeDocument/2006/relationships/slide" Target="slide5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39.xml"/><Relationship Id="rId4" Type="http://schemas.openxmlformats.org/officeDocument/2006/relationships/hyperlink" Target="https://albani.finance/financial-model-restricted-sales/"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12.xml"/><Relationship Id="rId4" Type="http://schemas.openxmlformats.org/officeDocument/2006/relationships/slide" Target="slide39.xml"/></Relationships>
</file>

<file path=ppt/slides/_rels/slide16.xml.rels><?xml version="1.0" encoding="UTF-8" standalone="yes"?>
<Relationships xmlns="http://schemas.openxmlformats.org/package/2006/relationships"><Relationship Id="rId3" Type="http://schemas.openxmlformats.org/officeDocument/2006/relationships/hyperlink" Target="https://albani.finance/products/chain-mender/moverscunundru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hyperlink" Target="https://albani.finance/estate-agent-other-propositions/" TargetMode="External"/><Relationship Id="rId4" Type="http://schemas.openxmlformats.org/officeDocument/2006/relationships/hyperlink" Target="https://albani.finance/products/chain-free/scheme-detail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lbani.finance/b2c-market-research/" TargetMode="External"/><Relationship Id="rId4" Type="http://schemas.openxmlformats.org/officeDocument/2006/relationships/hyperlink" Target="https://albani.finance/what-agents-have-sai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rightmove.co.uk/c/display-advertising/" TargetMode="External"/><Relationship Id="rId3" Type="http://schemas.openxmlformats.org/officeDocument/2006/relationships/slide" Target="slide20.xml"/><Relationship Id="rId7" Type="http://schemas.openxmlformats.org/officeDocument/2006/relationships/hyperlink" Target="https://www.corpdata.co.u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propertyindustryeye.com/" TargetMode="External"/><Relationship Id="rId5" Type="http://schemas.openxmlformats.org/officeDocument/2006/relationships/hyperlink" Target="https://albani.finance/ips/" TargetMode="External"/><Relationship Id="rId4" Type="http://schemas.openxmlformats.org/officeDocument/2006/relationships/slide" Target="slide35.xml"/><Relationship Id="rId9" Type="http://schemas.openxmlformats.org/officeDocument/2006/relationships/hyperlink" Target="https://albani.finance/products/buyers-anti-gazumpting-provision/" TargetMode="External"/></Relationships>
</file>

<file path=ppt/slides/_rels/slide2.xml.rels><?xml version="1.0" encoding="UTF-8" standalone="yes"?>
<Relationships xmlns="http://schemas.openxmlformats.org/package/2006/relationships"><Relationship Id="rId13" Type="http://schemas.openxmlformats.org/officeDocument/2006/relationships/slide" Target="slide33.xml"/><Relationship Id="rId18" Type="http://schemas.openxmlformats.org/officeDocument/2006/relationships/slide" Target="slide48.xml"/><Relationship Id="rId26" Type="http://schemas.openxmlformats.org/officeDocument/2006/relationships/slide" Target="slide50.xml"/><Relationship Id="rId39" Type="http://schemas.openxmlformats.org/officeDocument/2006/relationships/slide" Target="slide12.xml"/><Relationship Id="rId21" Type="http://schemas.openxmlformats.org/officeDocument/2006/relationships/slide" Target="slide35.xml"/><Relationship Id="rId34" Type="http://schemas.openxmlformats.org/officeDocument/2006/relationships/slide" Target="slide52.xml"/><Relationship Id="rId42" Type="http://schemas.openxmlformats.org/officeDocument/2006/relationships/slide" Target="slide54.xml"/><Relationship Id="rId47" Type="http://schemas.openxmlformats.org/officeDocument/2006/relationships/slide" Target="slide14.xml"/><Relationship Id="rId50" Type="http://schemas.openxmlformats.org/officeDocument/2006/relationships/slide" Target="slide15.xml"/><Relationship Id="rId55" Type="http://schemas.openxmlformats.org/officeDocument/2006/relationships/slide" Target="slide44.xml"/><Relationship Id="rId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20.xml"/><Relationship Id="rId29" Type="http://schemas.openxmlformats.org/officeDocument/2006/relationships/slide" Target="slide37.xml"/><Relationship Id="rId11" Type="http://schemas.openxmlformats.org/officeDocument/2006/relationships/slide" Target="slide5.xml"/><Relationship Id="rId24" Type="http://schemas.openxmlformats.org/officeDocument/2006/relationships/slide" Target="slide22.xml"/><Relationship Id="rId32" Type="http://schemas.openxmlformats.org/officeDocument/2006/relationships/slide" Target="slide24.xml"/><Relationship Id="rId37" Type="http://schemas.openxmlformats.org/officeDocument/2006/relationships/slide" Target="slide39.xml"/><Relationship Id="rId40" Type="http://schemas.openxmlformats.org/officeDocument/2006/relationships/slide" Target="slide26.xml"/><Relationship Id="rId45" Type="http://schemas.openxmlformats.org/officeDocument/2006/relationships/slide" Target="slide41.xml"/><Relationship Id="rId53" Type="http://schemas.openxmlformats.org/officeDocument/2006/relationships/slide" Target="slide16.xml"/><Relationship Id="rId5" Type="http://schemas.openxmlformats.org/officeDocument/2006/relationships/slide" Target="slide31.xml"/><Relationship Id="rId10" Type="http://schemas.openxmlformats.org/officeDocument/2006/relationships/slide" Target="slide46.xml"/><Relationship Id="rId19" Type="http://schemas.openxmlformats.org/officeDocument/2006/relationships/slide" Target="slide7.xml"/><Relationship Id="rId31" Type="http://schemas.openxmlformats.org/officeDocument/2006/relationships/slide" Target="slide10.xml"/><Relationship Id="rId44" Type="http://schemas.openxmlformats.org/officeDocument/2006/relationships/slide" Target="slide27.xml"/><Relationship Id="rId52" Type="http://schemas.openxmlformats.org/officeDocument/2006/relationships/slide" Target="slide43.xml"/><Relationship Id="rId4" Type="http://schemas.openxmlformats.org/officeDocument/2006/relationships/slide" Target="slide17.xml"/><Relationship Id="rId9" Type="http://schemas.openxmlformats.org/officeDocument/2006/relationships/slide" Target="slide32.xml"/><Relationship Id="rId14" Type="http://schemas.openxmlformats.org/officeDocument/2006/relationships/slide" Target="slide47.xml"/><Relationship Id="rId22" Type="http://schemas.openxmlformats.org/officeDocument/2006/relationships/slide" Target="slide49.xml"/><Relationship Id="rId27" Type="http://schemas.openxmlformats.org/officeDocument/2006/relationships/slide" Target="slide9.xml"/><Relationship Id="rId30" Type="http://schemas.openxmlformats.org/officeDocument/2006/relationships/slide" Target="slide51.xml"/><Relationship Id="rId35" Type="http://schemas.openxmlformats.org/officeDocument/2006/relationships/slide" Target="slide11.xml"/><Relationship Id="rId43" Type="http://schemas.openxmlformats.org/officeDocument/2006/relationships/slide" Target="slide13.xml"/><Relationship Id="rId48" Type="http://schemas.openxmlformats.org/officeDocument/2006/relationships/slide" Target="slide28.xml"/><Relationship Id="rId8" Type="http://schemas.openxmlformats.org/officeDocument/2006/relationships/slide" Target="slide18.xml"/><Relationship Id="rId51" Type="http://schemas.openxmlformats.org/officeDocument/2006/relationships/slide" Target="slide29.xml"/><Relationship Id="rId3" Type="http://schemas.openxmlformats.org/officeDocument/2006/relationships/slide" Target="slide3.xml"/><Relationship Id="rId12" Type="http://schemas.openxmlformats.org/officeDocument/2006/relationships/slide" Target="slide19.xml"/><Relationship Id="rId17" Type="http://schemas.openxmlformats.org/officeDocument/2006/relationships/slide" Target="slide34.xml"/><Relationship Id="rId25" Type="http://schemas.openxmlformats.org/officeDocument/2006/relationships/slide" Target="slide36.xml"/><Relationship Id="rId33" Type="http://schemas.openxmlformats.org/officeDocument/2006/relationships/slide" Target="slide38.xml"/><Relationship Id="rId38" Type="http://schemas.openxmlformats.org/officeDocument/2006/relationships/slide" Target="slide53.xml"/><Relationship Id="rId46" Type="http://schemas.openxmlformats.org/officeDocument/2006/relationships/slide" Target="slide55.xml"/><Relationship Id="rId20" Type="http://schemas.openxmlformats.org/officeDocument/2006/relationships/slide" Target="slide21.xml"/><Relationship Id="rId41" Type="http://schemas.openxmlformats.org/officeDocument/2006/relationships/slide" Target="slide40.xml"/><Relationship Id="rId54"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45.xml"/><Relationship Id="rId15" Type="http://schemas.openxmlformats.org/officeDocument/2006/relationships/slide" Target="slide6.xml"/><Relationship Id="rId23" Type="http://schemas.openxmlformats.org/officeDocument/2006/relationships/slide" Target="slide8.xml"/><Relationship Id="rId28" Type="http://schemas.openxmlformats.org/officeDocument/2006/relationships/slide" Target="slide23.xml"/><Relationship Id="rId36" Type="http://schemas.openxmlformats.org/officeDocument/2006/relationships/slide" Target="slide25.xml"/><Relationship Id="rId4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53.xml"/></Relationships>
</file>

<file path=ppt/slides/_rels/slide2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7.xml"/><Relationship Id="rId4" Type="http://schemas.openxmlformats.org/officeDocument/2006/relationships/hyperlink" Target="https://albani.finance/applic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lbani.finance/financial-model-core-proposi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3.xml.rels><?xml version="1.0" encoding="UTF-8" standalone="yes"?>
<Relationships xmlns="http://schemas.openxmlformats.org/package/2006/relationships"><Relationship Id="rId3" Type="http://schemas.openxmlformats.org/officeDocument/2006/relationships/hyperlink" Target="Albani%20Model%20v12%20(Investors).xls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slide" Target="slide15.xml"/><Relationship Id="rId4" Type="http://schemas.openxmlformats.org/officeDocument/2006/relationships/hyperlink" Target="https://albani.finance/financial-model-core-proposit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4.jpeg"/><Relationship Id="rId7" Type="http://schemas.openxmlformats.org/officeDocument/2006/relationships/hyperlink" Target="https://albani.finance/" TargetMode="External"/><Relationship Id="rId12"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lbani.finance/company-information/" TargetMode="External"/><Relationship Id="rId11" Type="http://schemas.openxmlformats.org/officeDocument/2006/relationships/slide" Target="slide51.xml"/><Relationship Id="rId5" Type="http://schemas.openxmlformats.org/officeDocument/2006/relationships/hyperlink" Target="https://albani.finance/ethics/" TargetMode="External"/><Relationship Id="rId10" Type="http://schemas.openxmlformats.org/officeDocument/2006/relationships/slide" Target="slide14.xml"/><Relationship Id="rId4" Type="http://schemas.openxmlformats.org/officeDocument/2006/relationships/hyperlink" Target="https://albani.finance/executivesummary/" TargetMode="External"/><Relationship Id="rId9" Type="http://schemas.openxmlformats.org/officeDocument/2006/relationships/hyperlink" Target="https://albani.finance/financial-model-core-propositio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albani.finance/products/chain-mender/what-is-it/" TargetMode="External"/><Relationship Id="rId5" Type="http://schemas.openxmlformats.org/officeDocument/2006/relationships/hyperlink" Target="https://albani.finance/products/chain-free/what-is-it/" TargetMode="External"/><Relationship Id="rId4" Type="http://schemas.openxmlformats.org/officeDocument/2006/relationships/hyperlink" Target="https://albani.finance/products/chain-free/plan-membershi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albani.finance/applic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albani.finance/products/chain-free/plan-membershi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priceforbesre.com/"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albani.finance/larma-financial-guarantee/" TargetMode="External"/><Relationship Id="rId5" Type="http://schemas.openxmlformats.org/officeDocument/2006/relationships/hyperlink" Target="https://albani.finance/housing-market-data-for-underwriters/" TargetMode="External"/><Relationship Id="rId4" Type="http://schemas.openxmlformats.org/officeDocument/2006/relationships/hyperlink" Target="https://www.twentyci.co.u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albani.finance/products/chain-mender/what-is-it/" TargetMode="External"/><Relationship Id="rId3" Type="http://schemas.openxmlformats.org/officeDocument/2006/relationships/image" Target="../media/image4.jpeg"/><Relationship Id="rId7" Type="http://schemas.openxmlformats.org/officeDocument/2006/relationships/hyperlink" Target="https://albani.finance/products/chain-free/plan-membership/" TargetMode="External"/><Relationship Id="rId12"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lbani.finance/products/val-free/what-is-it/" TargetMode="External"/><Relationship Id="rId11" Type="http://schemas.openxmlformats.org/officeDocument/2006/relationships/slide" Target="slide14.xml"/><Relationship Id="rId5" Type="http://schemas.openxmlformats.org/officeDocument/2006/relationships/hyperlink" Target="https://albani.finance/products/chain-free/what-is-it/" TargetMode="External"/><Relationship Id="rId10" Type="http://schemas.openxmlformats.org/officeDocument/2006/relationships/hyperlink" Target="https://albani.finance/company-information/" TargetMode="External"/><Relationship Id="rId4" Type="http://schemas.openxmlformats.org/officeDocument/2006/relationships/hyperlink" Target="https://albani.finance/" TargetMode="External"/><Relationship Id="rId9" Type="http://schemas.openxmlformats.org/officeDocument/2006/relationships/hyperlink" Target="https://albani.finance/products/smart-move/what-is-it/" TargetMode="Externa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albani.finance/products/chain-free/plan-membership/" TargetMode="External"/><Relationship Id="rId5" Type="http://schemas.openxmlformats.org/officeDocument/2006/relationships/slide" Target="slide39.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hyperlink" Target="https://albani.finance/systemic-loss-scenario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albani.finance/products/buyers-anti-gazumpting-provision/" TargetMode="External"/><Relationship Id="rId5" Type="http://schemas.openxmlformats.org/officeDocument/2006/relationships/hyperlink" Target="https://albani.finance/larma-financial-guarantee/" TargetMode="External"/><Relationship Id="rId4" Type="http://schemas.openxmlformats.org/officeDocument/2006/relationships/hyperlink" Target="https://albani.finance/financial-gap-requiremen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lbani.finance/riskprocess/"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s://albani.finance/fees/" TargetMode="Externa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8" Type="http://schemas.openxmlformats.org/officeDocument/2006/relationships/hyperlink" Target="https://albani.finance/wp-content/uploads/2021/10/RISK-Algoritham-Example-Locked-down.xlsx" TargetMode="External"/><Relationship Id="rId3" Type="http://schemas.openxmlformats.org/officeDocument/2006/relationships/hyperlink" Target="https://albani.finance/riskprocess/" TargetMode="External"/><Relationship Id="rId7" Type="http://schemas.openxmlformats.org/officeDocument/2006/relationships/hyperlink" Target="https://albani.finance/wp-content/uploads/2021/10/Valuation-Form-Final-5.pdf"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albani.finance/application/" TargetMode="External"/><Relationship Id="rId11" Type="http://schemas.openxmlformats.org/officeDocument/2006/relationships/hyperlink" Target="https://albani.finance/estate-agent-management/" TargetMode="External"/><Relationship Id="rId5" Type="http://schemas.openxmlformats.org/officeDocument/2006/relationships/hyperlink" Target="https://albani.finance/valuation-form/" TargetMode="External"/><Relationship Id="rId10" Type="http://schemas.openxmlformats.org/officeDocument/2006/relationships/hyperlink" Target="https://albani.finance/estate-agent-responsibilities-at-draw-down-date/" TargetMode="External"/><Relationship Id="rId4" Type="http://schemas.openxmlformats.org/officeDocument/2006/relationships/hyperlink" Target="https://albani.finance/perials/" TargetMode="External"/><Relationship Id="rId9" Type="http://schemas.openxmlformats.org/officeDocument/2006/relationships/hyperlink" Target="https://albani.finance/chain-free-loans-management-2nd-stage/"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albani.finance/estate-agent-offers/" TargetMode="External"/><Relationship Id="rId3" Type="http://schemas.openxmlformats.org/officeDocument/2006/relationships/hyperlink" Target="https://albani.finance/estate-agent-responsibilities-after-draw-down-date/" TargetMode="External"/><Relationship Id="rId7" Type="http://schemas.openxmlformats.org/officeDocument/2006/relationships/hyperlink" Target="https://albani.finance/products/chain-free/sale-management-form-add-pricing/"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albani.finance/sale-management-form-agent-details/" TargetMode="External"/><Relationship Id="rId5" Type="http://schemas.openxmlformats.org/officeDocument/2006/relationships/hyperlink" Target="https://albani.finance/contractor-pages/initial-visit/" TargetMode="External"/><Relationship Id="rId10" Type="http://schemas.openxmlformats.org/officeDocument/2006/relationships/hyperlink" Target="https://albani.finance/asset-management/" TargetMode="External"/><Relationship Id="rId4" Type="http://schemas.openxmlformats.org/officeDocument/2006/relationships/hyperlink" Target="https://albani.finance/contractor-pages/specification/" TargetMode="External"/><Relationship Id="rId9" Type="http://schemas.openxmlformats.org/officeDocument/2006/relationships/hyperlink" Target="https://albani.finance/sale-management-form-add-sale-buyer/"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rightmove.co.uk/property-data/market-intelligence-centre/" TargetMode="External"/><Relationship Id="rId13" Type="http://schemas.openxmlformats.org/officeDocument/2006/relationships/hyperlink" Target="https://www.twentyci.co.uk/" TargetMode="External"/><Relationship Id="rId18" Type="http://schemas.openxmlformats.org/officeDocument/2006/relationships/hyperlink" Target="https://auctions.allsop.co.uk/" TargetMode="External"/><Relationship Id="rId26" Type="http://schemas.openxmlformats.org/officeDocument/2006/relationships/hyperlink" Target="https://www.stevesicherman.com/" TargetMode="External"/><Relationship Id="rId3" Type="http://schemas.openxmlformats.org/officeDocument/2006/relationships/image" Target="../media/image12.png"/><Relationship Id="rId21" Type="http://schemas.openxmlformats.org/officeDocument/2006/relationships/hyperlink" Target="https://www.rics.org/uk/news-insight/research/market-surveys/uk-residential-market-survey/" TargetMode="External"/><Relationship Id="rId7" Type="http://schemas.openxmlformats.org/officeDocument/2006/relationships/hyperlink" Target="https://www.corpdata.co.uk/" TargetMode="External"/><Relationship Id="rId12" Type="http://schemas.openxmlformats.org/officeDocument/2006/relationships/hyperlink" Target="https://www.priceforbesre.com/" TargetMode="External"/><Relationship Id="rId17" Type="http://schemas.openxmlformats.org/officeDocument/2006/relationships/hyperlink" Target="https://pure-pm.com/people/" TargetMode="External"/><Relationship Id="rId25" Type="http://schemas.openxmlformats.org/officeDocument/2006/relationships/hyperlink" Target="https://pure-pm.com/services/" TargetMode="External"/><Relationship Id="rId2" Type="http://schemas.openxmlformats.org/officeDocument/2006/relationships/notesSlide" Target="../notesSlides/notesSlide45.xml"/><Relationship Id="rId16" Type="http://schemas.openxmlformats.org/officeDocument/2006/relationships/hyperlink" Target="https://www.adamjwalker.co.uk/" TargetMode="External"/><Relationship Id="rId20" Type="http://schemas.openxmlformats.org/officeDocument/2006/relationships/hyperlink" Target="https://www.robusgroup.com/" TargetMode="External"/><Relationship Id="rId1" Type="http://schemas.openxmlformats.org/officeDocument/2006/relationships/slideLayout" Target="../slideLayouts/slideLayout2.xml"/><Relationship Id="rId6" Type="http://schemas.openxmlformats.org/officeDocument/2006/relationships/hyperlink" Target="https://gateleyplc.com/banking-financial-services/" TargetMode="External"/><Relationship Id="rId11" Type="http://schemas.openxmlformats.org/officeDocument/2006/relationships/hyperlink" Target="https://www.inverre.com/" TargetMode="External"/><Relationship Id="rId24" Type="http://schemas.openxmlformats.org/officeDocument/2006/relationships/hyperlink" Target="http://gpseconomics.co.uk/" TargetMode="External"/><Relationship Id="rId5" Type="http://schemas.openxmlformats.org/officeDocument/2006/relationships/hyperlink" Target="https://propertyindustryeye.com/" TargetMode="External"/><Relationship Id="rId15" Type="http://schemas.openxmlformats.org/officeDocument/2006/relationships/hyperlink" Target="https://birchin.co.uk/" TargetMode="External"/><Relationship Id="rId23" Type="http://schemas.openxmlformats.org/officeDocument/2006/relationships/hyperlink" Target="https://www.blakemorgan.co.uk/" TargetMode="External"/><Relationship Id="rId10" Type="http://schemas.openxmlformats.org/officeDocument/2006/relationships/hyperlink" Target="https://www.signable.co.uk/" TargetMode="External"/><Relationship Id="rId19" Type="http://schemas.openxmlformats.org/officeDocument/2006/relationships/hyperlink" Target="https://humphreyandgray.com/" TargetMode="External"/><Relationship Id="rId4" Type="http://schemas.openxmlformats.org/officeDocument/2006/relationships/hyperlink" Target="https://www.rsm.global/" TargetMode="External"/><Relationship Id="rId9" Type="http://schemas.openxmlformats.org/officeDocument/2006/relationships/hyperlink" Target="https://www.saari.co.uk/" TargetMode="External"/><Relationship Id="rId14" Type="http://schemas.openxmlformats.org/officeDocument/2006/relationships/hyperlink" Target="https://www.reichinsurance.co.uk/" TargetMode="External"/><Relationship Id="rId22" Type="http://schemas.openxmlformats.org/officeDocument/2006/relationships/hyperlink" Target="https://www.12os.co.uk/" TargetMode="Externa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albani.finance/estate-agent-pages/estate-agent-other-proposition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albani.finance/algoritham/"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albani.finance/fees/" TargetMode="External"/><Relationship Id="rId3" Type="http://schemas.openxmlformats.org/officeDocument/2006/relationships/hyperlink" Target="https://albani.finance/estate-agent-other-propositions/" TargetMode="External"/><Relationship Id="rId7" Type="http://schemas.openxmlformats.org/officeDocument/2006/relationships/slide" Target="slide5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albani.finance/products/val-free/borrowers-conundrum/" TargetMode="External"/><Relationship Id="rId5" Type="http://schemas.openxmlformats.org/officeDocument/2006/relationships/hyperlink" Target="https://albani.finance/ethics/" TargetMode="External"/><Relationship Id="rId4" Type="http://schemas.openxmlformats.org/officeDocument/2006/relationships/hyperlink" Target="https://albani.finance/barriers-to-entry-difficult-to-replicat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viewmychain.com/" TargetMode="External"/><Relationship Id="rId3" Type="http://schemas.openxmlformats.org/officeDocument/2006/relationships/image" Target="../media/image4.jpeg"/><Relationship Id="rId7" Type="http://schemas.openxmlformats.org/officeDocument/2006/relationships/slide" Target="slide5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42.xml"/><Relationship Id="rId4" Type="http://schemas.openxmlformats.org/officeDocument/2006/relationships/slide" Target="slide39.xml"/><Relationship Id="rId9"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albani.finance/time-line-from-term-sheet-to-launch/"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slide" Target="slide51.xml"/><Relationship Id="rId5" Type="http://schemas.openxmlformats.org/officeDocument/2006/relationships/slide" Target="slide36.xml"/><Relationship Id="rId4" Type="http://schemas.openxmlformats.org/officeDocument/2006/relationships/hyperlink" Target="https://albani.finance/estate-agent-other-propositions/" TargetMode="External"/></Relationships>
</file>

<file path=ppt/slides/_rels/slide5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3.png"/><Relationship Id="rId7" Type="http://schemas.openxmlformats.org/officeDocument/2006/relationships/slide" Target="slide21.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slide" Target="slide7.xml"/><Relationship Id="rId10" Type="http://schemas.openxmlformats.org/officeDocument/2006/relationships/hyperlink" Target="https://albani.finance/fees/" TargetMode="External"/><Relationship Id="rId4" Type="http://schemas.openxmlformats.org/officeDocument/2006/relationships/slide" Target="slide9.xml"/><Relationship Id="rId9" Type="http://schemas.openxmlformats.org/officeDocument/2006/relationships/slide" Target="slide37.xml"/></Relationships>
</file>

<file path=ppt/slides/_rels/slide52.xml.rels><?xml version="1.0" encoding="UTF-8" standalone="yes"?>
<Relationships xmlns="http://schemas.openxmlformats.org/package/2006/relationships"><Relationship Id="rId8" Type="http://schemas.openxmlformats.org/officeDocument/2006/relationships/hyperlink" Target="https://www.which.co.uk/money/mortgages-and-property/mortgages/getting-a-mortgage/choosing-a-mortgage-broker-ahtFx2E6vTy4" TargetMode="External"/><Relationship Id="rId13" Type="http://schemas.openxmlformats.org/officeDocument/2006/relationships/slide" Target="slide9.xml"/><Relationship Id="rId3" Type="http://schemas.openxmlformats.org/officeDocument/2006/relationships/image" Target="../media/image4.jpeg"/><Relationship Id="rId7" Type="http://schemas.openxmlformats.org/officeDocument/2006/relationships/hyperlink" Target="https://www.onthemarket.com/" TargetMode="External"/><Relationship Id="rId12" Type="http://schemas.openxmlformats.org/officeDocument/2006/relationships/slide" Target="slide7.xml"/><Relationship Id="rId17" Type="http://schemas.openxmlformats.org/officeDocument/2006/relationships/hyperlink" Target="https://albani.finance/b2c-market-research/" TargetMode="External"/><Relationship Id="rId2" Type="http://schemas.openxmlformats.org/officeDocument/2006/relationships/notesSlide" Target="../notesSlides/notesSlide52.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hyperlink" Target="https://viewmychain.com/" TargetMode="External"/><Relationship Id="rId11" Type="http://schemas.openxmlformats.org/officeDocument/2006/relationships/hyperlink" Target="https://bill-jackson.co.uk/team" TargetMode="External"/><Relationship Id="rId5" Type="http://schemas.openxmlformats.org/officeDocument/2006/relationships/hyperlink" Target="https://www.jefferies.com/" TargetMode="External"/><Relationship Id="rId15" Type="http://schemas.openxmlformats.org/officeDocument/2006/relationships/hyperlink" Target="https://www.gov.uk/search-house-prices" TargetMode="External"/><Relationship Id="rId10" Type="http://schemas.openxmlformats.org/officeDocument/2006/relationships/hyperlink" Target="https://www.rightmove.co.uk/" TargetMode="External"/><Relationship Id="rId4" Type="http://schemas.openxmlformats.org/officeDocument/2006/relationships/image" Target="../media/image2.jpeg"/><Relationship Id="rId9" Type="http://schemas.openxmlformats.org/officeDocument/2006/relationships/hyperlink" Target="https://www.zoopla.co.uk/" TargetMode="External"/><Relationship Id="rId14" Type="http://schemas.openxmlformats.org/officeDocument/2006/relationships/hyperlink" Target="https://www.ons.gov.uk/"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twentyci.co.uk/property-homemover-report/" TargetMode="External"/><Relationship Id="rId13" Type="http://schemas.openxmlformats.org/officeDocument/2006/relationships/slide" Target="slide39.xml"/><Relationship Id="rId18" Type="http://schemas.openxmlformats.org/officeDocument/2006/relationships/hyperlink" Target="https://www.rics.org/news-insights/market-surveys/uk-residential-market-survey" TargetMode="External"/><Relationship Id="rId3" Type="http://schemas.openxmlformats.org/officeDocument/2006/relationships/image" Target="../media/image4.jpeg"/><Relationship Id="rId7" Type="http://schemas.openxmlformats.org/officeDocument/2006/relationships/slide" Target="slide20.xml"/><Relationship Id="rId12" Type="http://schemas.openxmlformats.org/officeDocument/2006/relationships/slide" Target="slide8.xml"/><Relationship Id="rId17" Type="http://schemas.openxmlformats.org/officeDocument/2006/relationships/slide" Target="slide42.xml"/><Relationship Id="rId2" Type="http://schemas.openxmlformats.org/officeDocument/2006/relationships/notesSlide" Target="../notesSlides/notesSlide53.xml"/><Relationship Id="rId16" Type="http://schemas.openxmlformats.org/officeDocument/2006/relationships/hyperlink" Target="https://www.halifax.co.uk/media-centre/house-price-index.html" TargetMode="External"/><Relationship Id="rId1" Type="http://schemas.openxmlformats.org/officeDocument/2006/relationships/slideLayout" Target="../slideLayouts/slideLayout2.xml"/><Relationship Id="rId6" Type="http://schemas.openxmlformats.org/officeDocument/2006/relationships/hyperlink" Target="https://www.gov.uk/government/organisations/office-of-fair-trading" TargetMode="External"/><Relationship Id="rId11" Type="http://schemas.openxmlformats.org/officeDocument/2006/relationships/hyperlink" Target="https://www.theadvisory.co.uk/" TargetMode="External"/><Relationship Id="rId5" Type="http://schemas.openxmlformats.org/officeDocument/2006/relationships/slide" Target="slide17.xml"/><Relationship Id="rId15" Type="http://schemas.openxmlformats.org/officeDocument/2006/relationships/hyperlink" Target="https://www.twentyci.co.uk/about-us/" TargetMode="External"/><Relationship Id="rId10" Type="http://schemas.openxmlformats.org/officeDocument/2006/relationships/hyperlink" Target="https://ambitiousgroup.co.uk/" TargetMode="External"/><Relationship Id="rId4" Type="http://schemas.openxmlformats.org/officeDocument/2006/relationships/image" Target="../media/image2.jpeg"/><Relationship Id="rId9" Type="http://schemas.openxmlformats.org/officeDocument/2006/relationships/slide" Target="slide41.xml"/><Relationship Id="rId14" Type="http://schemas.openxmlformats.org/officeDocument/2006/relationships/hyperlink" Target="https://landregistry.data.gov.uk/app/ukhpi/browse?from=2022-01-01&amp;location=http%3A%2F%2Flandregistry.data.gov.uk%2Fid%2Fregion%2Funited-kingdom&amp;to=2023-01-01&amp;lang=e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mailto:aa@albani.finance" TargetMode="External"/><Relationship Id="rId4" Type="http://schemas.openxmlformats.org/officeDocument/2006/relationships/hyperlink" Target="https://albani.finance/company-detail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lbani.finance/products/chain-mender/road-map/" TargetMode="External"/><Relationship Id="rId3" Type="http://schemas.openxmlformats.org/officeDocument/2006/relationships/image" Target="../media/image4.jpeg"/><Relationship Id="rId7" Type="http://schemas.openxmlformats.org/officeDocument/2006/relationships/hyperlink" Target="https://albani.finance/products/chain-mender/moverscunundru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lbani.finance/products/chain-free/road-map/" TargetMode="External"/><Relationship Id="rId11" Type="http://schemas.openxmlformats.org/officeDocument/2006/relationships/image" Target="../media/image2.jpeg"/><Relationship Id="rId5" Type="http://schemas.openxmlformats.org/officeDocument/2006/relationships/hyperlink" Target="https://albani.finance/products/chain-free/scheme-details/" TargetMode="External"/><Relationship Id="rId10" Type="http://schemas.openxmlformats.org/officeDocument/2006/relationships/hyperlink" Target="https://albani.finance/products/val-free/road-map/" TargetMode="External"/><Relationship Id="rId4" Type="http://schemas.openxmlformats.org/officeDocument/2006/relationships/hyperlink" Target="https://albani.finance/estate-agent-other-propositions/" TargetMode="External"/><Relationship Id="rId9" Type="http://schemas.openxmlformats.org/officeDocument/2006/relationships/hyperlink" Target="https://albani.finance/products/val-free/borrowers-conundru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3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294" y="5074921"/>
            <a:ext cx="5744918" cy="553998"/>
          </a:xfrm>
        </p:spPr>
        <p:txBody>
          <a:bodyPr/>
          <a:lstStyle/>
          <a:p>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Secures your next home and takes the stress out of selling</a:t>
            </a:r>
            <a:b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j-ea"/>
                <a:cs typeface="Arial" panose="020B0604020202020204" pitchFamily="34" charset="0"/>
              </a:rPr>
            </a:b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j-ea"/>
                <a:cs typeface="Arial" panose="020B0604020202020204" pitchFamily="34" charset="0"/>
              </a:rPr>
              <a:t>JV </a:t>
            </a:r>
            <a:r>
              <a:rPr lang="en-US" dirty="0"/>
              <a:t>Business Plan v8</a:t>
            </a:r>
          </a:p>
        </p:txBody>
      </p:sp>
      <p:sp>
        <p:nvSpPr>
          <p:cNvPr id="11266" name="AutoShape 2" descr="data:image/jpeg;base64,/9j/4AAQSkZJRgABAQAAAQABAAD/2wCEAAkGBhMQEBQUEhAVExIVFxMaFRgYGBgVFBYfGBsVFhYXGRUYGygeFx0mGhkUIS8gIycrLSwtFx8xODwsNSYrLCsBCQoKDgwOGg8PGiwlHyQtNSk0MjA0MTQtKSwsNCsuLCwsNS8yLCwwNC0tLC00NCwtLCwsLDQ1LC8sLCwsLCovKf/AABEIAFQBBAMBIgACEQEDEQH/xAAcAAEAAgMBAQEAAAAAAAAAAAAABQYDBAcBCAL/xABCEAACAQMBBQMFDwIFBQAAAAABAgMABBESBQYTITEiQVEHVGFxkRQWFyMyMzRydIGSobKz0YKiJEJSU3MVQ7HB4f/EABoBAQACAwEAAAAAAAAAAAAAAAABAgMEBQb/xAAvEQACAQIEAgkEAwEAAAAAAAAAAQIDERIhQVExYQQTFDKBkaGx8CJSweEzQtFx/9oADAMBAAIRAxEAPwDpe/29UmzoI5I0Vy8oQhs4AKu2eXf2RVG+Gi582h9r/wA1PeWn6HB9oX9uauPit+hShKF2jl9JrVIVLRZ0L4aLnzaH2v8AzT4aLnzaH2v/ADXP+GacM1n7PDY1u1Vfu9joHw0XPm0Ptf8Amnw0XPm0Ptf+a5/wzThmnZ4bDtVX7vY6B8NFz5tD7X/mvD5aLnzaH2v/ADVA4ZrwxmnZ4bDtVX7vY+ldkXhmt4pGABdFYgdBkZ5Vt1S9hb/2MdtCj3ADLGgYYbkQAD3Vvp5RbAkAXAJJAHZbv5DurnOlO/dZ141oWX1IstKUrEZhSlKAUpSgFKUoBSlKAUpSgFKUoBSlKAUpSgFKUoBSlKAUpSgOfeWn6HB9oX9uauQL1rr/AJafocH2hf25q5AvWun0buI43TP5DPUnsHd+S9cpE0YcAHDtpLfVGOdRlWryZWnE2jGT0jWR/wAtI/VW5Ulhg2jTpRUpqL1IzeHdWewKCcL8Zq06TqHZ05zy5fKFRFdP38uRe7Jguhjk6k+jVlCPbj2VzCq0Zucby48C9emoTtHhxJLYO7017IY4FBIGoknCgdOZptzYMlm4SR42c5yEfWVxgdrl2f8A4a6nuDs9bJHhPz2hZbhv9BbPDj+5QSfX6a49dXPFkeQjBdmc/wBRLf8Auq06jnN24IvVpRp01fi/Qx1msvnY/rp+oVhrNZfOx/XT9QrO+BrR4o+k6UrQ2ztuO0j4k2oRjGWClgM8hnSOVeeSbdkenbSV2b9K1Nl7UjuollhbVG2cHp0OCCDzBz3Vr7a3jgs9HGcqZDpQAFmJ9SjPh7anC72tmRiVr3yJOlad1teKFUaVxEHKquvsklui48fRW5UWJuKUpUEilKUApXjuACTyAGTWCw2jHcRiSGRZIznDKcg45H86WFzYpSlAKUrxjgUB7SorZW8sN1JJHFrLRErJlGUKRkaSSOvI1K1LTWTIUlJXQpSlQSKUpQClKUBz7y0/Q4PtC/tzVyBetdf8tP0OD7Qv7c1cgXrXT6N3Ecbpn8hnq5bgnhQbQn/24NIPpbVj/wACqbVxsvidgzt0NxOFHpVdII/tetqtnG27SNahlLFsm/Qk91D7o2Fdw9Wi4hX1aRKP7tdV/c6yRRJezDMNrgqp5CSU840z6Dg/eKmfJBeDjzwk5EkYOO46SQfyaonfO6SLh2MBzDbfKPfJKflsfV0+81hV8coLXPw1M7t1cKj0y8dCw7t3r/8AStpXUhzJM0oz0/yBQR4YZyB6q5uK6JtT/D7uwJ3zMp/GzSkeyud1kof2fP2MfSP6rl7is1l87H9dP1CsNZrL52P66fqFZ3wNaPFH0nVc8oP0B/rwfuJVjqN29sQXkXCaV41JUnRpydJDDmynvArgQaUk2elqJuLSKxs6YbLvnhchbS6BliYnCxuB8Yh8MgZ9lRW80RnijvJBhpbiBYVPVIg3Z9RY5Y+sDuq97R3fiuYkjuBxQhVgWwCSOhOnA9Y76xbwbtLeKitLJGqMrAJo6r8knUp6eFZ41Y3T11NeVGVmtNPnIjt/pXjihkjkdG48KnScAhm55HfWHyg3EkQtmimeMtOiHSeRDdcr0NS23d2heJGj3EqhCrdjhgsy9GOUPsGBX423usLtYhJcSjhMrArwwSw6McofYMCqQlFYb8y9SMnityITfWGSytxdRXU5lR4w2p8xuGOCDHjQPuArc3m2xLx7O2jcxe6SxeQY1BVAJC5GAT41J7wbtrewCGSaRUypbToBYr0Jyhxz58sV+tobtxzxRpI7l4iDHKCFlUjowIGPuxipU42WLjn+vIh05Xlh4ZfvzRB71h9mwC5gnlbQ6CSOSRpFkViFI7eSp55yte71zyC7sRHPJEJn0uFbljGfkkEZ+6pJ90xKyG5uZbhY2DKjaFTI6MwRRqI9Jx6Ky7X3ZFzNFKZ5UMJ1RhOHpB8TqQk+2inHK/P9Bwlnbhll7gbDMQnIuZ2V0HZZ2Yoy5JZHJyueWR05VV9mb0TQ7CNyWMkoLKC3PGqTQCfQM9Kvd5bGSNkDshYY1Lp1DxxqBH5VFbH3Sit7ZrYu80LauzJpONXUZVR386iM42+rPNeRM6csX0ZZPzfAhfckzWodTeG7KBg+saGcgH5vXo0E8sY6ennWztgX0lvauqMGABuoUcRyNyGQkmeXaycA/fUnZbtmFBHHdzrGvJVzG2kDooZkLY9ZrPf7DEsscolkiljVlDJpyVYqWVgykEZVT07qnrFfT588COrdtfnzXiQ27+0Y2u9CzTxtw21W1wHLE5UiRXdj0AYdkkHOatlQ9vu0ouRcSSyTSqpVNZXSgPXSqKBz8Tmpdhy64rHUabyMtNNLMpm4P0raf2p/1PVxnmVFLMwVVBJJ5AAdTVfsdzOA8rx3lwrTOXk+ZOSSTnnFy6mto7uayeNdTzIUdDGxQIQ+MkhEXJ5cj3c6vUcZSvcx0lKEMNiv7VuVa1kntje5CsyS63CZHfokYBl/px4Vq7Q2hMkNjftLJwm4fupFZgnaAAcDPIA9QOuRVki3T0wcD3VOYdJUKeHyXGNIbh6sY9Oa2bbdxFs/crO0kWgpltOoDoBlVA5eqr9ZFc8/Qo6Unyy9St7b3nmS590RnNjbyLDNj/OX+ckGOoQ6R68+mpjZSme8nlEr8CMqiKHbQ7gZkbGcFRlVx4hvCt633dhSz9yAExaChzjUc9WOBjOefStjZGy0tYEhjzoQADOMnxJwOpqkpxtZf88C8YTxXk8uPj/huUpSsBsHPvLT9Dg+0L+3NXIF612vyrbImubWJYImkZZgxC4yBolGeZ8SPbXLZdzL2NS72kiqoJYnTgAcyetdLo0koJNnI6XCTqXSI+NgGBK6gCCVyQGAPMZHMZ6cqu2z9+zIYLaOxgReIqxY1Hhs50agDyJ7R6+Jqj1Y/J3Z8XaUHLIQs5/pBx/cVrbqxi4ty0NSjKSklHUl9/8AeSWK/KW8nCWIDGhVByynVk458jVMsrhUkV3jEoBJKMThuvUjn151t7y3nGvLh/GV8epTpH5AVHIASMnAyMnrjxOO+ppwUYJciKs3KbfMtW2t/wA3VvwHs4QoHxZBbMZxgMo8QKqlTtvu/DNDNJDdOxgUNIrwhMrnBKESnJHPkcZ9Fe7W3XEU9vDFMZ3uFjZfi+GAJCVX/uMT0bPIAAVEHCH0r8kzVSf1Sz8vwQNZrL52P66fqFTD7rhLue3knKLAjO0oj1DChT8jWCM5AHM8yKibcDjJpJK8RMEgKT2h1UE49WTV8SayKYXF57n0jSlK8+elFQm3Il49tmR01yFCBIyBsRTMBgEAnUF9gqbpUxdmVkrqxSoN4HgRgjpIC1yVBOXQJciNmLFu0ArlueMBR3VJbTvHazjYuutp4gCspjVwZQoHETONSdQM9TVjpWRzV72KKm+Fyq3O0nt5OEJkRsWvZdjLpM0rq+CzAn0fVr8x72EmEGSPUxZX+TpOGmQMvaznMYyOYGcd9WylMa1QwPRlPs96ZHaJGnhHEijkMmMKmsMVTGvHMg4JIzg1kO9OjlxVZuO69VwV4yx4BLZyA3QZx31bKUxx2IwSt3iqrc5sEYXCriWTm0hRXCyS/FmYc05Dr6AKwjeiUI5GmNY4QwEpBcrwRIJD2gW7fZPLHInOauFKY1qh1b0ZXpr64R1QyKwdC6uqYVQmovntHxiA599aFlvQ7Wwk4sZIWIFORcBjCDOWLfJAZyeWOnPkc3ClQprYlwejK9ZbckM8UbtGQ6/5MMTykOo4bsggIcjK5yM5xWjPtVoppgJ1du2dWsssQEkalJIMgIVB7LA9oZzVvrDd2qyrpbOMg8iQeRBHMekCpU1fgHB24lXO88+XCKkmkMY+ii5ALA6Mt3AD5OrPoBFZpd4dDRk3UcitFM2UAABBgAJBfHLU3M4wM576tFKY47DBLcpfvg1Or8ZQ2EU4YYbF0Is4DYGVPdnr31ng288jw6p0UCcK+ANDB45CqatXiByOCCRkdM22lMa2I6t7ilKViMwpSlAKjN5/oVx/xSfpNSdRm8/0K4/4pP0mrR7yKz7rPnhelX/yWbNkV57gRMQsLCI4wHbrpUnr0FUAGsqXjqMCRgPAMQPYDXdqwc4uKPOUaihJSehLruNf4+hyf2/zUpsjc4xzOs6CWWO24y2/PLMSQsbYPaxgEgdc4qre75P95/xt/NY2nJbUXJYdCSSwx059ahxm8m/nmSpU45pev6Lysk67LvWlthCWMKKoiMRCk5Y4I1aenM8uRrBtHaCJs61nB/xDQSW8Y71CsySSeg6cqPr1TOMefaPa+VzPa9fj99eavTVVR97+nAs6/tb1vcue/N+gC8M5e5it3kP+lUUBF9bNlj6APGqlZfOx/XT9QrCXz3/n7Ky2R+Nj+un6hV4wwRsVlUxzufSlKUrgHpBSlKAUpSgFKUoBSlKAUpSgFKUoBSlKAUpSgFKUoBSlKAUpSgFfiaFXUqwDKwIIPQg9QaUoCL96Vn5pF+AU96Vn5pF+AV7SrY5blMEdkee9Kz80i/AKe9Kz80i/AK9pTHLcYI7I896Vn5pF+AU96Vn5pF+AV7SmOW4wR2R570rPzSL8Ar1d07MHItYsjp2RSlMctxgjsiWpSlVLilKUApSlAKUpQClKUApSlAKUpQClKUApSlAKUpQCl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68" name="AutoShape 4" descr="data:image/jpeg;base64,/9j/4AAQSkZJRgABAQAAAQABAAD/2wCEAAkGBhMQEBQUEhAVExIVFxMaFRgYGBgVFBYfGBsVFhYXGRUYGygeFx0mGhkUIS8gIycrLSwtFx8xODwsNSYrLCsBCQoKDgwOGg8PGiwlHyQtNSk0MjA0MTQtKSwsNCsuLCwsNS8yLCwwNC0tLC00NCwtLCwsLDQ1LC8sLCwsLCovKf/AABEIAFQBBAMBIgACEQEDEQH/xAAcAAEAAgMBAQEAAAAAAAAAAAAABQYDBAcBCAL/xABCEAACAQMBBQMFDwIFBQAAAAABAgMABBESBQYTITEiQVEHVGFxkRQWFyMyMzRydIGSobKz0YKiJEJSU3MVQ7HB4f/EABoBAQACAwEAAAAAAAAAAAAAAAABAgMEBQb/xAAvEQACAQIEAgkEAwEAAAAAAAAAAQIDERIhQVExYQQTFDKBkaGx8CJSweEzQtFx/9oADAMBAAIRAxEAPwDpe/29UmzoI5I0Vy8oQhs4AKu2eXf2RVG+Gi582h9r/wA1PeWn6HB9oX9uauPit+hShKF2jl9JrVIVLRZ0L4aLnzaH2v8AzT4aLnzaH2v/ADXP+GacM1n7PDY1u1Vfu9joHw0XPm0Ptf8Amnw0XPm0Ptf+a5/wzThmnZ4bDtVX7vY6B8NFz5tD7X/mvD5aLnzaH2v/ADVA4ZrwxmnZ4bDtVX7vY+ldkXhmt4pGABdFYgdBkZ5Vt1S9hb/2MdtCj3ADLGgYYbkQAD3Vvp5RbAkAXAJJAHZbv5DurnOlO/dZ141oWX1IstKUrEZhSlKAUpSgFKUoBSlKAUpSgFKUoBSlKAUpSgFKUoBSlKAUpSgOfeWn6HB9oX9uauQL1rr/AJafocH2hf25q5AvWun0buI43TP5DPUnsHd+S9cpE0YcAHDtpLfVGOdRlWryZWnE2jGT0jWR/wAtI/VW5Ulhg2jTpRUpqL1IzeHdWewKCcL8Zq06TqHZ05zy5fKFRFdP38uRe7Jguhjk6k+jVlCPbj2VzCq0Zucby48C9emoTtHhxJLYO7017IY4FBIGoknCgdOZptzYMlm4SR42c5yEfWVxgdrl2f8A4a6nuDs9bJHhPz2hZbhv9BbPDj+5QSfX6a49dXPFkeQjBdmc/wBRLf8Auq06jnN24IvVpRp01fi/Qx1msvnY/rp+oVhrNZfOx/XT9QrO+BrR4o+k6UrQ2ztuO0j4k2oRjGWClgM8hnSOVeeSbdkenbSV2b9K1Nl7UjuollhbVG2cHp0OCCDzBz3Vr7a3jgs9HGcqZDpQAFmJ9SjPh7anC72tmRiVr3yJOlad1teKFUaVxEHKquvsklui48fRW5UWJuKUpUEilKUApXjuACTyAGTWCw2jHcRiSGRZIznDKcg45H86WFzYpSlAKUrxjgUB7SorZW8sN1JJHFrLRErJlGUKRkaSSOvI1K1LTWTIUlJXQpSlQSKUpQClKUBz7y0/Q4PtC/tzVyBetdf8tP0OD7Qv7c1cgXrXT6N3Ecbpn8hnq5bgnhQbQn/24NIPpbVj/wACqbVxsvidgzt0NxOFHpVdII/tetqtnG27SNahlLFsm/Qk91D7o2Fdw9Wi4hX1aRKP7tdV/c6yRRJezDMNrgqp5CSU840z6Dg/eKmfJBeDjzwk5EkYOO46SQfyaonfO6SLh2MBzDbfKPfJKflsfV0+81hV8coLXPw1M7t1cKj0y8dCw7t3r/8AStpXUhzJM0oz0/yBQR4YZyB6q5uK6JtT/D7uwJ3zMp/GzSkeyud1kof2fP2MfSP6rl7is1l87H9dP1CsNZrL52P66fqFZ3wNaPFH0nVc8oP0B/rwfuJVjqN29sQXkXCaV41JUnRpydJDDmynvArgQaUk2elqJuLSKxs6YbLvnhchbS6BliYnCxuB8Yh8MgZ9lRW80RnijvJBhpbiBYVPVIg3Z9RY5Y+sDuq97R3fiuYkjuBxQhVgWwCSOhOnA9Y76xbwbtLeKitLJGqMrAJo6r8knUp6eFZ41Y3T11NeVGVmtNPnIjt/pXjihkjkdG48KnScAhm55HfWHyg3EkQtmimeMtOiHSeRDdcr0NS23d2heJGj3EqhCrdjhgsy9GOUPsGBX423usLtYhJcSjhMrArwwSw6McofYMCqQlFYb8y9SMnityITfWGSytxdRXU5lR4w2p8xuGOCDHjQPuArc3m2xLx7O2jcxe6SxeQY1BVAJC5GAT41J7wbtrewCGSaRUypbToBYr0Jyhxz58sV+tobtxzxRpI7l4iDHKCFlUjowIGPuxipU42WLjn+vIh05Xlh4ZfvzRB71h9mwC5gnlbQ6CSOSRpFkViFI7eSp55yte71zyC7sRHPJEJn0uFbljGfkkEZ+6pJ90xKyG5uZbhY2DKjaFTI6MwRRqI9Jx6Ky7X3ZFzNFKZ5UMJ1RhOHpB8TqQk+2inHK/P9Bwlnbhll7gbDMQnIuZ2V0HZZ2Yoy5JZHJyueWR05VV9mb0TQ7CNyWMkoLKC3PGqTQCfQM9Kvd5bGSNkDshYY1Lp1DxxqBH5VFbH3Sit7ZrYu80LauzJpONXUZVR386iM42+rPNeRM6csX0ZZPzfAhfckzWodTeG7KBg+saGcgH5vXo0E8sY6ennWztgX0lvauqMGABuoUcRyNyGQkmeXaycA/fUnZbtmFBHHdzrGvJVzG2kDooZkLY9ZrPf7DEsscolkiljVlDJpyVYqWVgykEZVT07qnrFfT588COrdtfnzXiQ27+0Y2u9CzTxtw21W1wHLE5UiRXdj0AYdkkHOatlQ9vu0ouRcSSyTSqpVNZXSgPXSqKBz8Tmpdhy64rHUabyMtNNLMpm4P0raf2p/1PVxnmVFLMwVVBJJ5AAdTVfsdzOA8rx3lwrTOXk+ZOSSTnnFy6mto7uayeNdTzIUdDGxQIQ+MkhEXJ5cj3c6vUcZSvcx0lKEMNiv7VuVa1kntje5CsyS63CZHfokYBl/px4Vq7Q2hMkNjftLJwm4fupFZgnaAAcDPIA9QOuRVki3T0wcD3VOYdJUKeHyXGNIbh6sY9Oa2bbdxFs/crO0kWgpltOoDoBlVA5eqr9ZFc8/Qo6Unyy9St7b3nmS590RnNjbyLDNj/OX+ckGOoQ6R68+mpjZSme8nlEr8CMqiKHbQ7gZkbGcFRlVx4hvCt633dhSz9yAExaChzjUc9WOBjOefStjZGy0tYEhjzoQADOMnxJwOpqkpxtZf88C8YTxXk8uPj/huUpSsBsHPvLT9Dg+0L+3NXIF612vyrbImubWJYImkZZgxC4yBolGeZ8SPbXLZdzL2NS72kiqoJYnTgAcyetdLo0koJNnI6XCTqXSI+NgGBK6gCCVyQGAPMZHMZ6cqu2z9+zIYLaOxgReIqxY1Hhs50agDyJ7R6+Jqj1Y/J3Z8XaUHLIQs5/pBx/cVrbqxi4ty0NSjKSklHUl9/8AeSWK/KW8nCWIDGhVByynVk458jVMsrhUkV3jEoBJKMThuvUjn151t7y3nGvLh/GV8epTpH5AVHIASMnAyMnrjxOO+ppwUYJciKs3KbfMtW2t/wA3VvwHs4QoHxZBbMZxgMo8QKqlTtvu/DNDNJDdOxgUNIrwhMrnBKESnJHPkcZ9Fe7W3XEU9vDFMZ3uFjZfi+GAJCVX/uMT0bPIAAVEHCH0r8kzVSf1Sz8vwQNZrL52P66fqFTD7rhLue3knKLAjO0oj1DChT8jWCM5AHM8yKibcDjJpJK8RMEgKT2h1UE49WTV8SayKYXF57n0jSlK8+elFQm3Il49tmR01yFCBIyBsRTMBgEAnUF9gqbpUxdmVkrqxSoN4HgRgjpIC1yVBOXQJciNmLFu0ArlueMBR3VJbTvHazjYuutp4gCspjVwZQoHETONSdQM9TVjpWRzV72KKm+Fyq3O0nt5OEJkRsWvZdjLpM0rq+CzAn0fVr8x72EmEGSPUxZX+TpOGmQMvaznMYyOYGcd9WylMa1QwPRlPs96ZHaJGnhHEijkMmMKmsMVTGvHMg4JIzg1kO9OjlxVZuO69VwV4yx4BLZyA3QZx31bKUxx2IwSt3iqrc5sEYXCriWTm0hRXCyS/FmYc05Dr6AKwjeiUI5GmNY4QwEpBcrwRIJD2gW7fZPLHInOauFKY1qh1b0ZXpr64R1QyKwdC6uqYVQmovntHxiA599aFlvQ7Wwk4sZIWIFORcBjCDOWLfJAZyeWOnPkc3ClQprYlwejK9ZbckM8UbtGQ6/5MMTykOo4bsggIcjK5yM5xWjPtVoppgJ1du2dWsssQEkalJIMgIVB7LA9oZzVvrDd2qyrpbOMg8iQeRBHMekCpU1fgHB24lXO88+XCKkmkMY+ii5ALA6Mt3AD5OrPoBFZpd4dDRk3UcitFM2UAABBgAJBfHLU3M4wM576tFKY47DBLcpfvg1Or8ZQ2EU4YYbF0Is4DYGVPdnr31ng288jw6p0UCcK+ANDB45CqatXiByOCCRkdM22lMa2I6t7ilKViMwpSlAKjN5/oVx/xSfpNSdRm8/0K4/4pP0mrR7yKz7rPnhelX/yWbNkV57gRMQsLCI4wHbrpUnr0FUAGsqXjqMCRgPAMQPYDXdqwc4uKPOUaihJSehLruNf4+hyf2/zUpsjc4xzOs6CWWO24y2/PLMSQsbYPaxgEgdc4qre75P95/xt/NY2nJbUXJYdCSSwx059ahxm8m/nmSpU45pev6Lysk67LvWlthCWMKKoiMRCk5Y4I1aenM8uRrBtHaCJs61nB/xDQSW8Y71CsySSeg6cqPr1TOMefaPa+VzPa9fj99eavTVVR97+nAs6/tb1vcue/N+gC8M5e5it3kP+lUUBF9bNlj6APGqlZfOx/XT9QrCXz3/n7Ky2R+Nj+un6hV4wwRsVlUxzufSlKUrgHpBSlKAUpSgFKUoBSlKAUpSgFKUoBSlKAUpSgFKUoBSlKAUpSgFfiaFXUqwDKwIIPQg9QaUoCL96Vn5pF+AU96Vn5pF+AV7SrY5blMEdkee9Kz80i/AKe9Kz80i/AK9pTHLcYI7I896Vn5pF+AU96Vn5pF+AV7SmOW4wR2R570rPzSL8Ar1d07MHItYsjp2RSlMctxgjsiWpSlVLilKUApSlAKUpQClKUApSlAKUpQClKUApSlAKUpQCl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14" name="AutoShape 2" descr="data:image/jpeg;base64,/9j/4AAQSkZJRgABAQAAAQABAAD/2wCEAAkGBwwMDQ0MDA0NDA0MDQ8PDQ0NDQ8MDQ4NFBQWFxQUFBQYHCggGBolGxQUITEhJSorMC4uFx8zODM4NygtLisBCgoKDgwNFA8PFCwcFBwsLC0sLCs3NysrLCssKywtLCssKyssNyssLCwtKyssLDcrNywrKywrKysrKywrKysrK//AABEIAJwA0AMBIgACEQEDEQH/xAAcAAEBAQEBAQEBAQAAAAAAAAAABwYBBQgEAgP/xABAEAACAQMBAggMBgEDBQEAAAAAAQIDBAUREjEGBwgTFiFVkxQXM0FRYXFzhJKywiIyU4GR8GIjQlIkNkNU0RX/xAAVAQEBAAAAAAAAAAAAAAAAAAAAAf/EABcRAQEBAQAAAAAAAAAAAAAAAAABESH/2gAMAwEAAhEDEQA/ALiAAAPKzHCLH49wje3VG2lVUnTVWey5qOmuns1X8nnrh9ge1LTvUBpQZrp9ge07TvUOn2B7TtO9A0oM10+wPadp3qHT7A9p2negaUGa6fYHtO071Dp9ge07TvUBpQZrp9ge07TvUOn2B7TtO9QGlBmun2B7TtO9Q6fYHtO071AaUGa6fYHtO071Dp9ge07TvUBpQZrp9ge07TvUOn2B7TtO9QGlBmun2B7TtO9Q6fYHtO071AaUGa6fYHtO071Dp9ge07TvUBpQZrp9ge07TvUejh+EFhkNvwK6o3XN6bfNS2tnXdqB6gAAAACE8pRf62K91dfVSIvoi0cpTy2J91d/VSIuWJTRDRf1ABDRf1DRf1AANF/UNF/UAFNF/UNF/UDoHNNyS63u6jtSnKDcZxcZLfFrRovXEpwbwcqSu4VaV9fqEXUp1Ix1tnrr+GDb8+n4jYcPuL6yzlPaklQu4RlzdxCCb1aWimuraXUiD5U0Q0R7fCrgtfYavzF5SlFPydZJujVX+Mt2vqNRxf8AFZe5Zxr3W3Z2Wikpyg+crL0QTa0XrKJ8qUtlzUW4Rejlp1J+jU/nReo+x7Pg5j6Fp4BTtaStnHZlT2ItTWmmsvS/WRalwfxNjwsxlLH3MLiE68udtklONF83Pq209JezTqIJBqvV/AWjPtbwC3/RpfJEgHKGowp5G0UIRgnattRSivzgSnRf1DRf1AFQ0RbeTWuvKfDfeRIt3Js35T4f7yLFwAAUAAEJ5SnlsT7q6+qkRdFo5SnlsT7q6+qkRdFSgAKgACAAAAAA/ZiMpc2FeFzaVZUqsOtSj5+vXRrzo+huLrjWtsrs2t7sWt71KPXpSrP/AB13P1Hzadi2mmm000011NNedBX2jf463uoqFzRp1op6qNSKkk/Sj+ri4oW1Jzqzp0KVNfmk1CEUiNcUXDbNVqNS2na1cjRt4PYuNpRnGW9QlJ/mJ5xhcK8pk7qpSv1O2jRnorLrUaT/AMl536/WRWt4w+N+teqdnik6Fs9qM7h687Vi+r8K/wBqMpxT/wDcGM9Lrybb3+TmZI0nFte0bXNY+4uKkaVGlWk51JPSMVzcl1/u0EfXDIVx9YW+u8haztratXjG1alKnHaSe1uKd4wMF2lbfOd8YGC7StvnCvmLoll//Que7Px5HEXlns+FW9Wht67POR2dfYfVPjBwXaVt85JuPjhDYZCFgrK5pXDpyqOapy2tnVdWoRIS3cmzflfh/vIiW7k2b8r8P95SLeDoIoAAITylPLYn3V39VIi6LRylPLYn3V19VIi6KlAAVAAAAAQAAFGVDi54p7jI7F5kNq2tNU40nFqtXW/z6bMfWaTid4BYudOnk6lxC+r7Kaopx5u3lrr+Jb9rqK5lcnbWVGVe6qwo0oJtym0k9FuXpIpicZbWVCFta0oUaNNfhhBaL1v1s8HhrwCx2bh/1EOauIrSFzTS5yPt/wCS9RH+HfG/d3lTmcW3aW9OSaqpvnqrXp9CNnxd8b1C90tcpzdrXUUoV9pqlWe7r13MCN8MeB19hKqp3cNac21SuIRfNVNPQ/M9PMZ4+0clj7e8ozt7inGtSqxacZdaafo/+nzBxm8F7HD3ao2N4riM03Ki2pVaD9EpLegjGaIaI6CjmiO6AAC28mzflfh/vIkW7k2b8r8P94pFvB04RXQABCeUp5bE+6uvqpEXRaOUp5bE+6uvqpEXRUoAAgAAAAAAAD1eDvCG9xVbn7GtKjN6KaWjhUinrsyT8x+zhdwxyGaqRneVPwU9ebow6qUNdNWl531LeZ4BQNABGysuM7N0LJ2MLluLWzCrJJ1qcNNNmL0MfUnKcnKbcpSespSerb9bP5AUAAQAAAt3Js35X4f7yIlu5Nm/KfD/AHkWLedACgAAhPKU8tifdXX1UiLotHKU8tifdXX1UiLoJQAFQAAAAAAAAAAAAAAAAAAAAAC3cmzflPh/vIiW7k2b8p8P95Fi4AAKAACE8pTy2J91dfVSIui0cpTy2J91dfVSIuglAAVAAAAAAAAAAAAAAAAAAAAAALdybN+U+H+8iJbuTZvyvw/3kWLgAAoAAITylPLYn3V19VIi5aOUp5bE+6uvqpEXCUBzaR3X1lADaQ1AA5tL0nUwACY1QADVHNpAdBzVHQAACAAAAAAW7k2b8p8P95ES3cmzflPh/vIsXAABQAAQnlKeWxPu7r6qRLuBybymO0Wr8Nt+rTX/AMkS+cbvAO9z1SylaTpQVtCsp842m3Nwa0+Vk/jxHZlNNV7ZNPVNSkmn5mgiiXV7G0jwjuK1B16MKkOdpvWKlBwipdej8zPFu8RQoYS0VgoZG1q39vVo06ko0ozg5aqnOfWlprpr6jMPiVzr1Tu6LUvzJ1ZtS9vpOeJLObOx4TQ2Vujzk9nX2CLetfw4hf3ePu6lacsZb26hra31tSqU5NN6eD1oyW7Ze+L8x/hkMHeXmYwOStqXO2dG3XOXEZR5uGilrq/3MxU4lc7NaTu6M16JVZyX8MR4lc7GOzG7oqP/ABVWaj/AG8xuUio5+4oXitoxvKMVdxpK4hB7Ojezqk1+55HCLgz/APpZ61qzoOFtaW1OvdX/ADelG7/K1LVdS/LLzveZhcSObUXFXNuovfFVJKL9qP78S+e02fDKWzpppzs9NPQBoOF1tHOU7LJW1W3uquPvqcavgm1UjGhKrBx18+qR7uSo2N9n7SnNeDZGwlGtSk9Nm5o6aSho9HqtdeowFPiSzkNVC6oQT3qNSUUw+JPOOSm7qg5LdLnJ7S/cDXUqMoVM3XxEKVXNxumnGro6kKWsvyJ/sfl4Pzz1TKYypmbajTq7FxszjGMbqcfwfnS3Jeb2szceJPOKTmrqgpPfJVJqT9rOviVzu1t+F0dpf7udntae0D1eN28y1S1qwVvko2qq/wCtO5jbugoebYcIqS6/SyKFXqcS+emtmV3SkvRKrNr+NT/LxGZj9a1+ZgS0FS8RmY/WtfmY8RmY/WtfmZUxLQVLxGZj9a1+ZjxGZj9a1+ZgxLQVLxGZj9a1+ZjxGZj9a1+ZgxLS3cmvflPh/vPD8RmY/WtfmZROKPgLeYF3nhc6U/Cea2Obbemxta6/yiCkAAKAADh0ADgAAAAAAdA4DoA4DoAAADh0AAAAAAAAAAAAP//Z"/>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16" name="AutoShape 4" descr="data:image/jpeg;base64,/9j/4AAQSkZJRgABAQAAAQABAAD/2wCEAAkGBwwMDQ0MDA0NDA0MDQ8PDQ0NDQ8MDQ4NFBQWFxQUFBQYHCggGBolGxQUITEhJSorMC4uFx8zODM4NygtLisBCgoKDgwNFA8PFCwcFBwsLC0sLCs3NysrLCssKywtLCssKyssNyssLCwtKyssLDcrNywrKywrKysrKywrKysrK//AABEIAJwA0AMBIgACEQEDEQH/xAAcAAEBAQEBAQEBAQAAAAAAAAAABwYBBQgEAgP/xABAEAACAQMBAggMBgEDBQEAAAAAAQIDBAUREjEGBwgTFiFVkxQXM0FRYXFzhJKywiIyU4GR8GIjQlIkNkNU0RX/xAAVAQEBAAAAAAAAAAAAAAAAAAAAAf/EABcRAQEBAQAAAAAAAAAAAAAAAAABESH/2gAMAwEAAhEDEQA/ALiAAAPKzHCLH49wje3VG2lVUnTVWey5qOmuns1X8nnrh9ge1LTvUBpQZrp9ge07TvUOn2B7TtO9A0oM10+wPadp3qHT7A9p2negaUGa6fYHtO071Dp9ge07TvUBpQZrp9ge07TvUOn2B7TtO9QGlBmun2B7TtO9Q6fYHtO071AaUGa6fYHtO071Dp9ge07TvUBpQZrp9ge07TvUOn2B7TtO9QGlBmun2B7TtO9Q6fYHtO071AaUGa6fYHtO071Dp9ge07TvUBpQZrp9ge07TvUejh+EFhkNvwK6o3XN6bfNS2tnXdqB6gAAAACE8pRf62K91dfVSIvoi0cpTy2J91d/VSIuWJTRDRf1ABDRf1DRf1AANF/UNF/UAFNF/UNF/UDoHNNyS63u6jtSnKDcZxcZLfFrRovXEpwbwcqSu4VaV9fqEXUp1Ix1tnrr+GDb8+n4jYcPuL6yzlPaklQu4RlzdxCCb1aWimuraXUiD5U0Q0R7fCrgtfYavzF5SlFPydZJujVX+Mt2vqNRxf8AFZe5Zxr3W3Z2Wikpyg+crL0QTa0XrKJ8qUtlzUW4Rejlp1J+jU/nReo+x7Pg5j6Fp4BTtaStnHZlT2ItTWmmsvS/WRalwfxNjwsxlLH3MLiE68udtklONF83Pq209JezTqIJBqvV/AWjPtbwC3/RpfJEgHKGowp5G0UIRgnattRSivzgSnRf1DRf1AFQ0RbeTWuvKfDfeRIt3Js35T4f7yLFwAAUAAEJ5SnlsT7q6+qkRdFo5SnlsT7q6+qkRdFSgAKgACAAAAAA/ZiMpc2FeFzaVZUqsOtSj5+vXRrzo+huLrjWtsrs2t7sWt71KPXpSrP/AB13P1Hzadi2mmm000011NNedBX2jf463uoqFzRp1op6qNSKkk/Sj+ri4oW1Jzqzp0KVNfmk1CEUiNcUXDbNVqNS2na1cjRt4PYuNpRnGW9QlJ/mJ5xhcK8pk7qpSv1O2jRnorLrUaT/AMl536/WRWt4w+N+teqdnik6Fs9qM7h687Vi+r8K/wBqMpxT/wDcGM9Lrybb3+TmZI0nFte0bXNY+4uKkaVGlWk51JPSMVzcl1/u0EfXDIVx9YW+u8haztratXjG1alKnHaSe1uKd4wMF2lbfOd8YGC7StvnCvmLoll//Que7Px5HEXlns+FW9Wht67POR2dfYfVPjBwXaVt85JuPjhDYZCFgrK5pXDpyqOapy2tnVdWoRIS3cmzflfh/vIiW7k2b8r8P95SLeDoIoAAITylPLYn3V39VIi6LRylPLYn3V19VIi6KlAAVAAAAAQAAFGVDi54p7jI7F5kNq2tNU40nFqtXW/z6bMfWaTid4BYudOnk6lxC+r7Kaopx5u3lrr+Jb9rqK5lcnbWVGVe6qwo0oJtym0k9FuXpIpicZbWVCFta0oUaNNfhhBaL1v1s8HhrwCx2bh/1EOauIrSFzTS5yPt/wCS9RH+HfG/d3lTmcW3aW9OSaqpvnqrXp9CNnxd8b1C90tcpzdrXUUoV9pqlWe7r13MCN8MeB19hKqp3cNac21SuIRfNVNPQ/M9PMZ4+0clj7e8ozt7inGtSqxacZdaafo/+nzBxm8F7HD3ao2N4riM03Ki2pVaD9EpLegjGaIaI6CjmiO6AAC28mzflfh/vIkW7k2b8r8P94pFvB04RXQABCeUp5bE+6uvqpEXRaOUp5bE+6uvqpEXRUoAAgAAAAAAAD1eDvCG9xVbn7GtKjN6KaWjhUinrsyT8x+zhdwxyGaqRneVPwU9ebow6qUNdNWl531LeZ4BQNABGysuM7N0LJ2MLluLWzCrJJ1qcNNNmL0MfUnKcnKbcpSespSerb9bP5AUAAQAAAt3Js35X4f7yIlu5Nm/KfD/AHkWLedACgAAhPKU8tifdXX1UiLotHKU8tifdXX1UiLoJQAFQAAAAAAAAAAAAAAAAAAAAAC3cmzflPh/vIiW7k2b8p8P95Fi4AAKAACE8pTy2J91dfVSIui0cpTy2J91dfVSIuglAAVAAAAAAAAAAAAAAAAAAAAAALdybN+U+H+8iJbuTZvyvw/3kWLgAAoAAITylPLYn3V19VIi5aOUp5bE+6uvqpEXCUBzaR3X1lADaQ1AA5tL0nUwACY1QADVHNpAdBzVHQAACAAAAAAW7k2b8p8P95ES3cmzflPh/vIsXAABQAAQnlKeWxPu7r6qRLuBybymO0Wr8Nt+rTX/AMkS+cbvAO9z1SylaTpQVtCsp842m3Nwa0+Vk/jxHZlNNV7ZNPVNSkmn5mgiiXV7G0jwjuK1B16MKkOdpvWKlBwipdej8zPFu8RQoYS0VgoZG1q39vVo06ko0ozg5aqnOfWlprpr6jMPiVzr1Tu6LUvzJ1ZtS9vpOeJLObOx4TQ2Vujzk9nX2CLetfw4hf3ePu6lacsZb26hra31tSqU5NN6eD1oyW7Ze+L8x/hkMHeXmYwOStqXO2dG3XOXEZR5uGilrq/3MxU4lc7NaTu6M16JVZyX8MR4lc7GOzG7oqP/ABVWaj/AG8xuUio5+4oXitoxvKMVdxpK4hB7Ojezqk1+55HCLgz/APpZ61qzoOFtaW1OvdX/ADelG7/K1LVdS/LLzveZhcSObUXFXNuovfFVJKL9qP78S+e02fDKWzpppzs9NPQBoOF1tHOU7LJW1W3uquPvqcavgm1UjGhKrBx18+qR7uSo2N9n7SnNeDZGwlGtSk9Nm5o6aSho9HqtdeowFPiSzkNVC6oQT3qNSUUw+JPOOSm7qg5LdLnJ7S/cDXUqMoVM3XxEKVXNxumnGro6kKWsvyJ/sfl4Pzz1TKYypmbajTq7FxszjGMbqcfwfnS3Jeb2szceJPOKTmrqgpPfJVJqT9rOviVzu1t+F0dpf7udntae0D1eN28y1S1qwVvko2qq/wCtO5jbugoebYcIqS6/SyKFXqcS+emtmV3SkvRKrNr+NT/LxGZj9a1+ZgS0FS8RmY/WtfmY8RmY/WtfmZUxLQVLxGZj9a1+ZjxGZj9a1+ZgxLQVLxGZj9a1+ZjxGZj9a1+ZgxLS3cmvflPh/vPD8RmY/WtfmZROKPgLeYF3nhc6U/Cea2Obbemxta6/yiCkAAKAADh0ADgAAAAAAdA4DoA4DoAAADh0AAAAAAAAAAAAP//Z"/>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18" name="AutoShape 6"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20" name="AutoShape 8"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22" name="AutoShape 10"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24" name="AutoShape 12"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26" name="AutoShape 14"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a:hlinkClick r:id="rId3"/>
          </p:cNvPr>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28" name="AutoShape 16"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30" name="AutoShape 18"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32" name="AutoShape 20" descr="data:image/png;base64,iVBORw0KGgoAAAANSUhEUgAAAHAAAABwCAMAAADxPgR5AAAAaVBMVEUAAAD///9mZmZQUFDp6ekSEhKcnJyoqKjs7OyhoaHv7+9CQkLd3d1eXl7g4OAzMzNra2v4+Pg4ODhVVVUZGRnQ0NC2trZJSUkeHh7KysqMjIx9fX28vLwoKCg9PT0JCQnMzMwrKytycnJF6oAPAAABqElEQVRoge2W2ZKCMBBFaY0jIaAEFMRtnPn/j5ywZEEefElTNVX3vFBeKU7RTZJOEgDAf+V3v0jkT3/ZVSPHqLrLlUieZlEp6N5fW3EYeO1iCqUm0jJM6pSIGiPZ0kgaUyjHZwbGWgxJ44UionDyBcYynZLuxCq0fSyFDfIjhzDZ2+ePfaxT51MsJQ2MfVVr937iyNNDw5c3uv6R6P9hEgZG7fvHKQyq6vvHKnw3imkv4xMGVbX9mwmj+2bG3O3VVpiVG0sZzeiq2imXWSFlqUVHE1pjFxwcW1oSTzhWtQsTZmFvvM8ORm5hIpv52c4urG7z3zWzUBFdZ8HFL4f4yyJJisxsptfP90XzDSeTvn2+Mw4qm9b4SkblP4vFlMpBkdGqxkJQyBe3T2VEaxoVLWCtqu/fudErGItg8v32czFbVX3/8jYJJ3EmY+sE52oIvHEff3QydM5nJwtp+yieHMJnPtWzsslpekex4fCZmuauf5bBqGsenzl1X65/gVE/uHzmmL2f1VskDwWfzxjb9+TB8r0AAAAAAAAAAAAAAAAAAAAAAEA8/gChgg8Hte/zAAAAAABJRU5ErkJggg=="/>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3334" name="AutoShape 22" descr="data:image/jpeg;base64,/9j/4AAQSkZJRgABAQAAAQABAAD/2wCEAAkGBxQSEhMUDxQWEhQVFx8aGRYWGBoUGBQQGRkYIh0XGxcaHTQgGSYnJxgXIzEiJyorLzAuGB8zODk4NygtLjcBCgoKDQ0NDg8PDysZFBkrKyssKysrKysrLCsrKywrKyssKysrKysrKysrKysrKysrKysrKysrKysrKysrKysrK//AABEIAGgAlAMBIgACEQEDEQH/xAAbAAEBAQEBAQEBAAAAAAAAAAAABwgBBgIFA//EAEQQAAECBAMCBg4IBgMAAAAAAAEAAgMEESEHMUESUQUGImFxsRMUJDM1QlJic4ORobKzFTJDcpPB0fAWU1SSwtIXIyX/xAAVAQEBAAAAAAAAAAAAAAAAAAAAAf/EABYRAQEBAAAAAAAAAAAAAAAAAAARAf/aAAwDAQACEQMRAD8AuK/K4zcYIMjAdHmHUaLNaPrRH0sxo1Jov68PcLMlJeLMRQ4sht2iGDacegfmbLMnG7jRG4Rj9mj2AFGQwathMOg3k2qdaDcAgtOHmJbJ97oMw1sCOSTDANWxIeeyCfGGu/MagUJY6Y4ggtJBBBBFiHA1BB0IV9wuxEE4BLzhDZlo5LshHaBnzOGo1zGoBVIRERBcc4AVNgNdwRzqCpsBruChGKmIvbRfKSRpLi0SID386tbTxPivpmHpp/GKCyeEJjNuUHJfGB5Rf5bBq0ZbzcjIVpstMNiMa+G4PY4AtcDUOaciCsfL32F/H18jEbLxQYktEdSgqXQnuP1mDUEm7eckXsSxohRzj9iXOSc/Hl4Ahdjh7FNppJ5UNjjU13uKsQKzVi94Xm/V/IhIj9P/AJj4Q3Qf7D/sqxhpxgiz8kI8xs7ZiPbyRQUabWWZFoXA3wW300T4kVQUREQREQEREHHNBBBFQbEG4IUHxTw5MqXTUk2subvhj7A+UPM6uhXlce0EEEVBsQbgjcgx0uw3lpDmkhzSCCLEOBqCDoQVS8U8OjKF01JtrLG74YzgHePM6uhTNFX/AAvxEE6BLzZDZlo5LshHaBmBo4ajXMbhRnGlzYDqWPIby0hzSWuaQQRYtcDUEHQg3XsuH8TJublGyr6MtSLEaTtR27iKckbwCdrmFkI/bxUxG7ZL5SSd3PlEig9+OrW+ZvPjX0zmCLrGkkAAkk0AFyScgBqgMYSQGgkk0AFyScgBqr3hbh0JQNmZxoMyRVjDcQGnrcd+laL5wtw5EoGzU60GZIqxhuIAPW/n0yVMQFmnF7wvN+r+RCWllmnF7wvN+r+RCRMePWhcDfBbfTRPiWeloXA3wWPTROsIuqCiIiCIiAiIgIiIPl7AQQQCCKEG4IOhCguKWHRlC6akxWWN3sGcA7/udXQr4vl7A4EOAIIoQbgg6EaoMdoqTilh0ZQumpMVljd7BnAO/wC51dCmzRUgC5JoAMyTkAiutaSQAKkmgAzJOQCvGFuHIlQ2anWgzBuxhuIAOp3vPuyXMLMORKhs1OtBmDdjDcQAdTvf1KnICIiILNOL3heb9X8iEtLLNOL3heb9X8iEhjx6uuDXDctB4ODI8eFDd2V52Xva00JFDQlQpcoitYt4zSZymoH4rP1X1/Ekn/VS/wCKz9VkyiUQjWf8Ryf9VL/is/VfcDh2We4NhzEF7nWDWxGEk7gAalZJovR4cj/1JL0v+LkI1IiIiCIiAiLjnAAkmgFyTYAIPmMGlrtumzQ7W1ls0vWuikPEWHwR9LR+1iS4HucPp2LaodvsW87q6ZL8jFTEUzRfKSTu5xaJEB7+dWjzOvozmTHEEFpIIIIIsQ4GoIOhCK2KimuFuIomwJacIbMizHZCO0D3O5tc+ZUpEEREBZrxdYfpeboD9nof5EJaURBjvsZ3H2FNg7j7CtiIi1jvYO4+wpsHcfYVsREKx3sHcfYV6LDph+lJKx77uPkuWokQoiIiCIuONLmwHUgOdQVNgNdwUJxUxGMyXykk7ufKJEB78dWjzPi6M2KmI3bO3KSTu58okQfbHVo83n16M5giiLrGEkBoJJIAAuS4mgAGpK9hw/hvNykoyaiUcKViQ2g7UBuhcfGG+lKe9B49jy0gtJBBBBFiHA1BB0or5hdiKJwCWnCGzIHJdkI7QPc4ajXPmUCX1DeWkOaS1wIIIsQ4ZEFBsRFN8LsRBOAS02Q2ZA5LshHaNeZw1GtKqkIgiIgIiICIiAiIgIiIOE0zULxTxG7YLpSRd/0ZRIg+2OrW+bz69Gdl4f4KbNy8WXiOc1sVpaSw0cK/vLVZi42cWY3B8cwZgVqKseBRsVnlDdpUaVRcfjLrGkkAAkkgAC5LjYADUlcaCSABUk0AFyScgBqr1hbhyJQCZnQDMG7GG4gN/N3PplzoO4W4dCUAmZwB0ybsZmIDfzdz6Zc6pT2gggioNiDcEbl1ERBcU8OjKl81Jissbvhgd4Orh5nw9GUzWxHtBBBFQRQg3BB0UGxTw6MoXzUmKyxu+GBeATqN7Ph6MiptDiFpDmktc0ggixDhkQVfcL8RBOtEvNkNmmjkuyEdo1G5w1GtK8ygC95hfxFiT0Vsd5dCloT67YqHRIjT9Vh0oc3aUpnkGikXAF1EEREBERAREQEREBfkcaeLsGfgOgzAsbtcPrQ36Oaf3VEQeQw7wybIvdHmnNjRg4iHQUbDZ5dD4x92XOqMiICIiAvl7AQQ4AgihBuCDoURBKp/ByG+eESG/Yk3cp8Lxg7+Ww6NOe8XGopUZSVZCY2HCaGMYKNa0UAaNAF1EH9UREBERAREQEREBERB/9k="/>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14116" y="603179"/>
            <a:ext cx="9144000" cy="1601434"/>
          </a:xfrm>
          <a:prstGeom prst="rect">
            <a:avLst/>
          </a:prstGeom>
        </p:spPr>
      </p:pic>
      <p:sp>
        <p:nvSpPr>
          <p:cNvPr id="6" name="Content Placeholder 8"/>
          <p:cNvSpPr>
            <a:spLocks noGrp="1"/>
          </p:cNvSpPr>
          <p:nvPr>
            <p:ph sz="quarter" idx="1"/>
          </p:nvPr>
        </p:nvSpPr>
        <p:spPr>
          <a:xfrm>
            <a:off x="240528" y="2322649"/>
            <a:ext cx="8506488" cy="2585323"/>
          </a:xfrm>
        </p:spPr>
        <p:txBody>
          <a:bodyPr/>
          <a:lstStyle/>
          <a:p>
            <a:pPr marL="230188" lvl="2" indent="0">
              <a:buNone/>
            </a:pPr>
            <a:br>
              <a:rPr lang="en-GB" sz="1400" b="1" dirty="0">
                <a:solidFill>
                  <a:schemeClr val="tx1">
                    <a:lumMod val="65000"/>
                    <a:lumOff val="35000"/>
                  </a:schemeClr>
                </a:solidFill>
              </a:rPr>
            </a:br>
            <a:br>
              <a:rPr lang="en-GB" sz="1400" b="1" dirty="0">
                <a:solidFill>
                  <a:schemeClr val="tx1">
                    <a:lumMod val="65000"/>
                    <a:lumOff val="35000"/>
                  </a:schemeClr>
                </a:solidFill>
              </a:rPr>
            </a:br>
            <a:r>
              <a:rPr lang="en-GB" sz="1400" dirty="0">
                <a:solidFill>
                  <a:schemeClr val="tx1">
                    <a:lumMod val="65000"/>
                    <a:lumOff val="35000"/>
                  </a:schemeClr>
                </a:solidFill>
              </a:rPr>
              <a:t>When you  have CHAIN FREE</a:t>
            </a:r>
            <a:r>
              <a:rPr lang="en-GB" sz="1400" dirty="0">
                <a:solidFill>
                  <a:schemeClr val="tx1">
                    <a:lumMod val="65000"/>
                    <a:lumOff val="35000"/>
                  </a:schemeClr>
                </a:solidFill>
                <a:latin typeface="Arial" panose="020B0604020202020204" pitchFamily="34" charset="0"/>
                <a:cs typeface="Arial" panose="020B0604020202020204" pitchFamily="34" charset="0"/>
              </a:rPr>
              <a:t>®</a:t>
            </a:r>
            <a:r>
              <a:rPr lang="en-GB" sz="1400" dirty="0">
                <a:solidFill>
                  <a:schemeClr val="tx1">
                    <a:lumMod val="65000"/>
                    <a:lumOff val="35000"/>
                  </a:schemeClr>
                </a:solidFill>
              </a:rPr>
              <a:t> (available for 20 weeks through the Home Owners Plan</a:t>
            </a:r>
            <a:r>
              <a:rPr lang="en-GB" sz="1400" dirty="0">
                <a:solidFill>
                  <a:schemeClr val="tx1">
                    <a:lumMod val="65000"/>
                    <a:lumOff val="35000"/>
                  </a:schemeClr>
                </a:solidFill>
                <a:latin typeface="+mn-lt"/>
              </a:rPr>
              <a:t>™) </a:t>
            </a:r>
            <a:r>
              <a:rPr lang="en-GB" sz="1400" dirty="0">
                <a:solidFill>
                  <a:schemeClr val="tx1">
                    <a:lumMod val="65000"/>
                    <a:lumOff val="35000"/>
                  </a:schemeClr>
                </a:solidFill>
                <a:cs typeface="Calibri" panose="020F0502020204030204" pitchFamily="34" charset="0"/>
              </a:rPr>
              <a:t>you can buy against competition</a:t>
            </a:r>
            <a:r>
              <a:rPr lang="en-GB" sz="1400" dirty="0">
                <a:solidFill>
                  <a:schemeClr val="tx1">
                    <a:lumMod val="65000"/>
                    <a:lumOff val="35000"/>
                  </a:schemeClr>
                </a:solidFill>
              </a:rPr>
              <a:t> for the </a:t>
            </a:r>
            <a:r>
              <a:rPr lang="en-GB" sz="1400" i="1" dirty="0">
                <a:solidFill>
                  <a:schemeClr val="tx1">
                    <a:lumMod val="65000"/>
                    <a:lumOff val="35000"/>
                  </a:schemeClr>
                </a:solidFill>
              </a:rPr>
              <a:t>best</a:t>
            </a:r>
            <a:r>
              <a:rPr lang="en-GB" sz="1400" dirty="0">
                <a:solidFill>
                  <a:schemeClr val="tx1">
                    <a:lumMod val="65000"/>
                    <a:lumOff val="35000"/>
                  </a:schemeClr>
                </a:solidFill>
              </a:rPr>
              <a:t> price</a:t>
            </a:r>
            <a:r>
              <a:rPr lang="en-GB" sz="1400" b="1" dirty="0">
                <a:solidFill>
                  <a:srgbClr val="004F8A"/>
                </a:solidFill>
              </a:rPr>
              <a:t> </a:t>
            </a:r>
            <a:r>
              <a:rPr lang="en-GB" sz="1200" b="1" dirty="0">
                <a:solidFill>
                  <a:srgbClr val="004F8A"/>
                </a:solidFill>
              </a:rPr>
              <a:t>(2) </a:t>
            </a:r>
            <a:r>
              <a:rPr lang="en-GB" sz="1400" dirty="0">
                <a:solidFill>
                  <a:schemeClr val="tx1">
                    <a:lumMod val="65000"/>
                    <a:lumOff val="35000"/>
                  </a:schemeClr>
                </a:solidFill>
              </a:rPr>
              <a:t>while waiting for your agents</a:t>
            </a:r>
            <a:r>
              <a:rPr lang="en-GB" sz="1200" b="1" dirty="0">
                <a:solidFill>
                  <a:srgbClr val="002060"/>
                </a:solidFill>
              </a:rPr>
              <a:t> (3) </a:t>
            </a:r>
            <a:r>
              <a:rPr lang="en-GB" sz="1400" dirty="0">
                <a:solidFill>
                  <a:schemeClr val="tx1">
                    <a:lumMod val="65000"/>
                    <a:lumOff val="35000"/>
                  </a:schemeClr>
                </a:solidFill>
              </a:rPr>
              <a:t>to sell  for the</a:t>
            </a:r>
            <a:r>
              <a:rPr lang="en-GB" sz="1400" i="1" dirty="0">
                <a:solidFill>
                  <a:schemeClr val="tx1">
                    <a:lumMod val="65000"/>
                    <a:lumOff val="35000"/>
                  </a:schemeClr>
                </a:solidFill>
              </a:rPr>
              <a:t> highest </a:t>
            </a:r>
            <a:r>
              <a:rPr lang="en-GB" sz="1200" b="1" dirty="0">
                <a:solidFill>
                  <a:srgbClr val="002060"/>
                </a:solidFill>
                <a:cs typeface="Calibri" panose="020F0502020204030204" pitchFamily="34" charset="0"/>
              </a:rPr>
              <a:t>(4)</a:t>
            </a:r>
            <a:br>
              <a:rPr lang="en-GB" sz="1400" b="1" dirty="0">
                <a:latin typeface="Calibri" panose="020F0502020204030204" pitchFamily="34" charset="0"/>
              </a:rPr>
            </a:br>
            <a:br>
              <a:rPr lang="en-GB" sz="1400" b="1" dirty="0">
                <a:latin typeface="Calibri" panose="020F0502020204030204" pitchFamily="34" charset="0"/>
              </a:rPr>
            </a:br>
            <a:r>
              <a:rPr lang="en-GB" sz="1200" b="1" dirty="0">
                <a:solidFill>
                  <a:srgbClr val="004F8A"/>
                </a:solidFill>
                <a:latin typeface="Calibri" panose="020F0502020204030204" pitchFamily="34" charset="0"/>
              </a:rPr>
              <a:t>(1) </a:t>
            </a:r>
            <a:r>
              <a:rPr lang="en-GB" sz="1400" dirty="0">
                <a:latin typeface="Calibri" panose="020F0502020204030204" pitchFamily="34" charset="0"/>
              </a:rPr>
              <a:t>See: </a:t>
            </a:r>
            <a:r>
              <a:rPr lang="en-GB" sz="1400" dirty="0">
                <a:solidFill>
                  <a:srgbClr val="004F8A"/>
                </a:solidFill>
                <a:latin typeface="Calibri" panose="020F0502020204030204" pitchFamily="34" charset="0"/>
                <a:hlinkClick r:id="rId4">
                  <a:extLst>
                    <a:ext uri="{A12FA001-AC4F-418D-AE19-62706E023703}">
                      <ahyp:hlinkClr xmlns:ahyp="http://schemas.microsoft.com/office/drawing/2018/hyperlinkcolor" val="tx"/>
                    </a:ext>
                  </a:extLst>
                </a:hlinkClick>
              </a:rPr>
              <a:t>The CHAIN FREE</a:t>
            </a:r>
            <a:r>
              <a:rPr lang="en-GB" sz="1400" dirty="0">
                <a:solidFill>
                  <a:srgbClr val="004F8A"/>
                </a:solidFill>
                <a:latin typeface="+mn-lt"/>
                <a:hlinkClick r:id="rId4">
                  <a:extLst>
                    <a:ext uri="{A12FA001-AC4F-418D-AE19-62706E023703}">
                      <ahyp:hlinkClr xmlns:ahyp="http://schemas.microsoft.com/office/drawing/2018/hyperlinkcolor" val="tx"/>
                    </a:ext>
                  </a:extLst>
                </a:hlinkClick>
              </a:rPr>
              <a:t>® </a:t>
            </a:r>
            <a:r>
              <a:rPr lang="en-GB" sz="1400" dirty="0">
                <a:solidFill>
                  <a:srgbClr val="004F8A"/>
                </a:solidFill>
                <a:latin typeface="Calibri" panose="020F0502020204030204" pitchFamily="34" charset="0"/>
                <a:hlinkClick r:id="rId4">
                  <a:extLst>
                    <a:ext uri="{A12FA001-AC4F-418D-AE19-62706E023703}">
                      <ahyp:hlinkClr xmlns:ahyp="http://schemas.microsoft.com/office/drawing/2018/hyperlinkcolor" val="tx"/>
                    </a:ext>
                  </a:extLst>
                </a:hlinkClick>
              </a:rPr>
              <a:t>Customer Journey</a:t>
            </a:r>
            <a:br>
              <a:rPr lang="en-GB" sz="1400" dirty="0">
                <a:latin typeface="Calibri" panose="020F0502020204030204" pitchFamily="34" charset="0"/>
              </a:rPr>
            </a:br>
            <a:r>
              <a:rPr lang="en-GB" sz="1200" b="1" dirty="0">
                <a:solidFill>
                  <a:srgbClr val="004F8A"/>
                </a:solidFill>
                <a:latin typeface="Calibri" panose="020F0502020204030204" pitchFamily="34" charset="0"/>
              </a:rPr>
              <a:t>(2)</a:t>
            </a:r>
            <a:r>
              <a:rPr lang="en-GB" sz="1200" b="1" dirty="0">
                <a:solidFill>
                  <a:srgbClr val="004F8A"/>
                </a:solidFill>
              </a:rPr>
              <a:t>  </a:t>
            </a:r>
            <a:r>
              <a:rPr lang="en-GB" sz="1400" dirty="0">
                <a:solidFill>
                  <a:schemeClr val="tx1">
                    <a:lumMod val="65000"/>
                    <a:lumOff val="35000"/>
                  </a:schemeClr>
                </a:solidFill>
              </a:rPr>
              <a:t>Up to your </a:t>
            </a:r>
            <a:r>
              <a:rPr lang="en-GB" sz="1400" dirty="0">
                <a:solidFill>
                  <a:schemeClr val="tx1">
                    <a:lumMod val="65000"/>
                    <a:lumOff val="35000"/>
                  </a:schemeClr>
                </a:solidFill>
                <a:cs typeface="Calibri" panose="020F0502020204030204" pitchFamily="34" charset="0"/>
              </a:rPr>
              <a:t>Fall Back Price</a:t>
            </a:r>
            <a:r>
              <a:rPr lang="en-GB" sz="1400" dirty="0">
                <a:solidFill>
                  <a:schemeClr val="tx1">
                    <a:lumMod val="65000"/>
                    <a:lumOff val="35000"/>
                  </a:schemeClr>
                </a:solidFill>
                <a:latin typeface="+mn-lt"/>
                <a:cs typeface="Calibri" panose="020F0502020204030204" pitchFamily="34" charset="0"/>
              </a:rPr>
              <a:t>®;</a:t>
            </a:r>
            <a:r>
              <a:rPr lang="en-GB" sz="1400" dirty="0">
                <a:solidFill>
                  <a:schemeClr val="tx1">
                    <a:lumMod val="65000"/>
                    <a:lumOff val="35000"/>
                  </a:schemeClr>
                </a:solidFill>
                <a:cs typeface="Calibri" panose="020F0502020204030204" pitchFamily="34" charset="0"/>
              </a:rPr>
              <a:t> </a:t>
            </a:r>
            <a:r>
              <a:rPr lang="en-GB" sz="1400" b="1" dirty="0">
                <a:solidFill>
                  <a:srgbClr val="FF0000"/>
                </a:solidFill>
                <a:cs typeface="Calibri" panose="020F0502020204030204" pitchFamily="34" charset="0"/>
              </a:rPr>
              <a:t>IMPORTANT POINT</a:t>
            </a:r>
            <a:r>
              <a:rPr lang="en-GB" sz="1400" dirty="0">
                <a:solidFill>
                  <a:schemeClr val="tx1">
                    <a:lumMod val="65000"/>
                    <a:lumOff val="35000"/>
                  </a:schemeClr>
                </a:solidFill>
                <a:cs typeface="Calibri" panose="020F0502020204030204" pitchFamily="34" charset="0"/>
              </a:rPr>
              <a:t>: You can say that you are a</a:t>
            </a:r>
            <a:r>
              <a:rPr lang="en-GB" sz="1400" i="1" dirty="0">
                <a:solidFill>
                  <a:schemeClr val="tx1">
                    <a:lumMod val="65000"/>
                    <a:lumOff val="35000"/>
                  </a:schemeClr>
                </a:solidFill>
                <a:cs typeface="Calibri" panose="020F0502020204030204" pitchFamily="34" charset="0"/>
              </a:rPr>
              <a:t> </a:t>
            </a:r>
            <a:r>
              <a:rPr lang="en-GB" sz="1400" dirty="0">
                <a:solidFill>
                  <a:srgbClr val="004F8A"/>
                </a:solidFill>
                <a:cs typeface="Calibri" panose="020F0502020204030204" pitchFamily="34" charset="0"/>
                <a:hlinkClick r:id="rId5">
                  <a:extLst>
                    <a:ext uri="{A12FA001-AC4F-418D-AE19-62706E023703}">
                      <ahyp:hlinkClr xmlns:ahyp="http://schemas.microsoft.com/office/drawing/2018/hyperlinkcolor" val="tx"/>
                    </a:ext>
                  </a:extLst>
                </a:hlinkClick>
              </a:rPr>
              <a:t>Proceedable Buyer</a:t>
            </a:r>
            <a:br>
              <a:rPr lang="en-GB" sz="1400" dirty="0">
                <a:solidFill>
                  <a:schemeClr val="tx1">
                    <a:lumMod val="65000"/>
                    <a:lumOff val="35000"/>
                  </a:schemeClr>
                </a:solidFill>
                <a:cs typeface="Calibri" panose="020F0502020204030204" pitchFamily="34" charset="0"/>
              </a:rPr>
            </a:br>
            <a:r>
              <a:rPr lang="en-GB" sz="1200" b="1" dirty="0">
                <a:solidFill>
                  <a:srgbClr val="004F8A"/>
                </a:solidFill>
                <a:cs typeface="Calibri" panose="020F0502020204030204" pitchFamily="34" charset="0"/>
              </a:rPr>
              <a:t>(3)   </a:t>
            </a:r>
            <a:r>
              <a:rPr lang="en-GB" sz="1400" dirty="0">
                <a:solidFill>
                  <a:schemeClr val="tx1">
                    <a:lumMod val="65000"/>
                    <a:lumOff val="35000"/>
                  </a:schemeClr>
                </a:solidFill>
                <a:cs typeface="Calibri" panose="020F0502020204030204" pitchFamily="34" charset="0"/>
              </a:rPr>
              <a:t>See: </a:t>
            </a:r>
            <a:r>
              <a:rPr lang="en-GB" sz="1400" i="0" dirty="0">
                <a:solidFill>
                  <a:srgbClr val="004F8A"/>
                </a:solidFill>
                <a:effectLst/>
                <a:cs typeface="Calibri" panose="020F0502020204030204" pitchFamily="34" charset="0"/>
                <a:hlinkClick r:id="rId6">
                  <a:extLst>
                    <a:ext uri="{A12FA001-AC4F-418D-AE19-62706E023703}">
                      <ahyp:hlinkClr xmlns:ahyp="http://schemas.microsoft.com/office/drawing/2018/hyperlinkcolor" val="tx"/>
                    </a:ext>
                  </a:extLst>
                </a:hlinkClick>
              </a:rPr>
              <a:t>Resource</a:t>
            </a:r>
            <a:br>
              <a:rPr lang="en-GB" sz="1400" b="1" dirty="0">
                <a:solidFill>
                  <a:srgbClr val="004F8A"/>
                </a:solidFill>
              </a:rPr>
            </a:br>
            <a:r>
              <a:rPr lang="en-GB" sz="1200" b="1" dirty="0">
                <a:solidFill>
                  <a:srgbClr val="004F8A"/>
                </a:solidFill>
                <a:latin typeface="Calibri" panose="020F0502020204030204" pitchFamily="34" charset="0"/>
              </a:rPr>
              <a:t>(4)   </a:t>
            </a:r>
            <a:r>
              <a:rPr lang="en-GB" sz="1400" b="0" i="0" dirty="0">
                <a:solidFill>
                  <a:schemeClr val="tx1">
                    <a:lumMod val="65000"/>
                    <a:lumOff val="35000"/>
                  </a:schemeClr>
                </a:solidFill>
                <a:effectLst/>
                <a:cs typeface="Calibri" panose="020F0502020204030204" pitchFamily="34" charset="0"/>
              </a:rPr>
              <a:t>If you decide to take the </a:t>
            </a:r>
            <a:r>
              <a:rPr lang="en-GB" sz="1400" dirty="0">
                <a:solidFill>
                  <a:schemeClr val="tx1">
                    <a:lumMod val="65000"/>
                    <a:lumOff val="35000"/>
                  </a:schemeClr>
                </a:solidFill>
              </a:rPr>
              <a:t>Fall Back Price</a:t>
            </a:r>
            <a:r>
              <a:rPr lang="en-GB" sz="1400" dirty="0">
                <a:solidFill>
                  <a:schemeClr val="tx1">
                    <a:lumMod val="65000"/>
                    <a:lumOff val="35000"/>
                  </a:schemeClr>
                </a:solidFill>
                <a:latin typeface="Arial" panose="020B0604020202020204" pitchFamily="34" charset="0"/>
                <a:cs typeface="Arial" panose="020B0604020202020204" pitchFamily="34" charset="0"/>
              </a:rPr>
              <a:t>® (</a:t>
            </a:r>
            <a:r>
              <a:rPr lang="en-GB" sz="140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85% &gt; 90% LTV </a:t>
            </a:r>
            <a:r>
              <a:rPr lang="en-GB" sz="1400" dirty="0">
                <a:solidFill>
                  <a:schemeClr val="tx1">
                    <a:lumMod val="65000"/>
                    <a:lumOff val="35000"/>
                  </a:schemeClr>
                </a:solidFill>
                <a:latin typeface="Arial" panose="020B0604020202020204" pitchFamily="34" charset="0"/>
                <a:cs typeface="Arial" panose="020B0604020202020204" pitchFamily="34" charset="0"/>
              </a:rPr>
              <a:t>/ </a:t>
            </a:r>
            <a:r>
              <a:rPr lang="en-GB" sz="1400" b="0" i="0" dirty="0">
                <a:solidFill>
                  <a:schemeClr val="tx1">
                    <a:lumMod val="65000"/>
                    <a:lumOff val="35000"/>
                  </a:schemeClr>
                </a:solidFill>
                <a:effectLst/>
                <a:cs typeface="Calibri" panose="020F0502020204030204" pitchFamily="34" charset="0"/>
              </a:rPr>
              <a:t>we do </a:t>
            </a:r>
            <a:r>
              <a:rPr lang="en-GB" sz="1400" b="1" i="0" dirty="0">
                <a:solidFill>
                  <a:schemeClr val="tx1">
                    <a:lumMod val="65000"/>
                    <a:lumOff val="35000"/>
                  </a:schemeClr>
                </a:solidFill>
                <a:effectLst/>
                <a:cs typeface="Calibri" panose="020F0502020204030204" pitchFamily="34" charset="0"/>
              </a:rPr>
              <a:t>not</a:t>
            </a:r>
            <a:r>
              <a:rPr lang="en-GB" sz="1400" b="0" i="0" dirty="0">
                <a:solidFill>
                  <a:schemeClr val="tx1">
                    <a:lumMod val="65000"/>
                    <a:lumOff val="35000"/>
                  </a:schemeClr>
                </a:solidFill>
                <a:effectLst/>
                <a:cs typeface="Calibri" panose="020F0502020204030204" pitchFamily="34" charset="0"/>
              </a:rPr>
              <a:t> buy your house) the Drawdown Documents</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include a Sale Contract (our Legal Department  will add the buyers name) and Transfer for you to</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sign so your house can be sold through the Plan.</a:t>
            </a:r>
          </a:p>
        </p:txBody>
      </p:sp>
      <p:sp>
        <p:nvSpPr>
          <p:cNvPr id="7" name="Snip Single Corner Rectangle 6"/>
          <p:cNvSpPr/>
          <p:nvPr/>
        </p:nvSpPr>
        <p:spPr>
          <a:xfrm>
            <a:off x="-1" y="1192307"/>
            <a:ext cx="5301575" cy="819374"/>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a:spLocks noGrp="1"/>
          </p:cNvSpPr>
          <p:nvPr>
            <p:ph type="title"/>
          </p:nvPr>
        </p:nvSpPr>
        <p:spPr>
          <a:xfrm>
            <a:off x="485774" y="1449421"/>
            <a:ext cx="8430101" cy="307777"/>
          </a:xfrm>
        </p:spPr>
        <p:txBody>
          <a:bodyPr/>
          <a:lstStyle/>
          <a:p>
            <a:r>
              <a:rPr lang="en-US" b="0" dirty="0">
                <a:solidFill>
                  <a:schemeClr val="accent3"/>
                </a:solidFill>
                <a:latin typeface="Georgia" pitchFamily="18" charset="0"/>
              </a:rPr>
              <a:t>CHAIN FREE® Customer Proposition </a:t>
            </a:r>
            <a:r>
              <a:rPr lang="en-US" sz="1200" b="1" dirty="0">
                <a:solidFill>
                  <a:schemeClr val="accent3"/>
                </a:solidFill>
                <a:latin typeface="Calibri" panose="020F0502020204030204" pitchFamily="34" charset="0"/>
                <a:cs typeface="Calibri" panose="020F0502020204030204" pitchFamily="34" charset="0"/>
              </a:rPr>
              <a:t>(1)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248686202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79233" y="1337481"/>
            <a:ext cx="7772400" cy="646331"/>
          </a:xfrm>
        </p:spPr>
        <p:txBody>
          <a:bodyPr/>
          <a:lstStyle/>
          <a:p>
            <a:pPr marL="285750" lvl="1" indent="-285750">
              <a:spcBef>
                <a:spcPts val="1000"/>
              </a:spcBef>
              <a:tabLst>
                <a:tab pos="1828800" algn="l"/>
              </a:tabLst>
            </a:pPr>
            <a:endParaRPr lang="en-GB" dirty="0"/>
          </a:p>
          <a:p>
            <a:pPr indent="-230188">
              <a:spcBef>
                <a:spcPts val="1200"/>
              </a:spcBef>
              <a:buFont typeface="Arial" pitchFamily="34" charset="0"/>
              <a:buChar char="•"/>
            </a:pPr>
            <a:endParaRPr lang="en-US" dirty="0">
              <a:solidFill>
                <a:schemeClr val="tx1">
                  <a:lumMod val="65000"/>
                  <a:lumOff val="35000"/>
                </a:schemeClr>
              </a:solidFill>
            </a:endParaRPr>
          </a:p>
        </p:txBody>
      </p:sp>
      <p:sp>
        <p:nvSpPr>
          <p:cNvPr id="10" name="Snip Single Corner Rectangle 9"/>
          <p:cNvSpPr/>
          <p:nvPr/>
        </p:nvSpPr>
        <p:spPr>
          <a:xfrm>
            <a:off x="0" y="1192306"/>
            <a:ext cx="4572000" cy="33624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710508"/>
            <a:ext cx="8440287" cy="307777"/>
          </a:xfrm>
        </p:spPr>
        <p:txBody>
          <a:bodyPr/>
          <a:lstStyle/>
          <a:p>
            <a:r>
              <a:rPr lang="en-US" dirty="0"/>
              <a:t>CHAIN FREE® Example</a:t>
            </a:r>
            <a:endParaRPr lang="en-US" sz="1000" dirty="0">
              <a:solidFill>
                <a:schemeClr val="tx1">
                  <a:lumMod val="65000"/>
                  <a:lumOff val="35000"/>
                </a:schemeClr>
              </a:solidFill>
              <a:latin typeface="Calibri" panose="020F0502020204030204" pitchFamily="34" charset="0"/>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636838" algn="ctr"/>
                <a:tab pos="5273675" algn="r"/>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366143" y="5224162"/>
            <a:ext cx="8411713" cy="923330"/>
          </a:xfrm>
          <a:prstGeom prst="rect">
            <a:avLst/>
          </a:prstGeom>
        </p:spPr>
        <p:txBody>
          <a:bodyPr wrap="square">
            <a:spAutoFit/>
          </a:bodyPr>
          <a:lstStyle/>
          <a:p>
            <a:pPr>
              <a:spcBef>
                <a:spcPts val="300"/>
              </a:spcBef>
              <a:tabLst>
                <a:tab pos="171450" algn="l"/>
              </a:tabLst>
            </a:pPr>
            <a:br>
              <a:rPr lang="en-US" sz="1200" b="1" dirty="0">
                <a:solidFill>
                  <a:schemeClr val="accent6">
                    <a:lumMod val="75000"/>
                  </a:schemeClr>
                </a:solidFill>
                <a:latin typeface="Calibri" panose="020F0502020204030204" pitchFamily="34" charset="0"/>
                <a:cs typeface="Arial" pitchFamily="34" charset="0"/>
              </a:rPr>
            </a:br>
            <a:br>
              <a:rPr lang="en-US" sz="1400" dirty="0">
                <a:solidFill>
                  <a:schemeClr val="accent6">
                    <a:lumMod val="75000"/>
                  </a:schemeClr>
                </a:solidFill>
                <a:latin typeface="Calibri" panose="020F0502020204030204" pitchFamily="34" charset="0"/>
                <a:cs typeface="Arial" pitchFamily="34" charset="0"/>
              </a:rPr>
            </a:br>
            <a:br>
              <a:rPr lang="en-US" sz="1400" dirty="0">
                <a:solidFill>
                  <a:schemeClr val="accent6">
                    <a:lumMod val="75000"/>
                  </a:schemeClr>
                </a:solidFill>
                <a:latin typeface="Calibri" panose="020F0502020204030204" pitchFamily="34" charset="0"/>
                <a:cs typeface="Arial" pitchFamily="34" charset="0"/>
              </a:rPr>
            </a:br>
            <a:endParaRPr lang="en-US" sz="1400" dirty="0">
              <a:solidFill>
                <a:schemeClr val="accent6">
                  <a:lumMod val="75000"/>
                </a:schemeClr>
              </a:solidFill>
              <a:latin typeface="Calibri" panose="020F0502020204030204" pitchFamily="34" charset="0"/>
              <a:cs typeface="Arial" pitchFamily="34" charset="0"/>
            </a:endParaRPr>
          </a:p>
        </p:txBody>
      </p:sp>
      <p:graphicFrame>
        <p:nvGraphicFramePr>
          <p:cNvPr id="3" name="Table 2">
            <a:extLst>
              <a:ext uri="{FF2B5EF4-FFF2-40B4-BE49-F238E27FC236}">
                <a16:creationId xmlns:a16="http://schemas.microsoft.com/office/drawing/2014/main" id="{D634085B-D717-4445-A945-8A627A3BEAE0}"/>
              </a:ext>
            </a:extLst>
          </p:cNvPr>
          <p:cNvGraphicFramePr>
            <a:graphicFrameLocks noGrp="1"/>
          </p:cNvGraphicFramePr>
          <p:nvPr>
            <p:extLst>
              <p:ext uri="{D42A27DB-BD31-4B8C-83A1-F6EECF244321}">
                <p14:modId xmlns:p14="http://schemas.microsoft.com/office/powerpoint/2010/main" val="1791263601"/>
              </p:ext>
            </p:extLst>
          </p:nvPr>
        </p:nvGraphicFramePr>
        <p:xfrm>
          <a:off x="366143" y="1058685"/>
          <a:ext cx="8777857" cy="5181600"/>
        </p:xfrm>
        <a:graphic>
          <a:graphicData uri="http://schemas.openxmlformats.org/drawingml/2006/table">
            <a:tbl>
              <a:tblPr>
                <a:tableStyleId>{5C22544A-7EE6-4342-B048-85BDC9FD1C3A}</a:tableStyleId>
              </a:tblPr>
              <a:tblGrid>
                <a:gridCol w="8777857">
                  <a:extLst>
                    <a:ext uri="{9D8B030D-6E8A-4147-A177-3AD203B41FA5}">
                      <a16:colId xmlns:a16="http://schemas.microsoft.com/office/drawing/2014/main" val="1276189132"/>
                    </a:ext>
                  </a:extLst>
                </a:gridCol>
              </a:tblGrid>
              <a:tr h="5129207">
                <a:tc>
                  <a:txBody>
                    <a:bodyPr/>
                    <a:lstStyle/>
                    <a:p>
                      <a:pPr marL="342900" lvl="0" indent="-342900" algn="l">
                        <a:buFont typeface="Symbol" panose="05050102010706020507" pitchFamily="18" charset="2"/>
                        <a:buChar char=""/>
                        <a:tabLst>
                          <a:tab pos="457200" algn="l"/>
                        </a:tabLst>
                      </a:pPr>
                      <a:r>
                        <a:rPr lang="en-GB" sz="1400" dirty="0">
                          <a:solidFill>
                            <a:schemeClr val="tx1">
                              <a:lumMod val="65000"/>
                              <a:lumOff val="35000"/>
                            </a:schemeClr>
                          </a:solidFill>
                          <a:effectLst/>
                          <a:latin typeface="Calibri" panose="020F0502020204030204" pitchFamily="34" charset="0"/>
                          <a:cs typeface="Calibri" panose="020F0502020204030204" pitchFamily="34" charset="0"/>
                        </a:rPr>
                        <a:t>‘A’ is selling for £360,000 and wants to buy from ‘B’ selling for £400,000 </a:t>
                      </a:r>
                      <a:br>
                        <a:rPr lang="en-GB" sz="1400" dirty="0">
                          <a:solidFill>
                            <a:schemeClr val="tx1">
                              <a:lumMod val="65000"/>
                              <a:lumOff val="35000"/>
                            </a:schemeClr>
                          </a:solidFill>
                          <a:effectLst/>
                          <a:latin typeface="Calibri" panose="020F0502020204030204" pitchFamily="34" charset="0"/>
                          <a:cs typeface="Calibri" panose="020F0502020204030204" pitchFamily="34" charset="0"/>
                        </a:rPr>
                      </a:br>
                      <a:endParaRPr lang="en-GB" sz="1400" dirty="0">
                        <a:solidFill>
                          <a:schemeClr val="tx1">
                            <a:lumMod val="65000"/>
                            <a:lumOff val="35000"/>
                          </a:schemeClr>
                        </a:solidFill>
                        <a:effectLst/>
                        <a:latin typeface="Calibri" panose="020F0502020204030204" pitchFamily="34" charset="0"/>
                        <a:cs typeface="Calibri" panose="020F0502020204030204" pitchFamily="34" charset="0"/>
                      </a:endParaRPr>
                    </a:p>
                    <a:p>
                      <a:pPr marL="342900" lvl="0" indent="-342900" algn="l">
                        <a:buFont typeface="Symbol" panose="05050102010706020507" pitchFamily="18" charset="2"/>
                        <a:buChar char=""/>
                        <a:tabLst>
                          <a:tab pos="457200" algn="l"/>
                        </a:tabLst>
                      </a:pPr>
                      <a:r>
                        <a:rPr lang="en-GB" sz="1400" dirty="0">
                          <a:solidFill>
                            <a:schemeClr val="tx1">
                              <a:lumMod val="65000"/>
                              <a:lumOff val="35000"/>
                            </a:schemeClr>
                          </a:solidFill>
                          <a:effectLst/>
                          <a:latin typeface="Calibri" panose="020F0502020204030204" pitchFamily="34" charset="0"/>
                          <a:cs typeface="Calibri" panose="020F0502020204030204" pitchFamily="34" charset="0"/>
                        </a:rPr>
                        <a:t>Albani has ‘As’ house valued at £350,000 </a:t>
                      </a:r>
                      <a:r>
                        <a:rPr lang="en-GB" sz="1200" b="1" dirty="0">
                          <a:solidFill>
                            <a:srgbClr val="002060"/>
                          </a:solidFill>
                          <a:effectLst/>
                          <a:latin typeface="Calibri" panose="020F0502020204030204" pitchFamily="34" charset="0"/>
                          <a:cs typeface="Calibri" panose="020F0502020204030204" pitchFamily="34" charset="0"/>
                        </a:rPr>
                        <a:t>(1)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and offers ‘A</a:t>
                      </a:r>
                      <a:r>
                        <a:rPr lang="en-GB" sz="1400" b="0" dirty="0">
                          <a:solidFill>
                            <a:schemeClr val="tx1">
                              <a:lumMod val="65000"/>
                              <a:lumOff val="35000"/>
                            </a:schemeClr>
                          </a:solidFill>
                          <a:effectLst/>
                          <a:latin typeface="Calibri" panose="020F0502020204030204" pitchFamily="34" charset="0"/>
                          <a:cs typeface="Calibri" panose="020F0502020204030204" pitchFamily="34" charset="0"/>
                        </a:rPr>
                        <a:t>’ 90% LTV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of £315,000 (Fall Back Price</a:t>
                      </a:r>
                      <a:r>
                        <a:rPr lang="en-GB" sz="1400" dirty="0">
                          <a:solidFill>
                            <a:schemeClr val="tx1">
                              <a:lumMod val="65000"/>
                              <a:lumOff val="35000"/>
                            </a:schemeClr>
                          </a:solidFill>
                          <a:effectLst/>
                          <a:latin typeface="Arial" panose="020B0604020202020204" pitchFamily="34" charset="0"/>
                          <a:cs typeface="Arial" panose="020B0604020202020204" pitchFamily="34" charset="0"/>
                        </a:rPr>
                        <a:t>®</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 </a:t>
                      </a:r>
                      <a:r>
                        <a:rPr lang="en-GB" sz="1200" b="1" dirty="0">
                          <a:solidFill>
                            <a:srgbClr val="002060"/>
                          </a:solidFill>
                          <a:effectLst/>
                          <a:latin typeface="Calibri" panose="020F0502020204030204" pitchFamily="34" charset="0"/>
                          <a:cs typeface="Calibri" panose="020F0502020204030204" pitchFamily="34" charset="0"/>
                        </a:rPr>
                        <a:t>(2)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through the </a:t>
                      </a:r>
                      <a:br>
                        <a:rPr lang="en-GB" sz="1400" dirty="0">
                          <a:solidFill>
                            <a:schemeClr val="tx1">
                              <a:lumMod val="65000"/>
                              <a:lumOff val="35000"/>
                            </a:schemeClr>
                          </a:solidFill>
                          <a:effectLst/>
                          <a:latin typeface="Calibri" panose="020F0502020204030204" pitchFamily="34"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cs typeface="Calibri" panose="020F0502020204030204" pitchFamily="34" charset="0"/>
                        </a:rPr>
                        <a:t>Home Owners Plan™ which ‘A’ can take on 5 days' notice during 20week Plan Membership (from date of joining the Plan) for a </a:t>
                      </a:r>
                      <a:r>
                        <a:rPr lang="en-GB" sz="1400" b="0" dirty="0">
                          <a:solidFill>
                            <a:srgbClr val="004F8A"/>
                          </a:solidFill>
                          <a:effectLst/>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1% Fee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(£3,150)</a:t>
                      </a:r>
                      <a:r>
                        <a:rPr lang="en-GB" sz="1200" b="1" dirty="0">
                          <a:solidFill>
                            <a:srgbClr val="002060"/>
                          </a:solidFill>
                          <a:effectLst/>
                          <a:latin typeface="Calibri" panose="020F0502020204030204" pitchFamily="34" charset="0"/>
                          <a:cs typeface="Calibri" panose="020F0502020204030204" pitchFamily="34" charset="0"/>
                        </a:rPr>
                        <a:t>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to buy ‘Bs’ house </a:t>
                      </a:r>
                      <a:r>
                        <a:rPr lang="en-GB" sz="800" b="1" dirty="0">
                          <a:solidFill>
                            <a:schemeClr val="tx1">
                              <a:lumMod val="65000"/>
                              <a:lumOff val="35000"/>
                            </a:schemeClr>
                          </a:solidFill>
                          <a:effectLst/>
                          <a:latin typeface="Calibri" panose="020F0502020204030204" pitchFamily="34" charset="0"/>
                          <a:cs typeface="Calibri" panose="020F0502020204030204" pitchFamily="34" charset="0"/>
                        </a:rPr>
                        <a:t> </a:t>
                      </a:r>
                    </a:p>
                    <a:p>
                      <a:pPr marL="342900" lvl="0" indent="-342900" algn="l">
                        <a:buFont typeface="Symbol" panose="05050102010706020507" pitchFamily="18" charset="2"/>
                        <a:buChar char=""/>
                        <a:tabLst>
                          <a:tab pos="457200" algn="l"/>
                        </a:tabLst>
                      </a:pPr>
                      <a:endParaRPr lang="en-GB" sz="1400" b="1" dirty="0">
                        <a:solidFill>
                          <a:schemeClr val="tx1">
                            <a:lumMod val="65000"/>
                            <a:lumOff val="35000"/>
                          </a:schemeClr>
                        </a:solidFill>
                        <a:effectLst/>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n-GB" sz="1400" dirty="0">
                          <a:solidFill>
                            <a:schemeClr val="tx1">
                              <a:lumMod val="65000"/>
                              <a:lumOff val="35000"/>
                            </a:schemeClr>
                          </a:solidFill>
                          <a:effectLst/>
                          <a:latin typeface="Calibri" panose="020F0502020204030204" pitchFamily="34" charset="0"/>
                          <a:cs typeface="Calibri" panose="020F0502020204030204" pitchFamily="34" charset="0"/>
                        </a:rPr>
                        <a:t>'A’, when member of the Plan</a:t>
                      </a:r>
                      <a:r>
                        <a:rPr lang="en-GB" sz="1200" b="1" dirty="0">
                          <a:solidFill>
                            <a:srgbClr val="002060"/>
                          </a:solidFill>
                          <a:effectLst/>
                          <a:latin typeface="Calibri" panose="020F0502020204030204" pitchFamily="34" charset="0"/>
                          <a:cs typeface="Calibri" panose="020F0502020204030204" pitchFamily="34" charset="0"/>
                        </a:rPr>
                        <a:t> (3)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a:t>
                      </a:r>
                      <a:r>
                        <a:rPr lang="en-GB" sz="1400" b="0" dirty="0">
                          <a:solidFill>
                            <a:schemeClr val="tx1">
                              <a:lumMod val="65000"/>
                              <a:lumOff val="35000"/>
                            </a:schemeClr>
                          </a:solidFill>
                          <a:effectLst/>
                          <a:latin typeface="Calibri" panose="020F0502020204030204" pitchFamily="34" charset="0"/>
                          <a:cs typeface="Calibri" panose="020F0502020204030204" pitchFamily="34" charset="0"/>
                        </a:rPr>
                        <a:t>Product Sale</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 can say to ‘B’ “</a:t>
                      </a:r>
                      <a:r>
                        <a:rPr lang="en-GB" sz="1400" i="1" dirty="0">
                          <a:solidFill>
                            <a:schemeClr val="tx1">
                              <a:lumMod val="65000"/>
                              <a:lumOff val="35000"/>
                            </a:schemeClr>
                          </a:solidFill>
                          <a:effectLst/>
                          <a:latin typeface="Calibri" panose="020F0502020204030204" pitchFamily="34" charset="0"/>
                          <a:cs typeface="Calibri" panose="020F0502020204030204" pitchFamily="34" charset="0"/>
                        </a:rPr>
                        <a:t>I am a </a:t>
                      </a:r>
                      <a:r>
                        <a:rPr lang="en-GB" sz="1400" b="0" i="0" dirty="0">
                          <a:solidFill>
                            <a:srgbClr val="004F8A"/>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Proceedable Buyer</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GB" sz="1400" b="1" i="0" dirty="0">
                          <a:solidFill>
                            <a:srgbClr val="004F8A"/>
                          </a:solidFill>
                          <a:effectLst/>
                          <a:latin typeface="Calibri" panose="020F0502020204030204" pitchFamily="34" charset="0"/>
                          <a:cs typeface="Calibri" panose="020F0502020204030204" pitchFamily="34" charset="0"/>
                        </a:rPr>
                        <a:t>(4)</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a:t>
                      </a:r>
                      <a:br>
                        <a:rPr lang="en-GB" sz="1400" dirty="0">
                          <a:solidFill>
                            <a:schemeClr val="tx1">
                              <a:lumMod val="65000"/>
                              <a:lumOff val="35000"/>
                            </a:schemeClr>
                          </a:solidFill>
                          <a:effectLst/>
                          <a:latin typeface="Calibri" panose="020F0502020204030204" pitchFamily="34" charset="0"/>
                          <a:cs typeface="Calibri" panose="020F0502020204030204" pitchFamily="34" charset="0"/>
                        </a:rPr>
                      </a:br>
                      <a:endParaRPr lang="en-GB" sz="1400" b="1" i="0" dirty="0">
                        <a:solidFill>
                          <a:schemeClr val="tx1">
                            <a:lumMod val="65000"/>
                            <a:lumOff val="35000"/>
                          </a:schemeClr>
                        </a:solidFill>
                        <a:effectLst/>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With the offer of finance ‘A’ can now buy </a:t>
                      </a:r>
                      <a:r>
                        <a:rPr lang="en-GB" sz="1400" b="0" dirty="0">
                          <a:solidFill>
                            <a:schemeClr val="tx1">
                              <a:lumMod val="65000"/>
                              <a:lumOff val="35000"/>
                            </a:schemeClr>
                          </a:solidFill>
                          <a:latin typeface="Calibri" panose="020F0502020204030204" pitchFamily="34" charset="0"/>
                          <a:cs typeface="Calibri" panose="020F0502020204030204" pitchFamily="34" charset="0"/>
                        </a:rPr>
                        <a:t>‘Bs’ house (recouping the 1% Fee) and has 20weeks to find the </a:t>
                      </a:r>
                      <a:r>
                        <a:rPr lang="en-GB" sz="1400" b="0" i="1" dirty="0">
                          <a:solidFill>
                            <a:schemeClr val="tx1">
                              <a:lumMod val="65000"/>
                              <a:lumOff val="35000"/>
                            </a:schemeClr>
                          </a:solidFill>
                          <a:latin typeface="Calibri" panose="020F0502020204030204" pitchFamily="34" charset="0"/>
                          <a:cs typeface="Calibri" panose="020F0502020204030204" pitchFamily="34" charset="0"/>
                        </a:rPr>
                        <a:t>right</a:t>
                      </a:r>
                      <a:r>
                        <a:rPr lang="en-GB" sz="1400" b="0" dirty="0">
                          <a:solidFill>
                            <a:schemeClr val="tx1">
                              <a:lumMod val="65000"/>
                              <a:lumOff val="35000"/>
                            </a:schemeClr>
                          </a:solidFill>
                          <a:latin typeface="Calibri" panose="020F0502020204030204" pitchFamily="34" charset="0"/>
                          <a:cs typeface="Calibri" panose="020F0502020204030204" pitchFamily="34" charset="0"/>
                        </a:rPr>
                        <a:t> mortgage (together with any additional finance required) while ‘As’ agents are trying to sell ‘As’ house for £360,000 (‘A’ is </a:t>
                      </a:r>
                      <a:r>
                        <a:rPr kumimoji="0" lang="en-GB" sz="1400" b="0" i="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not legally committed to take our finance or to sell their home until their solicitors send our Legal Department a Drawdown Notice).</a:t>
                      </a:r>
                      <a:br>
                        <a:rPr lang="en-GB" sz="1400" b="0" dirty="0">
                          <a:solidFill>
                            <a:schemeClr val="tx1">
                              <a:lumMod val="65000"/>
                              <a:lumOff val="35000"/>
                            </a:schemeClr>
                          </a:solidFill>
                          <a:latin typeface="Calibri" panose="020F0502020204030204" pitchFamily="34" charset="0"/>
                          <a:cs typeface="Calibri" panose="020F0502020204030204" pitchFamily="34" charset="0"/>
                        </a:rPr>
                      </a:b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p>
                      <a:pPr marL="342900" lvl="0" indent="-342900" algn="l">
                        <a:buFont typeface="Symbol" panose="05050102010706020507" pitchFamily="18" charset="2"/>
                        <a:buChar char=""/>
                        <a:tabLst>
                          <a:tab pos="457200" algn="l"/>
                        </a:tabLst>
                      </a:pPr>
                      <a:r>
                        <a:rPr lang="en-GB" sz="1400" b="0" dirty="0">
                          <a:solidFill>
                            <a:schemeClr val="tx1">
                              <a:lumMod val="65000"/>
                              <a:lumOff val="35000"/>
                            </a:schemeClr>
                          </a:solidFill>
                          <a:latin typeface="Calibri" panose="020F0502020204030204" pitchFamily="34" charset="0"/>
                          <a:cs typeface="Calibri" panose="020F0502020204030204" pitchFamily="34" charset="0"/>
                        </a:rPr>
                        <a:t>If ‘A’ can’t wait to sell for his Asking Price ‘A’ can decide to take the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Fall Back Price</a:t>
                      </a:r>
                      <a:r>
                        <a:rPr lang="en-GB" sz="1400" dirty="0">
                          <a:solidFill>
                            <a:schemeClr val="tx1">
                              <a:lumMod val="65000"/>
                              <a:lumOff val="35000"/>
                            </a:schemeClr>
                          </a:solidFill>
                          <a:effectLst/>
                          <a:latin typeface="Arial" panose="020B0604020202020204" pitchFamily="34" charset="0"/>
                          <a:cs typeface="Arial" panose="020B0604020202020204" pitchFamily="34" charset="0"/>
                        </a:rPr>
                        <a:t>®</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 of </a:t>
                      </a:r>
                      <a:r>
                        <a:rPr lang="en-GB" sz="1400" b="0" dirty="0">
                          <a:solidFill>
                            <a:schemeClr val="tx1">
                              <a:lumMod val="65000"/>
                              <a:lumOff val="35000"/>
                            </a:schemeClr>
                          </a:solidFill>
                          <a:latin typeface="Calibri" panose="020F0502020204030204" pitchFamily="34" charset="0"/>
                          <a:cs typeface="Calibri" panose="020F0502020204030204" pitchFamily="34" charset="0"/>
                        </a:rPr>
                        <a:t>£315,000</a:t>
                      </a:r>
                      <a:r>
                        <a:rPr lang="en-GB" sz="1200" b="1" dirty="0">
                          <a:solidFill>
                            <a:srgbClr val="002060"/>
                          </a:solidFill>
                          <a:latin typeface="Calibri" panose="020F0502020204030204" pitchFamily="34" charset="0"/>
                          <a:cs typeface="Calibri" panose="020F0502020204030204" pitchFamily="34" charset="0"/>
                        </a:rPr>
                        <a:t> (5)  </a:t>
                      </a:r>
                      <a:r>
                        <a:rPr lang="en-GB" sz="1400" b="0" dirty="0">
                          <a:solidFill>
                            <a:schemeClr val="tx1">
                              <a:lumMod val="65000"/>
                              <a:lumOff val="35000"/>
                            </a:schemeClr>
                          </a:solidFill>
                          <a:latin typeface="Calibri" panose="020F0502020204030204" pitchFamily="34" charset="0"/>
                          <a:cs typeface="Calibri" panose="020F0502020204030204" pitchFamily="34" charset="0"/>
                        </a:rPr>
                        <a:t>in which event ‘As’ house will be sold through the Plan</a:t>
                      </a:r>
                      <a:r>
                        <a:rPr lang="en-GB" sz="1200" b="1" dirty="0">
                          <a:solidFill>
                            <a:srgbClr val="002060"/>
                          </a:solidFill>
                          <a:latin typeface="Calibri" panose="020F0502020204030204" pitchFamily="34" charset="0"/>
                          <a:cs typeface="Calibri" panose="020F0502020204030204" pitchFamily="34" charset="0"/>
                        </a:rPr>
                        <a:t> (6)  </a:t>
                      </a:r>
                      <a:r>
                        <a:rPr lang="en-GB" sz="1400" b="0" dirty="0">
                          <a:solidFill>
                            <a:schemeClr val="tx1">
                              <a:lumMod val="65000"/>
                              <a:lumOff val="35000"/>
                            </a:schemeClr>
                          </a:solidFill>
                          <a:latin typeface="Calibri" panose="020F0502020204030204" pitchFamily="34" charset="0"/>
                          <a:cs typeface="Calibri" panose="020F0502020204030204" pitchFamily="34" charset="0"/>
                        </a:rPr>
                        <a:t>after spring clean and garden tidying </a:t>
                      </a:r>
                      <a:r>
                        <a:rPr lang="en-GB" sz="1200" b="1" dirty="0">
                          <a:solidFill>
                            <a:srgbClr val="002060"/>
                          </a:solidFill>
                          <a:latin typeface="Calibri" panose="020F0502020204030204" pitchFamily="34" charset="0"/>
                          <a:cs typeface="Calibri" panose="020F0502020204030204" pitchFamily="34" charset="0"/>
                        </a:rPr>
                        <a:t>(7)  </a:t>
                      </a:r>
                    </a:p>
                    <a:p>
                      <a:pPr marL="342900" lvl="0" indent="-342900" algn="l">
                        <a:buFont typeface="Symbol" panose="05050102010706020507" pitchFamily="18" charset="2"/>
                        <a:buChar char=""/>
                        <a:tabLst>
                          <a:tab pos="457200" algn="l"/>
                        </a:tabLst>
                      </a:pPr>
                      <a:endParaRPr lang="en-GB" sz="900" b="1"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tab pos="457200" algn="l"/>
                        </a:tabLst>
                        <a:defRPr/>
                      </a:pPr>
                      <a:r>
                        <a:rPr lang="en-US"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See: </a:t>
                      </a:r>
                      <a: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 </a:t>
                      </a:r>
                      <a:r>
                        <a:rPr lang="en-GB" sz="1400" b="0" dirty="0">
                          <a:solidFill>
                            <a:srgbClr val="004F8A"/>
                          </a:solidFill>
                          <a:highlight>
                            <a:srgbClr val="FFFF00"/>
                          </a:highligh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An Example</a:t>
                      </a:r>
                      <a:br>
                        <a:rPr lang="en-GB" sz="1400" b="1" dirty="0">
                          <a:solidFill>
                            <a:schemeClr val="tx1">
                              <a:lumMod val="65000"/>
                              <a:lumOff val="35000"/>
                            </a:schemeClr>
                          </a:solidFill>
                          <a:latin typeface="Calibri" panose="020F0502020204030204" pitchFamily="34" charset="0"/>
                          <a:cs typeface="Calibri" panose="020F0502020204030204" pitchFamily="34" charset="0"/>
                        </a:rPr>
                      </a:br>
                      <a:endParaRPr lang="en-GB" sz="900" b="1"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tab pos="457200" algn="l"/>
                        </a:tabLst>
                        <a:defRPr/>
                      </a:pPr>
                      <a:r>
                        <a:rPr lang="en-GB" sz="1200" b="1" dirty="0">
                          <a:solidFill>
                            <a:srgbClr val="004F8A"/>
                          </a:solidFill>
                          <a:latin typeface="Calibri" panose="020F0502020204030204" pitchFamily="34" charset="0"/>
                          <a:cs typeface="Calibri" panose="020F0502020204030204" pitchFamily="34" charset="0"/>
                        </a:rPr>
                        <a:t>(1)  </a:t>
                      </a:r>
                      <a:r>
                        <a:rPr lang="en-GB" sz="1400" b="0" dirty="0">
                          <a:solidFill>
                            <a:schemeClr val="tx1">
                              <a:lumMod val="65000"/>
                              <a:lumOff val="35000"/>
                            </a:schemeClr>
                          </a:solidFill>
                          <a:latin typeface="Calibri" panose="020F0502020204030204" pitchFamily="34" charset="0"/>
                          <a:cs typeface="Calibri" panose="020F0502020204030204" pitchFamily="34" charset="0"/>
                        </a:rPr>
                        <a:t>RICS Valuation for mortgage purposes </a:t>
                      </a:r>
                      <a:r>
                        <a:rPr lang="en-GB" sz="1400" b="1" dirty="0">
                          <a:solidFill>
                            <a:schemeClr val="accent1">
                              <a:lumMod val="60000"/>
                              <a:lumOff val="40000"/>
                            </a:schemeClr>
                          </a:solidFill>
                          <a:latin typeface="Calibri" panose="020F0502020204030204" pitchFamily="34" charset="0"/>
                          <a:cs typeface="Calibri" panose="020F0502020204030204" pitchFamily="34" charset="0"/>
                        </a:rPr>
                        <a:t>D69</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200" b="1" dirty="0">
                          <a:solidFill>
                            <a:srgbClr val="004F8A"/>
                          </a:solidFill>
                          <a:latin typeface="Calibri" panose="020F0502020204030204" pitchFamily="34" charset="0"/>
                          <a:cs typeface="Calibri" panose="020F0502020204030204" pitchFamily="34" charset="0"/>
                        </a:rPr>
                        <a:t>(2) </a:t>
                      </a:r>
                      <a:r>
                        <a:rPr lang="en-GB" sz="1400" b="0" dirty="0">
                          <a:solidFill>
                            <a:schemeClr val="tx1">
                              <a:lumMod val="65000"/>
                              <a:lumOff val="35000"/>
                            </a:schemeClr>
                          </a:solidFill>
                          <a:latin typeface="Calibri" panose="020F0502020204030204" pitchFamily="34" charset="0"/>
                          <a:cs typeface="Calibri" panose="020F0502020204030204" pitchFamily="34" charset="0"/>
                        </a:rPr>
                        <a:t>When in Plan on payment of £340 Administration Fee </a:t>
                      </a:r>
                      <a:r>
                        <a:rPr lang="en-GB" sz="1400" b="1" dirty="0">
                          <a:solidFill>
                            <a:schemeClr val="accent1">
                              <a:lumMod val="60000"/>
                              <a:lumOff val="40000"/>
                            </a:schemeClr>
                          </a:solidFill>
                          <a:latin typeface="Calibri" panose="020F0502020204030204" pitchFamily="34" charset="0"/>
                          <a:cs typeface="Calibri" panose="020F0502020204030204" pitchFamily="34" charset="0"/>
                        </a:rPr>
                        <a:t>D68</a:t>
                      </a:r>
                      <a:r>
                        <a:rPr lang="en-GB" sz="1400" b="0" dirty="0">
                          <a:solidFill>
                            <a:schemeClr val="tx1">
                              <a:lumMod val="65000"/>
                              <a:lumOff val="35000"/>
                            </a:schemeClr>
                          </a:solidFill>
                          <a:latin typeface="Calibri" panose="020F0502020204030204" pitchFamily="34" charset="0"/>
                          <a:cs typeface="Calibri" panose="020F0502020204030204" pitchFamily="34" charset="0"/>
                        </a:rPr>
                        <a:t> upgraded from free AVM (</a:t>
                      </a:r>
                      <a:r>
                        <a:rPr lang="en-GB" sz="1400" b="0" dirty="0" err="1">
                          <a:solidFill>
                            <a:schemeClr val="tx1">
                              <a:lumMod val="65000"/>
                              <a:lumOff val="35000"/>
                            </a:schemeClr>
                          </a:solidFill>
                          <a:latin typeface="Calibri" panose="020F0502020204030204" pitchFamily="34" charset="0"/>
                          <a:cs typeface="Calibri" panose="020F0502020204030204" pitchFamily="34" charset="0"/>
                        </a:rPr>
                        <a:t>DataSource</a:t>
                      </a:r>
                      <a:r>
                        <a:rPr lang="en-GB" sz="1400" b="0" dirty="0">
                          <a:solidFill>
                            <a:schemeClr val="tx1">
                              <a:lumMod val="65000"/>
                              <a:lumOff val="35000"/>
                            </a:schemeClr>
                          </a:solidFill>
                          <a:latin typeface="Calibri" panose="020F0502020204030204" pitchFamily="34" charset="0"/>
                          <a:cs typeface="Calibri" panose="020F0502020204030204" pitchFamily="34" charset="0"/>
                        </a:rPr>
                        <a:t>) £8 </a:t>
                      </a:r>
                      <a:r>
                        <a:rPr lang="en-GB" sz="1400" b="1" dirty="0">
                          <a:solidFill>
                            <a:schemeClr val="accent1">
                              <a:lumMod val="60000"/>
                              <a:lumOff val="40000"/>
                            </a:schemeClr>
                          </a:solidFill>
                          <a:latin typeface="Calibri" panose="020F0502020204030204" pitchFamily="34" charset="0"/>
                          <a:cs typeface="Calibri" panose="020F0502020204030204" pitchFamily="34" charset="0"/>
                        </a:rPr>
                        <a:t>D67</a:t>
                      </a:r>
                      <a:r>
                        <a:rPr lang="en-GB" sz="1400" b="1" dirty="0">
                          <a:solidFill>
                            <a:schemeClr val="tx1">
                              <a:lumMod val="65000"/>
                              <a:lumOff val="35000"/>
                            </a:schemeClr>
                          </a:solidFill>
                          <a:latin typeface="Calibri" panose="020F0502020204030204" pitchFamily="34" charset="0"/>
                          <a:cs typeface="Calibri" panose="020F0502020204030204" pitchFamily="34" charset="0"/>
                        </a:rPr>
                        <a:t> </a:t>
                      </a:r>
                      <a:r>
                        <a:rPr lang="en-GB" sz="1400" b="0" dirty="0">
                          <a:solidFill>
                            <a:schemeClr val="tx1">
                              <a:lumMod val="65000"/>
                              <a:lumOff val="35000"/>
                            </a:schemeClr>
                          </a:solidFill>
                          <a:latin typeface="Calibri" panose="020F0502020204030204" pitchFamily="34" charset="0"/>
                          <a:cs typeface="Calibri" panose="020F0502020204030204" pitchFamily="34" charset="0"/>
                        </a:rPr>
                        <a:t>(to RICS Valuation </a:t>
                      </a:r>
                      <a:r>
                        <a:rPr lang="en-GB" sz="1400" b="1" dirty="0">
                          <a:solidFill>
                            <a:schemeClr val="accent1">
                              <a:lumMod val="60000"/>
                              <a:lumOff val="40000"/>
                            </a:schemeClr>
                          </a:solidFill>
                          <a:latin typeface="Calibri" panose="020F0502020204030204" pitchFamily="34" charset="0"/>
                          <a:cs typeface="Calibri" panose="020F0502020204030204" pitchFamily="34" charset="0"/>
                        </a:rPr>
                        <a:t>D69</a:t>
                      </a:r>
                      <a:r>
                        <a:rPr lang="en-GB" sz="1400" b="0" dirty="0">
                          <a:solidFill>
                            <a:schemeClr val="tx1">
                              <a:lumMod val="65000"/>
                              <a:lumOff val="35000"/>
                            </a:schemeClr>
                          </a:solidFill>
                          <a:latin typeface="Calibri" panose="020F0502020204030204" pitchFamily="34" charset="0"/>
                          <a:cs typeface="Calibri" panose="020F0502020204030204" pitchFamily="34" charset="0"/>
                        </a:rPr>
                        <a:t>. </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200" b="1" dirty="0">
                          <a:solidFill>
                            <a:srgbClr val="004F8A"/>
                          </a:solidFill>
                          <a:latin typeface="Calibri" panose="020F0502020204030204" pitchFamily="34" charset="0"/>
                          <a:cs typeface="Calibri" panose="020F0502020204030204" pitchFamily="34" charset="0"/>
                        </a:rPr>
                        <a:t>(3) </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Providing house not “Added on” Rightmove for sale for </a:t>
                      </a:r>
                      <a:r>
                        <a:rPr lang="en-GB" sz="1400">
                          <a:solidFill>
                            <a:schemeClr val="tx1">
                              <a:lumMod val="65000"/>
                              <a:lumOff val="35000"/>
                            </a:schemeClr>
                          </a:solidFill>
                          <a:highlight>
                            <a:srgbClr val="FFFF00"/>
                          </a:highlight>
                          <a:latin typeface="Calibri" panose="020F0502020204030204" pitchFamily="34" charset="0"/>
                          <a:cs typeface="Calibri" panose="020F0502020204030204" pitchFamily="34" charset="0"/>
                        </a:rPr>
                        <a:t>over 8 </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weeks </a:t>
                      </a:r>
                      <a:r>
                        <a:rPr lang="en-GB" sz="1200" b="1" dirty="0">
                          <a:solidFill>
                            <a:srgbClr val="004F8A"/>
                          </a:solidFill>
                          <a:latin typeface="Calibri" panose="020F0502020204030204" pitchFamily="34" charset="0"/>
                          <a:cs typeface="Calibri" panose="020F0502020204030204" pitchFamily="34" charset="0"/>
                        </a:rPr>
                        <a:t>(4) </a:t>
                      </a:r>
                      <a:r>
                        <a:rPr lang="en-US" sz="1400" b="0" dirty="0">
                          <a:solidFill>
                            <a:schemeClr val="tx1">
                              <a:lumMod val="65000"/>
                              <a:lumOff val="35000"/>
                            </a:schemeClr>
                          </a:solidFill>
                          <a:latin typeface="Calibri" panose="020F0502020204030204" pitchFamily="34" charset="0"/>
                          <a:cs typeface="Calibri" panose="020F0502020204030204" pitchFamily="34" charset="0"/>
                        </a:rPr>
                        <a:t>Up to Fall Back Price</a:t>
                      </a:r>
                      <a:r>
                        <a:rPr lang="en-US" sz="1400" b="0" dirty="0">
                          <a:solidFill>
                            <a:schemeClr val="tx1">
                              <a:lumMod val="65000"/>
                              <a:lumOff val="35000"/>
                            </a:schemeClr>
                          </a:solidFill>
                          <a:latin typeface="Arial" panose="020B0604020202020204" pitchFamily="34" charset="0"/>
                          <a:cs typeface="Arial" panose="020B0604020202020204" pitchFamily="34" charset="0"/>
                        </a:rPr>
                        <a:t>® </a:t>
                      </a:r>
                      <a:r>
                        <a:rPr lang="en-US" sz="1400" b="0" dirty="0">
                          <a:solidFill>
                            <a:schemeClr val="tx1">
                              <a:lumMod val="65000"/>
                              <a:lumOff val="35000"/>
                            </a:schemeClr>
                          </a:solidFill>
                          <a:latin typeface="Calibri" panose="020F0502020204030204" pitchFamily="34" charset="0"/>
                          <a:cs typeface="Calibri" panose="020F0502020204030204" pitchFamily="34" charset="0"/>
                        </a:rPr>
                        <a:t>of £315,000</a:t>
                      </a:r>
                      <a:br>
                        <a:rPr lang="en-US" sz="1400" b="0" dirty="0">
                          <a:solidFill>
                            <a:schemeClr val="tx1">
                              <a:lumMod val="65000"/>
                              <a:lumOff val="35000"/>
                            </a:schemeClr>
                          </a:solidFill>
                          <a:latin typeface="Arial" panose="020B0604020202020204" pitchFamily="34" charset="0"/>
                          <a:cs typeface="Arial" panose="020B0604020202020204" pitchFamily="34" charset="0"/>
                        </a:rPr>
                      </a:br>
                      <a:r>
                        <a:rPr lang="en-US" sz="1200" b="1" dirty="0">
                          <a:solidFill>
                            <a:srgbClr val="004F8A"/>
                          </a:solidFill>
                          <a:latin typeface="Calibri" panose="020F0502020204030204" pitchFamily="34" charset="0"/>
                          <a:cs typeface="Calibri" panose="020F0502020204030204" pitchFamily="34" charset="0"/>
                        </a:rPr>
                        <a:t>(5)  </a:t>
                      </a:r>
                      <a:r>
                        <a:rPr lang="en-US" sz="1400" dirty="0">
                          <a:solidFill>
                            <a:schemeClr val="tx1">
                              <a:lumMod val="65000"/>
                              <a:lumOff val="35000"/>
                            </a:schemeClr>
                          </a:solidFill>
                          <a:latin typeface="Calibri" panose="020F0502020204030204" pitchFamily="34" charset="0"/>
                          <a:cs typeface="Calibri" panose="020F0502020204030204" pitchFamily="34" charset="0"/>
                        </a:rPr>
                        <a:t>With VP and Mortgage paid off which homeowner can do with the </a:t>
                      </a:r>
                      <a:r>
                        <a:rPr lang="en-GB" sz="1400" dirty="0">
                          <a:solidFill>
                            <a:schemeClr val="tx1">
                              <a:lumMod val="65000"/>
                              <a:lumOff val="35000"/>
                            </a:schemeClr>
                          </a:solidFill>
                          <a:effectLst/>
                          <a:latin typeface="Calibri" panose="020F0502020204030204" pitchFamily="34" charset="0"/>
                          <a:cs typeface="Calibri" panose="020F0502020204030204" pitchFamily="34" charset="0"/>
                        </a:rPr>
                        <a:t>Fall Back Price</a:t>
                      </a:r>
                      <a:r>
                        <a:rPr lang="en-GB" sz="1400" dirty="0">
                          <a:solidFill>
                            <a:schemeClr val="tx1">
                              <a:lumMod val="65000"/>
                              <a:lumOff val="35000"/>
                            </a:schemeClr>
                          </a:solidFill>
                          <a:effectLst/>
                          <a:latin typeface="Arial" panose="020B0604020202020204" pitchFamily="34" charset="0"/>
                          <a:cs typeface="Arial" panose="020B0604020202020204" pitchFamily="34" charset="0"/>
                        </a:rPr>
                        <a:t>®</a:t>
                      </a:r>
                      <a:br>
                        <a:rPr lang="en-US" sz="1400" dirty="0">
                          <a:solidFill>
                            <a:schemeClr val="tx1">
                              <a:lumMod val="65000"/>
                              <a:lumOff val="35000"/>
                            </a:schemeClr>
                          </a:solidFill>
                          <a:latin typeface="Calibri" panose="020F0502020204030204" pitchFamily="34" charset="0"/>
                          <a:cs typeface="Calibri" panose="020F0502020204030204" pitchFamily="34" charset="0"/>
                        </a:rPr>
                      </a:br>
                      <a:r>
                        <a:rPr lang="en-US" sz="1200" b="1" dirty="0">
                          <a:solidFill>
                            <a:srgbClr val="004F8A"/>
                          </a:solidFill>
                          <a:latin typeface="Calibri" panose="020F0502020204030204" pitchFamily="34" charset="0"/>
                          <a:cs typeface="Calibri" panose="020F0502020204030204" pitchFamily="34" charset="0"/>
                        </a:rPr>
                        <a:t>(6) </a:t>
                      </a:r>
                      <a:r>
                        <a:rPr lang="en-US" sz="1400" dirty="0">
                          <a:solidFill>
                            <a:schemeClr val="tx1">
                              <a:lumMod val="65000"/>
                              <a:lumOff val="35000"/>
                            </a:schemeClr>
                          </a:solidFill>
                          <a:latin typeface="Calibri" panose="020F0502020204030204" pitchFamily="34" charset="0"/>
                          <a:cs typeface="Calibri" panose="020F0502020204030204" pitchFamily="34" charset="0"/>
                        </a:rPr>
                        <a:t>Albani retaining profit (LTV to Sale Price)</a:t>
                      </a:r>
                      <a:r>
                        <a:rPr lang="en-US" sz="1200" dirty="0">
                          <a:solidFill>
                            <a:schemeClr val="tx1">
                              <a:lumMod val="65000"/>
                              <a:lumOff val="35000"/>
                            </a:schemeClr>
                          </a:solidFill>
                          <a:latin typeface="Calibri" panose="020F0502020204030204" pitchFamily="34" charset="0"/>
                          <a:cs typeface="Calibri" panose="020F0502020204030204" pitchFamily="34" charset="0"/>
                        </a:rPr>
                        <a:t> </a:t>
                      </a:r>
                      <a:r>
                        <a:rPr lang="en-US" sz="1200" b="1" dirty="0">
                          <a:solidFill>
                            <a:srgbClr val="004F8A"/>
                          </a:solidFill>
                          <a:effectLst/>
                          <a:latin typeface="Calibri" panose="020F0502020204030204" pitchFamily="34" charset="0"/>
                          <a:ea typeface="Calibri" panose="020F0502020204030204" pitchFamily="34" charset="0"/>
                          <a:cs typeface="Calibri" panose="020F0502020204030204" pitchFamily="34" charset="0"/>
                        </a:rPr>
                        <a:t>(7)</a:t>
                      </a:r>
                      <a:r>
                        <a:rPr lang="en-GB" sz="1200" b="1" dirty="0">
                          <a:solidFill>
                            <a:srgbClr val="004F8A"/>
                          </a:solidFill>
                          <a:cs typeface="Calibri" panose="020F0502020204030204" pitchFamily="34" charset="0"/>
                        </a:rPr>
                        <a:t> </a:t>
                      </a:r>
                      <a:r>
                        <a:rPr lang="en-GB" sz="1400" b="1" dirty="0">
                          <a:solidFill>
                            <a:srgbClr val="FF0000"/>
                          </a:solidFill>
                          <a:latin typeface="Calibri" panose="020F0502020204030204" pitchFamily="34" charset="0"/>
                          <a:cs typeface="Calibri" panose="020F0502020204030204" pitchFamily="34" charset="0"/>
                        </a:rPr>
                        <a:t>IMPORTANT POINT</a:t>
                      </a:r>
                      <a:r>
                        <a:rPr lang="en-GB" sz="1400" b="0" dirty="0">
                          <a:solidFill>
                            <a:schemeClr val="tx1">
                              <a:lumMod val="65000"/>
                              <a:lumOff val="35000"/>
                            </a:schemeClr>
                          </a:solidFill>
                          <a:latin typeface="Calibri" panose="020F0502020204030204" pitchFamily="34" charset="0"/>
                          <a:cs typeface="Calibri" panose="020F0502020204030204" pitchFamily="34" charset="0"/>
                        </a:rPr>
                        <a:t>: discretionary Refreshment and Garden Maintenance £1,575 </a:t>
                      </a:r>
                      <a:r>
                        <a:rPr lang="en-GB" sz="1400" b="1" dirty="0">
                          <a:solidFill>
                            <a:schemeClr val="accent1">
                              <a:lumMod val="60000"/>
                              <a:lumOff val="40000"/>
                            </a:schemeClr>
                          </a:solidFill>
                          <a:latin typeface="Calibri" panose="020F0502020204030204" pitchFamily="34" charset="0"/>
                          <a:cs typeface="Calibri" panose="020F0502020204030204" pitchFamily="34" charset="0"/>
                        </a:rPr>
                        <a:t>B7 + B8 </a:t>
                      </a:r>
                      <a:endParaRPr lang="en-GB"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0679" marR="80679" marT="0" marB="0">
                    <a:solidFill>
                      <a:schemeClr val="bg1"/>
                    </a:solidFill>
                  </a:tcPr>
                </a:tc>
                <a:extLst>
                  <a:ext uri="{0D108BD9-81ED-4DB2-BD59-A6C34878D82A}">
                    <a16:rowId xmlns:a16="http://schemas.microsoft.com/office/drawing/2014/main" val="3967441706"/>
                  </a:ext>
                </a:extLst>
              </a:tr>
            </a:tbl>
          </a:graphicData>
        </a:graphic>
      </p:graphicFrame>
    </p:spTree>
    <p:extLst>
      <p:ext uri="{BB962C8B-B14F-4D97-AF65-F5344CB8AC3E}">
        <p14:creationId xmlns:p14="http://schemas.microsoft.com/office/powerpoint/2010/main" val="232964047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04" y="639995"/>
            <a:ext cx="8071621" cy="1261884"/>
          </a:xfrm>
        </p:spPr>
        <p:txBody>
          <a:bodyPr/>
          <a:lstStyle/>
          <a:p>
            <a:r>
              <a:rPr lang="en-GB" dirty="0"/>
              <a:t>CHAIN FREE® (Available through the Home Owners Plan™) </a:t>
            </a:r>
            <a:r>
              <a:rPr lang="en-GB" sz="1400" b="1" dirty="0">
                <a:latin typeface="Calibri" panose="020F0502020204030204" pitchFamily="34" charset="0"/>
                <a:cs typeface="Calibri" panose="020F0502020204030204" pitchFamily="34" charset="0"/>
              </a:rPr>
              <a:t>(1) </a:t>
            </a:r>
            <a:r>
              <a:rPr lang="en-GB" dirty="0"/>
              <a:t>     </a:t>
            </a:r>
            <a:br>
              <a:rPr lang="en-GB" dirty="0"/>
            </a:br>
            <a:r>
              <a:rPr lang="en-GB" dirty="0"/>
              <a:t>                                                      </a:t>
            </a:r>
            <a:r>
              <a:rPr lang="en-GB" sz="1400" b="1" u="sng" dirty="0">
                <a:solidFill>
                  <a:schemeClr val="tx1">
                    <a:lumMod val="65000"/>
                    <a:lumOff val="35000"/>
                  </a:schemeClr>
                </a:solidFill>
                <a:latin typeface="Calibri" panose="020F0502020204030204" pitchFamily="34" charset="0"/>
                <a:cs typeface="Calibri" panose="020F0502020204030204" pitchFamily="34" charset="0"/>
              </a:rPr>
              <a:t>INCOME </a:t>
            </a:r>
            <a:r>
              <a:rPr lang="en-GB" sz="1200" b="1" u="sng" dirty="0">
                <a:solidFill>
                  <a:srgbClr val="004F8A"/>
                </a:solidFill>
                <a:latin typeface="Calibri" panose="020F0502020204030204" pitchFamily="34" charset="0"/>
                <a:cs typeface="Calibri" panose="020F0502020204030204" pitchFamily="34" charset="0"/>
              </a:rPr>
              <a:t>(2)</a:t>
            </a:r>
            <a:r>
              <a:rPr lang="en-GB" sz="1200" b="1" dirty="0">
                <a:solidFill>
                  <a:srgbClr val="004F8A"/>
                </a:solidFill>
                <a:latin typeface="Calibri" panose="020F0502020204030204" pitchFamily="34" charset="0"/>
                <a:cs typeface="Calibri" panose="020F0502020204030204" pitchFamily="34" charset="0"/>
              </a:rPr>
              <a:t>                            </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Everyone Joining the Plan </a:t>
            </a:r>
            <a:r>
              <a:rPr lang="en-GB" sz="1200" dirty="0">
                <a:solidFill>
                  <a:srgbClr val="004F8A"/>
                </a:solidFill>
                <a:highlight>
                  <a:srgbClr val="FFFF00"/>
                </a:highlight>
                <a:latin typeface="Calibri" panose="020F0502020204030204" pitchFamily="34" charset="0"/>
                <a:cs typeface="Calibri" panose="020F0502020204030204" pitchFamily="34" charset="0"/>
              </a:rPr>
              <a:t>(3) </a:t>
            </a:r>
            <a:br>
              <a:rPr lang="en-GB" sz="1400" dirty="0">
                <a:solidFill>
                  <a:schemeClr val="tx1">
                    <a:lumMod val="65000"/>
                    <a:lumOff val="35000"/>
                  </a:schemeClr>
                </a:solidFill>
                <a:latin typeface="Calibri" panose="020F0502020204030204" pitchFamily="34" charset="0"/>
                <a:cs typeface="Calibri" panose="020F0502020204030204" pitchFamily="34" charset="0"/>
              </a:rPr>
            </a:br>
            <a:r>
              <a:rPr lang="en-GB" sz="1400" dirty="0">
                <a:solidFill>
                  <a:schemeClr val="tx1">
                    <a:lumMod val="65000"/>
                    <a:lumOff val="35000"/>
                  </a:schemeClr>
                </a:solidFill>
                <a:latin typeface="Calibri" panose="020F0502020204030204" pitchFamily="34" charset="0"/>
                <a:cs typeface="Calibri" panose="020F0502020204030204" pitchFamily="34" charset="0"/>
              </a:rPr>
              <a:t>                                                                                                                                                </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pays 1% Fee </a:t>
            </a:r>
            <a:br>
              <a:rPr lang="en-GB" sz="1400" dirty="0">
                <a:solidFill>
                  <a:schemeClr val="tx1">
                    <a:lumMod val="65000"/>
                    <a:lumOff val="35000"/>
                  </a:schemeClr>
                </a:solidFill>
                <a:latin typeface="Calibri" panose="020F0502020204030204" pitchFamily="34" charset="0"/>
                <a:cs typeface="Calibri" panose="020F0502020204030204" pitchFamily="34" charset="0"/>
              </a:rPr>
            </a:br>
            <a:r>
              <a:rPr lang="en-GB" sz="1400" dirty="0">
                <a:solidFill>
                  <a:schemeClr val="tx1">
                    <a:lumMod val="65000"/>
                    <a:lumOff val="35000"/>
                  </a:schemeClr>
                </a:solidFill>
                <a:latin typeface="Calibri" panose="020F0502020204030204" pitchFamily="34" charset="0"/>
                <a:cs typeface="Calibri" panose="020F0502020204030204" pitchFamily="34" charset="0"/>
              </a:rPr>
              <a:t>                                                                                                                                                </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(Av. £3,150) </a:t>
            </a:r>
            <a:br>
              <a:rPr lang="en-GB" sz="1400" b="1" dirty="0">
                <a:solidFill>
                  <a:schemeClr val="tx1">
                    <a:lumMod val="65000"/>
                    <a:lumOff val="35000"/>
                  </a:schemeClr>
                </a:solidFill>
                <a:latin typeface="Calibri" panose="020F0502020204030204" pitchFamily="34" charset="0"/>
                <a:cs typeface="Calibri" panose="020F0502020204030204" pitchFamily="34" charset="0"/>
              </a:rPr>
            </a:b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Pentagon 4"/>
          <p:cNvSpPr/>
          <p:nvPr/>
        </p:nvSpPr>
        <p:spPr>
          <a:xfrm>
            <a:off x="1434981" y="1321455"/>
            <a:ext cx="4342482" cy="1143000"/>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1400" dirty="0">
                <a:solidFill>
                  <a:schemeClr val="tx1">
                    <a:lumMod val="65000"/>
                    <a:lumOff val="35000"/>
                  </a:schemeClr>
                </a:solidFill>
                <a:latin typeface="Calibri" panose="020F0502020204030204" pitchFamily="34" charset="0"/>
                <a:cs typeface="Calibri" panose="020F0502020204030204" pitchFamily="34" charset="0"/>
              </a:rPr>
              <a:t>Accepts an offer / exchanges during Plan Membership</a:t>
            </a:r>
            <a:br>
              <a:rPr lang="en-US" sz="1400" dirty="0">
                <a:solidFill>
                  <a:schemeClr val="tx1">
                    <a:lumMod val="65000"/>
                    <a:lumOff val="35000"/>
                  </a:schemeClr>
                </a:solidFill>
                <a:latin typeface="Calibri" panose="020F0502020204030204" pitchFamily="34" charset="0"/>
                <a:cs typeface="Calibri" panose="020F0502020204030204" pitchFamily="34" charset="0"/>
              </a:rPr>
            </a:br>
            <a:br>
              <a:rPr lang="en-US" sz="1400" dirty="0">
                <a:solidFill>
                  <a:schemeClr val="tx1">
                    <a:lumMod val="65000"/>
                    <a:lumOff val="35000"/>
                  </a:schemeClr>
                </a:solidFill>
                <a:latin typeface="Calibri" panose="020F0502020204030204" pitchFamily="34" charset="0"/>
                <a:cs typeface="Calibri" panose="020F0502020204030204" pitchFamily="34" charset="0"/>
              </a:rPr>
            </a:br>
            <a:endParaRPr lang="en-US"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Oval 3"/>
          <p:cNvSpPr/>
          <p:nvPr/>
        </p:nvSpPr>
        <p:spPr>
          <a:xfrm>
            <a:off x="754655" y="1237561"/>
            <a:ext cx="1373436" cy="114300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effectLst>
                  <a:outerShdw blurRad="38100" dist="38100" dir="2700000" algn="tl">
                    <a:srgbClr val="000000">
                      <a:alpha val="43137"/>
                    </a:srgbClr>
                  </a:outerShdw>
                </a:effectLst>
                <a:latin typeface="Calibri" panose="020F0502020204030204" pitchFamily="34" charset="0"/>
              </a:rPr>
              <a:t>EXIT</a:t>
            </a:r>
            <a:br>
              <a:rPr lang="en-US" sz="1600" b="1" dirty="0">
                <a:effectLst>
                  <a:outerShdw blurRad="38100" dist="38100" dir="2700000" algn="tl">
                    <a:srgbClr val="000000">
                      <a:alpha val="43137"/>
                    </a:srgbClr>
                  </a:outerShdw>
                </a:effectLst>
                <a:latin typeface="Calibri" panose="020F0502020204030204" pitchFamily="34" charset="0"/>
              </a:rPr>
            </a:br>
            <a:r>
              <a:rPr lang="en-US" sz="1600" b="1" dirty="0">
                <a:effectLst>
                  <a:outerShdw blurRad="38100" dist="38100" dir="2700000" algn="tl">
                    <a:srgbClr val="000000">
                      <a:alpha val="43137"/>
                    </a:srgbClr>
                  </a:outerShdw>
                </a:effectLst>
                <a:latin typeface="Calibri" panose="020F0502020204030204" pitchFamily="34" charset="0"/>
              </a:rPr>
              <a:t> </a:t>
            </a:r>
            <a:endParaRPr lang="en-US" sz="900" b="1" dirty="0">
              <a:effectLst>
                <a:outerShdw blurRad="38100" dist="38100" dir="2700000" algn="tl">
                  <a:srgbClr val="000000">
                    <a:alpha val="43137"/>
                  </a:srgbClr>
                </a:outerShdw>
              </a:effectLst>
              <a:latin typeface="Calibri" panose="020F0502020204030204" pitchFamily="34" charset="0"/>
            </a:endParaRPr>
          </a:p>
        </p:txBody>
      </p:sp>
      <p:sp>
        <p:nvSpPr>
          <p:cNvPr id="6" name="Rectangle 5"/>
          <p:cNvSpPr/>
          <p:nvPr/>
        </p:nvSpPr>
        <p:spPr>
          <a:xfrm>
            <a:off x="5889631" y="1757380"/>
            <a:ext cx="2913962" cy="600164"/>
          </a:xfrm>
          <a:prstGeom prst="rect">
            <a:avLst/>
          </a:prstGeom>
        </p:spPr>
        <p:txBody>
          <a:bodyPr wrap="square" anchor="ctr">
            <a:spAutoFit/>
          </a:bodyPr>
          <a:lstStyle/>
          <a:p>
            <a:pPr>
              <a:spcBef>
                <a:spcPts val="600"/>
              </a:spcBef>
              <a:buClr>
                <a:schemeClr val="accent2"/>
              </a:buClr>
            </a:pPr>
            <a:r>
              <a:rPr lang="en-US" sz="1400" dirty="0">
                <a:solidFill>
                  <a:schemeClr val="tx1">
                    <a:lumMod val="65000"/>
                    <a:lumOff val="35000"/>
                  </a:schemeClr>
                </a:solidFill>
                <a:latin typeface="Calibri" panose="020F0502020204030204" pitchFamily="34" charset="0"/>
              </a:rPr>
              <a:t>1% Finance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Fall Back Price</a:t>
            </a:r>
            <a:r>
              <a:rPr lang="en-GB" sz="1400" dirty="0">
                <a:solidFill>
                  <a:schemeClr val="tx1">
                    <a:lumMod val="65000"/>
                    <a:lumOff val="35000"/>
                  </a:schemeClr>
                </a:solidFill>
                <a:latin typeface="+mn-lt"/>
              </a:rPr>
              <a:t>®)</a:t>
            </a:r>
          </a:p>
          <a:p>
            <a:pPr>
              <a:spcBef>
                <a:spcPts val="600"/>
              </a:spcBef>
              <a:buClr>
                <a:schemeClr val="accent2"/>
              </a:buClr>
            </a:pPr>
            <a:r>
              <a:rPr lang="en-GB" sz="1400" dirty="0">
                <a:solidFill>
                  <a:schemeClr val="tx1">
                    <a:lumMod val="65000"/>
                    <a:lumOff val="35000"/>
                  </a:schemeClr>
                </a:solidFill>
                <a:latin typeface="Calibri" panose="020F0502020204030204" pitchFamily="34" charset="0"/>
                <a:cs typeface="Calibri" panose="020F0502020204030204" pitchFamily="34" charset="0"/>
              </a:rPr>
              <a:t>payable on sale completion </a:t>
            </a:r>
            <a:r>
              <a:rPr lang="en-GB" sz="1400" b="1" dirty="0">
                <a:solidFill>
                  <a:srgbClr val="004F8A"/>
                </a:solidFill>
                <a:latin typeface="Calibri" panose="020F0502020204030204" pitchFamily="34" charset="0"/>
                <a:cs typeface="Calibri" panose="020F0502020204030204" pitchFamily="34" charset="0"/>
              </a:rPr>
              <a:t>(4)</a:t>
            </a:r>
            <a:endParaRPr lang="en-US" sz="1400" b="1" dirty="0">
              <a:solidFill>
                <a:srgbClr val="004F8A"/>
              </a:solidFill>
              <a:latin typeface="Calibri" panose="020F0502020204030204" pitchFamily="34" charset="0"/>
              <a:cs typeface="Calibri" panose="020F0502020204030204" pitchFamily="34" charset="0"/>
            </a:endParaRPr>
          </a:p>
        </p:txBody>
      </p:sp>
      <p:sp>
        <p:nvSpPr>
          <p:cNvPr id="7" name="Pentagon 6"/>
          <p:cNvSpPr/>
          <p:nvPr/>
        </p:nvSpPr>
        <p:spPr>
          <a:xfrm>
            <a:off x="1441373" y="2559629"/>
            <a:ext cx="4342482" cy="1143000"/>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1400" dirty="0">
                <a:solidFill>
                  <a:schemeClr val="tx1">
                    <a:lumMod val="65000"/>
                    <a:lumOff val="35000"/>
                  </a:schemeClr>
                </a:solidFill>
                <a:latin typeface="Calibri" panose="020F0502020204030204" pitchFamily="34" charset="0"/>
                <a:cs typeface="Calibri" panose="020F0502020204030204" pitchFamily="34" charset="0"/>
              </a:rPr>
              <a:t>Drawdowns (takes our finance)</a:t>
            </a:r>
            <a:r>
              <a:rPr lang="en-GB" sz="1400" dirty="0">
                <a:solidFill>
                  <a:schemeClr val="tx1">
                    <a:lumMod val="65000"/>
                    <a:lumOff val="35000"/>
                  </a:schemeClr>
                </a:solidFill>
                <a:cs typeface="Calibri" panose="020F0502020204030204" pitchFamily="34" charset="0"/>
              </a:rPr>
              <a:t> </a:t>
            </a:r>
            <a:r>
              <a:rPr lang="en-GB" sz="1400" dirty="0">
                <a:solidFill>
                  <a:schemeClr val="tx1">
                    <a:lumMod val="65000"/>
                    <a:lumOff val="35000"/>
                  </a:schemeClr>
                </a:solidFill>
                <a:latin typeface="Calibri" panose="020F0502020204030204" pitchFamily="34" charset="0"/>
                <a:cs typeface="Calibri" panose="020F0502020204030204" pitchFamily="34" charset="0"/>
              </a:rPr>
              <a:t>during Plan Membership </a:t>
            </a:r>
            <a:r>
              <a:rPr lang="en-GB" sz="1200" b="1" dirty="0">
                <a:solidFill>
                  <a:srgbClr val="004F8A"/>
                </a:solidFill>
                <a:latin typeface="Calibri" panose="020F0502020204030204" pitchFamily="34" charset="0"/>
                <a:cs typeface="Calibri" panose="020F0502020204030204" pitchFamily="34" charset="0"/>
              </a:rPr>
              <a:t>(5)</a:t>
            </a:r>
            <a:r>
              <a:rPr lang="en-GB" sz="1400" b="1" dirty="0">
                <a:solidFill>
                  <a:srgbClr val="004F8A"/>
                </a:solidFill>
                <a:latin typeface="Calibri" panose="020F0502020204030204" pitchFamily="34" charset="0"/>
                <a:cs typeface="Calibri" panose="020F0502020204030204" pitchFamily="34" charset="0"/>
              </a:rPr>
              <a:t> </a:t>
            </a:r>
            <a:endParaRPr lang="en-US" sz="1200" b="1" dirty="0">
              <a:solidFill>
                <a:srgbClr val="004F8A"/>
              </a:solidFill>
              <a:latin typeface="Calibri" panose="020F0502020204030204" pitchFamily="34" charset="0"/>
              <a:cs typeface="Calibri" panose="020F0502020204030204" pitchFamily="34" charset="0"/>
            </a:endParaRPr>
          </a:p>
        </p:txBody>
      </p:sp>
      <p:sp>
        <p:nvSpPr>
          <p:cNvPr id="8" name="Oval 7"/>
          <p:cNvSpPr/>
          <p:nvPr/>
        </p:nvSpPr>
        <p:spPr>
          <a:xfrm>
            <a:off x="741872" y="2519511"/>
            <a:ext cx="1386219" cy="1143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effectLst>
                  <a:outerShdw blurRad="38100" dist="38100" dir="2700000" algn="tl">
                    <a:srgbClr val="000000">
                      <a:alpha val="43137"/>
                    </a:srgbClr>
                  </a:outerShdw>
                </a:effectLst>
                <a:latin typeface="Calibri" panose="020F0502020204030204" pitchFamily="34" charset="0"/>
              </a:rPr>
              <a:t>NON-EXIT</a:t>
            </a:r>
            <a:br>
              <a:rPr lang="en-US" sz="1600" b="1" dirty="0">
                <a:effectLst>
                  <a:outerShdw blurRad="38100" dist="38100" dir="2700000" algn="tl">
                    <a:srgbClr val="000000">
                      <a:alpha val="43137"/>
                    </a:srgbClr>
                  </a:outerShdw>
                </a:effectLst>
                <a:latin typeface="Calibri" panose="020F0502020204030204" pitchFamily="34" charset="0"/>
              </a:rPr>
            </a:br>
            <a:r>
              <a:rPr lang="en-US" sz="1200" b="1" dirty="0">
                <a:effectLst>
                  <a:outerShdw blurRad="38100" dist="38100" dir="2700000" algn="tl">
                    <a:srgbClr val="000000">
                      <a:alpha val="43137"/>
                    </a:srgbClr>
                  </a:outerShdw>
                </a:effectLst>
                <a:latin typeface="Calibri" panose="020F0502020204030204" pitchFamily="34" charset="0"/>
              </a:rPr>
              <a:t>(7)</a:t>
            </a:r>
            <a:br>
              <a:rPr lang="en-US" sz="1600" b="1" dirty="0">
                <a:effectLst>
                  <a:outerShdw blurRad="38100" dist="38100" dir="2700000" algn="tl">
                    <a:srgbClr val="000000">
                      <a:alpha val="43137"/>
                    </a:srgbClr>
                  </a:outerShdw>
                </a:effectLst>
                <a:latin typeface="Calibri" panose="020F0502020204030204" pitchFamily="34" charset="0"/>
              </a:rPr>
            </a:br>
            <a:endParaRPr lang="en-US" sz="800" b="1"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5889631" y="2990067"/>
            <a:ext cx="2913962" cy="892552"/>
          </a:xfrm>
          <a:prstGeom prst="rect">
            <a:avLst/>
          </a:prstGeom>
        </p:spPr>
        <p:txBody>
          <a:bodyPr wrap="square" anchor="ctr">
            <a:spAutoFit/>
          </a:bodyPr>
          <a:lstStyle/>
          <a:p>
            <a:pPr>
              <a:spcBef>
                <a:spcPts val="600"/>
              </a:spcBef>
              <a:buClr>
                <a:schemeClr val="accent2"/>
              </a:buClr>
            </a:pPr>
            <a:r>
              <a:rPr lang="en-US" sz="1400" dirty="0">
                <a:solidFill>
                  <a:schemeClr val="accent6">
                    <a:lumMod val="75000"/>
                  </a:schemeClr>
                </a:solidFill>
                <a:latin typeface="Calibri" panose="020F0502020204030204" pitchFamily="34" charset="0"/>
              </a:rPr>
              <a:t>1%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Fall Back Price</a:t>
            </a:r>
            <a:r>
              <a:rPr lang="en-GB" sz="1400" dirty="0">
                <a:solidFill>
                  <a:schemeClr val="tx1">
                    <a:lumMod val="65000"/>
                    <a:lumOff val="35000"/>
                  </a:schemeClr>
                </a:solidFill>
                <a:latin typeface="+mn-lt"/>
              </a:rPr>
              <a:t>®</a:t>
            </a:r>
          </a:p>
          <a:p>
            <a:pPr>
              <a:spcBef>
                <a:spcPts val="600"/>
              </a:spcBef>
              <a:buClr>
                <a:schemeClr val="accent2"/>
              </a:buClr>
            </a:pPr>
            <a:r>
              <a:rPr lang="en-GB" sz="1400" dirty="0">
                <a:solidFill>
                  <a:schemeClr val="tx1">
                    <a:lumMod val="65000"/>
                    <a:lumOff val="35000"/>
                  </a:schemeClr>
                </a:solidFill>
                <a:latin typeface="Calibri" panose="020F0502020204030204" pitchFamily="34" charset="0"/>
                <a:cs typeface="Calibri" panose="020F0502020204030204" pitchFamily="34" charset="0"/>
              </a:rPr>
              <a:t>payable on drawdown</a:t>
            </a:r>
            <a:endParaRPr lang="en-US" sz="1400" dirty="0">
              <a:solidFill>
                <a:schemeClr val="tx1">
                  <a:lumMod val="65000"/>
                  <a:lumOff val="35000"/>
                </a:schemeClr>
              </a:solidFill>
              <a:latin typeface="Calibri" panose="020F0502020204030204" pitchFamily="34" charset="0"/>
              <a:cs typeface="Calibri" panose="020F0502020204030204" pitchFamily="34" charset="0"/>
            </a:endParaRPr>
          </a:p>
          <a:p>
            <a:pPr>
              <a:spcBef>
                <a:spcPts val="600"/>
              </a:spcBef>
              <a:buClr>
                <a:schemeClr val="accent2"/>
              </a:buClr>
            </a:pPr>
            <a:endParaRPr lang="en-US" sz="1400" dirty="0">
              <a:solidFill>
                <a:schemeClr val="accent6">
                  <a:lumMod val="75000"/>
                </a:schemeClr>
              </a:solidFill>
              <a:latin typeface="Calibri" panose="020F0502020204030204" pitchFamily="34" charset="0"/>
            </a:endParaRPr>
          </a:p>
        </p:txBody>
      </p:sp>
      <p:sp>
        <p:nvSpPr>
          <p:cNvPr id="10" name="Pentagon 9"/>
          <p:cNvSpPr/>
          <p:nvPr/>
        </p:nvSpPr>
        <p:spPr>
          <a:xfrm>
            <a:off x="1441373" y="3803297"/>
            <a:ext cx="4342482" cy="1143000"/>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1400" dirty="0">
                <a:solidFill>
                  <a:schemeClr val="tx1">
                    <a:lumMod val="65000"/>
                    <a:lumOff val="35000"/>
                  </a:schemeClr>
                </a:solidFill>
                <a:latin typeface="Calibri" panose="020F0502020204030204" pitchFamily="34" charset="0"/>
                <a:cs typeface="Calibri" panose="020F0502020204030204" pitchFamily="34" charset="0"/>
              </a:rPr>
              <a:t>Takes house off market / does not drawdown our finance during Plan Membership</a:t>
            </a:r>
            <a:r>
              <a:rPr lang="en-GB" sz="1400" dirty="0">
                <a:solidFill>
                  <a:schemeClr val="tx1">
                    <a:lumMod val="65000"/>
                    <a:lumOff val="35000"/>
                  </a:schemeClr>
                </a:solidFill>
                <a:latin typeface="Calibri" panose="020F0502020204030204" pitchFamily="34" charset="0"/>
                <a:cs typeface="Calibri" panose="020F0502020204030204" pitchFamily="34" charset="0"/>
              </a:rPr>
              <a:t> </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Oval 10"/>
          <p:cNvSpPr/>
          <p:nvPr/>
        </p:nvSpPr>
        <p:spPr>
          <a:xfrm>
            <a:off x="754655" y="3801461"/>
            <a:ext cx="1373436" cy="1143000"/>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effectLst>
                  <a:outerShdw blurRad="38100" dist="38100" dir="2700000" algn="tl">
                    <a:srgbClr val="000000">
                      <a:alpha val="43137"/>
                    </a:srgbClr>
                  </a:outerShdw>
                </a:effectLst>
                <a:latin typeface="Calibri" panose="020F0502020204030204" pitchFamily="34" charset="0"/>
              </a:rPr>
              <a:t>OFF-MARKET</a:t>
            </a:r>
          </a:p>
        </p:txBody>
      </p:sp>
      <p:sp>
        <p:nvSpPr>
          <p:cNvPr id="12" name="Rectangle 11"/>
          <p:cNvSpPr/>
          <p:nvPr/>
        </p:nvSpPr>
        <p:spPr>
          <a:xfrm>
            <a:off x="5917359" y="4192077"/>
            <a:ext cx="3036636" cy="1615827"/>
          </a:xfrm>
          <a:prstGeom prst="rect">
            <a:avLst/>
          </a:prstGeom>
        </p:spPr>
        <p:txBody>
          <a:bodyPr wrap="square" anchor="ctr">
            <a:spAutoFit/>
          </a:bodyPr>
          <a:lstStyle/>
          <a:p>
            <a:pPr>
              <a:spcBef>
                <a:spcPts val="600"/>
              </a:spcBef>
              <a:buClr>
                <a:schemeClr val="accent2"/>
              </a:buClr>
            </a:pPr>
            <a:r>
              <a:rPr lang="en-US" sz="1400" dirty="0">
                <a:solidFill>
                  <a:schemeClr val="accent6">
                    <a:lumMod val="75000"/>
                  </a:schemeClr>
                </a:solidFill>
                <a:latin typeface="Calibri" panose="020F0502020204030204" pitchFamily="34" charset="0"/>
              </a:rPr>
              <a:t>1% Fall Back Price</a:t>
            </a:r>
            <a:r>
              <a:rPr lang="en-GB" sz="1400" dirty="0">
                <a:solidFill>
                  <a:schemeClr val="tx1">
                    <a:lumMod val="65000"/>
                    <a:lumOff val="35000"/>
                  </a:schemeClr>
                </a:solidFill>
                <a:latin typeface="+mn-lt"/>
              </a:rPr>
              <a:t>®</a:t>
            </a:r>
            <a:r>
              <a:rPr lang="en-US" sz="1400" dirty="0">
                <a:solidFill>
                  <a:schemeClr val="accent6">
                    <a:lumMod val="75000"/>
                  </a:schemeClr>
                </a:solidFill>
                <a:latin typeface="Calibri" panose="020F0502020204030204" pitchFamily="34" charset="0"/>
              </a:rPr>
              <a:t> </a:t>
            </a:r>
            <a:r>
              <a:rPr lang="en-GB" sz="1400" dirty="0">
                <a:solidFill>
                  <a:schemeClr val="tx1">
                    <a:lumMod val="65000"/>
                    <a:lumOff val="35000"/>
                  </a:schemeClr>
                </a:solidFill>
                <a:latin typeface="Calibri" panose="020F0502020204030204" pitchFamily="34" charset="0"/>
                <a:cs typeface="Calibri" panose="020F0502020204030204" pitchFamily="34" charset="0"/>
              </a:rPr>
              <a:t>payable at end of Plan Membership </a:t>
            </a:r>
            <a:r>
              <a:rPr lang="en-GB" sz="1200" b="1" dirty="0">
                <a:solidFill>
                  <a:srgbClr val="004F8A"/>
                </a:solidFill>
                <a:latin typeface="Calibri" panose="020F0502020204030204" pitchFamily="34" charset="0"/>
                <a:cs typeface="Calibri" panose="020F0502020204030204" pitchFamily="34" charset="0"/>
              </a:rPr>
              <a:t>(6)</a:t>
            </a:r>
          </a:p>
          <a:p>
            <a:pPr>
              <a:spcBef>
                <a:spcPts val="600"/>
              </a:spcBef>
              <a:buClr>
                <a:schemeClr val="accent2"/>
              </a:buClr>
            </a:pPr>
            <a:br>
              <a:rPr lang="en-GB" sz="1400" dirty="0">
                <a:solidFill>
                  <a:schemeClr val="tx1">
                    <a:lumMod val="65000"/>
                    <a:lumOff val="35000"/>
                  </a:schemeClr>
                </a:solidFill>
                <a:latin typeface="Calibri" panose="020F0502020204030204" pitchFamily="34" charset="0"/>
                <a:cs typeface="Calibri" panose="020F0502020204030204" pitchFamily="34" charset="0"/>
              </a:rPr>
            </a:b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pPr>
              <a:spcBef>
                <a:spcPts val="600"/>
              </a:spcBef>
              <a:buClr>
                <a:schemeClr val="accent2"/>
              </a:buClr>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p:txBody>
      </p:sp>
      <p:sp>
        <p:nvSpPr>
          <p:cNvPr id="13" name="TextBox 12"/>
          <p:cNvSpPr txBox="1"/>
          <p:nvPr/>
        </p:nvSpPr>
        <p:spPr>
          <a:xfrm>
            <a:off x="495103" y="5053937"/>
            <a:ext cx="8458891" cy="1977464"/>
          </a:xfrm>
          <a:prstGeom prst="rect">
            <a:avLst/>
          </a:prstGeom>
          <a:noFill/>
        </p:spPr>
        <p:txBody>
          <a:bodyPr wrap="square" lIns="0" tIns="0" rIns="0" bIns="0" rtlCol="0">
            <a:spAutoFit/>
          </a:bodyPr>
          <a:lstStyle/>
          <a:p>
            <a:pPr>
              <a:spcBef>
                <a:spcPts val="300"/>
              </a:spcBef>
              <a:tabLst>
                <a:tab pos="171450" algn="l"/>
              </a:tabLst>
            </a:pPr>
            <a:r>
              <a:rPr lang="en-GB" sz="1200" b="1" dirty="0">
                <a:solidFill>
                  <a:srgbClr val="004F8A"/>
                </a:solidFill>
                <a:latin typeface="Calibri" panose="020F0502020204030204" pitchFamily="34" charset="0"/>
                <a:ea typeface="Calibri" panose="020F0502020204030204" pitchFamily="34" charset="0"/>
                <a:cs typeface="Calibri" panose="020F0502020204030204" pitchFamily="34" charset="0"/>
              </a:rPr>
              <a:t>(1) </a:t>
            </a:r>
            <a:r>
              <a:rPr lang="en-GB"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20 week Plan Membership from date of signing Offer Docs. (Product Sale)</a:t>
            </a:r>
            <a:br>
              <a:rPr lang="en-GB" sz="1200" b="1" dirty="0">
                <a:solidFill>
                  <a:srgbClr val="004F8A"/>
                </a:solidFill>
                <a:latin typeface="Calibri" panose="020F0502020204030204" pitchFamily="34" charset="0"/>
                <a:ea typeface="Calibri" panose="020F0502020204030204" pitchFamily="34" charset="0"/>
                <a:cs typeface="Calibri" panose="020F0502020204030204" pitchFamily="34" charset="0"/>
              </a:rPr>
            </a:br>
            <a:r>
              <a:rPr lang="en-GB" sz="1200" b="1" dirty="0">
                <a:solidFill>
                  <a:srgbClr val="004F8A"/>
                </a:solidFill>
                <a:latin typeface="Calibri" panose="020F0502020204030204" pitchFamily="34" charset="0"/>
                <a:ea typeface="Calibri" panose="020F0502020204030204" pitchFamily="34" charset="0"/>
                <a:cs typeface="Calibri" panose="020F0502020204030204" pitchFamily="34" charset="0"/>
              </a:rPr>
              <a:t>(2) </a:t>
            </a:r>
            <a:r>
              <a:rPr lang="en-GB"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Activated during Plan Membership </a:t>
            </a:r>
            <a:r>
              <a:rPr lang="en-GB" sz="1200" b="1" dirty="0">
                <a:solidFill>
                  <a:srgbClr val="004F8A"/>
                </a:solidFill>
                <a:latin typeface="Calibri" panose="020F0502020204030204" pitchFamily="34" charset="0"/>
                <a:ea typeface="Calibri" panose="020F0502020204030204" pitchFamily="34" charset="0"/>
                <a:cs typeface="Calibri" panose="020F0502020204030204" pitchFamily="34" charset="0"/>
              </a:rPr>
              <a:t>(3) </a:t>
            </a:r>
            <a:r>
              <a:rPr lang="en-US" sz="1400" dirty="0">
                <a:solidFill>
                  <a:schemeClr val="tx1">
                    <a:lumMod val="65000"/>
                    <a:lumOff val="35000"/>
                  </a:schemeClr>
                </a:solidFill>
                <a:highlight>
                  <a:srgbClr val="FFFF00"/>
                </a:highlight>
                <a:latin typeface="Calibri" panose="020F0502020204030204" pitchFamily="34" charset="0"/>
              </a:rPr>
              <a:t>Joining the Plan is a Product Sale</a:t>
            </a:r>
            <a:r>
              <a:rPr lang="en-US" sz="1400" dirty="0">
                <a:solidFill>
                  <a:schemeClr val="tx1">
                    <a:lumMod val="65000"/>
                    <a:lumOff val="35000"/>
                  </a:schemeClr>
                </a:solidFill>
                <a:latin typeface="Calibri" panose="020F0502020204030204" pitchFamily="34" charset="0"/>
              </a:rPr>
              <a:t>.</a:t>
            </a:r>
            <a:r>
              <a:rPr lang="en-GB" sz="1400" b="0" i="0" dirty="0">
                <a:solidFill>
                  <a:srgbClr val="000000"/>
                </a:solidFill>
                <a:effectLst/>
                <a:latin typeface="Open Sans" panose="020B0606030504020204" pitchFamily="34" charset="0"/>
              </a:rPr>
              <a:t> </a:t>
            </a:r>
            <a:r>
              <a:rPr lang="en-GB" sz="1400" b="0" i="0" dirty="0">
                <a:solidFill>
                  <a:srgbClr val="000000"/>
                </a:solidFill>
                <a:effectLst/>
                <a:latin typeface="Calibri" panose="020F0502020204030204" pitchFamily="34" charset="0"/>
                <a:cs typeface="Calibri" panose="020F0502020204030204" pitchFamily="34" charset="0"/>
              </a:rPr>
              <a:t>See: </a:t>
            </a:r>
            <a:r>
              <a:rPr lang="en-GB" sz="1400" i="0" dirty="0">
                <a:solidFill>
                  <a:srgbClr val="004F8A"/>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Plan T&amp;Cs</a:t>
            </a:r>
            <a:r>
              <a:rPr lang="en-GB" sz="1400" i="0" dirty="0">
                <a:solidFill>
                  <a:srgbClr val="000000"/>
                </a:solidFill>
                <a:effectLst/>
                <a:latin typeface="Calibri" panose="020F0502020204030204" pitchFamily="34" charset="0"/>
                <a:cs typeface="Calibri" panose="020F0502020204030204" pitchFamily="34" charset="0"/>
              </a:rPr>
              <a:t> </a:t>
            </a:r>
            <a:r>
              <a:rPr lang="en-US" sz="1400" dirty="0">
                <a:solidFill>
                  <a:schemeClr val="tx1">
                    <a:lumMod val="65000"/>
                    <a:lumOff val="35000"/>
                  </a:schemeClr>
                </a:solidFill>
                <a:latin typeface="Calibri" panose="020F0502020204030204" pitchFamily="34" charset="0"/>
                <a:cs typeface="Calibri" panose="020F0502020204030204" pitchFamily="34" charset="0"/>
              </a:rPr>
              <a:t> </a:t>
            </a:r>
            <a:br>
              <a:rPr lang="en-US" sz="1400" dirty="0">
                <a:solidFill>
                  <a:schemeClr val="tx1">
                    <a:lumMod val="65000"/>
                    <a:lumOff val="35000"/>
                  </a:schemeClr>
                </a:solidFill>
                <a:latin typeface="Calibri" panose="020F0502020204030204" pitchFamily="34" charset="0"/>
                <a:cs typeface="Calibri" panose="020F0502020204030204" pitchFamily="34" charset="0"/>
              </a:rPr>
            </a:br>
            <a:r>
              <a:rPr lang="en-US" sz="1200" b="1" dirty="0">
                <a:solidFill>
                  <a:srgbClr val="004F8A"/>
                </a:solidFill>
                <a:latin typeface="Calibri" panose="020F0502020204030204" pitchFamily="34" charset="0"/>
                <a:cs typeface="Calibri" panose="020F0502020204030204" pitchFamily="34" charset="0"/>
              </a:rPr>
              <a:t>(4) </a:t>
            </a:r>
            <a:r>
              <a:rPr lang="en-US" sz="1400" dirty="0">
                <a:solidFill>
                  <a:schemeClr val="tx1">
                    <a:lumMod val="65000"/>
                    <a:lumOff val="35000"/>
                  </a:schemeClr>
                </a:solidFill>
                <a:latin typeface="Calibri" panose="020F0502020204030204" pitchFamily="34" charset="0"/>
                <a:cs typeface="Calibri" panose="020F0502020204030204" pitchFamily="34" charset="0"/>
              </a:rPr>
              <a:t>Solicitor confirms and remits. See:</a:t>
            </a:r>
            <a:r>
              <a:rPr lang="en-GB" sz="1400" b="1" i="0" dirty="0">
                <a:solidFill>
                  <a:srgbClr val="004F8A"/>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400" i="0" dirty="0">
                <a:solidFill>
                  <a:srgbClr val="004F8A"/>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Plan T&amp;Cs</a:t>
            </a:r>
            <a:r>
              <a:rPr lang="en-GB" sz="1400" i="0" dirty="0">
                <a:solidFill>
                  <a:srgbClr val="004F8A"/>
                </a:solidFill>
                <a:effectLst/>
                <a:latin typeface="Calibri" panose="020F0502020204030204" pitchFamily="34" charset="0"/>
                <a:cs typeface="Calibri" panose="020F0502020204030204" pitchFamily="34" charset="0"/>
              </a:rPr>
              <a:t> </a:t>
            </a:r>
            <a:r>
              <a:rPr lang="en-US" sz="1200" b="1" dirty="0">
                <a:solidFill>
                  <a:srgbClr val="004F8A"/>
                </a:solidFill>
                <a:latin typeface="Calibri" panose="020F0502020204030204" pitchFamily="34" charset="0"/>
                <a:cs typeface="Calibri" panose="020F0502020204030204" pitchFamily="34" charset="0"/>
              </a:rPr>
              <a:t>(5) </a:t>
            </a:r>
            <a:r>
              <a:rPr lang="en-US" sz="1400" dirty="0">
                <a:solidFill>
                  <a:schemeClr val="tx1">
                    <a:lumMod val="65000"/>
                    <a:lumOff val="35000"/>
                  </a:schemeClr>
                </a:solidFill>
                <a:latin typeface="Calibri" panose="020F0502020204030204" pitchFamily="34" charset="0"/>
                <a:cs typeface="Calibri" panose="020F0502020204030204" pitchFamily="34" charset="0"/>
              </a:rPr>
              <a:t>Customer’s Agent attends house on drawdown date to confirm empty and vacant (so finance can be released). </a:t>
            </a:r>
            <a:br>
              <a:rPr lang="en-US" sz="1400" dirty="0">
                <a:solidFill>
                  <a:schemeClr val="tx1">
                    <a:lumMod val="65000"/>
                    <a:lumOff val="35000"/>
                  </a:schemeClr>
                </a:solidFill>
                <a:latin typeface="Calibri" panose="020F0502020204030204" pitchFamily="34" charset="0"/>
                <a:cs typeface="Calibri" panose="020F0502020204030204" pitchFamily="34" charset="0"/>
              </a:rPr>
            </a:br>
            <a:r>
              <a:rPr lang="en-US" sz="1200" b="1" dirty="0">
                <a:solidFill>
                  <a:srgbClr val="004F8A"/>
                </a:solidFill>
                <a:latin typeface="Calibri" panose="020F0502020204030204" pitchFamily="34" charset="0"/>
                <a:cs typeface="Calibri" panose="020F0502020204030204" pitchFamily="34" charset="0"/>
              </a:rPr>
              <a:t>(6) </a:t>
            </a:r>
            <a:r>
              <a:rPr lang="en-US" sz="1400" b="1" dirty="0">
                <a:solidFill>
                  <a:srgbClr val="FF0000"/>
                </a:solidFill>
                <a:latin typeface="Calibri" panose="020F0502020204030204" pitchFamily="34" charset="0"/>
                <a:cs typeface="Calibri" panose="020F0502020204030204" pitchFamily="34" charset="0"/>
              </a:rPr>
              <a:t>IMPORTANT POINT</a:t>
            </a:r>
            <a:r>
              <a:rPr lang="en-US" sz="1400" dirty="0">
                <a:solidFill>
                  <a:schemeClr val="tx1">
                    <a:lumMod val="65000"/>
                    <a:lumOff val="35000"/>
                  </a:schemeClr>
                </a:solidFill>
                <a:latin typeface="Calibri" panose="020F0502020204030204" pitchFamily="34" charset="0"/>
                <a:cs typeface="Calibri" panose="020F0502020204030204" pitchFamily="34" charset="0"/>
              </a:rPr>
              <a:t>: leaves house on market and does not accept offer during Plan Membership </a:t>
            </a:r>
            <a:r>
              <a:rPr lang="en-US" sz="1400" b="1" dirty="0">
                <a:solidFill>
                  <a:schemeClr val="tx1">
                    <a:lumMod val="65000"/>
                    <a:lumOff val="35000"/>
                  </a:schemeClr>
                </a:solidFill>
                <a:latin typeface="Calibri" panose="020F0502020204030204" pitchFamily="34" charset="0"/>
                <a:cs typeface="Calibri" panose="020F0502020204030204" pitchFamily="34" charset="0"/>
              </a:rPr>
              <a:t>(</a:t>
            </a:r>
            <a: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NO Sale – NO Fee</a:t>
            </a:r>
            <a:r>
              <a:rPr lang="en-US" sz="1400" b="1" dirty="0">
                <a:solidFill>
                  <a:schemeClr val="tx1">
                    <a:lumMod val="65000"/>
                    <a:lumOff val="35000"/>
                  </a:schemeClr>
                </a:solidFill>
                <a:latin typeface="Calibri" panose="020F0502020204030204" pitchFamily="34" charset="0"/>
                <a:cs typeface="Calibri" panose="020F0502020204030204" pitchFamily="34" charset="0"/>
              </a:rPr>
              <a:t>). </a:t>
            </a:r>
            <a:r>
              <a:rPr lang="en-US" sz="1200" b="1" dirty="0">
                <a:solidFill>
                  <a:srgbClr val="004F8A"/>
                </a:solidFill>
                <a:latin typeface="Calibri" panose="020F0502020204030204" pitchFamily="34" charset="0"/>
                <a:cs typeface="Calibri" panose="020F0502020204030204" pitchFamily="34" charset="0"/>
              </a:rPr>
              <a:t>(7) </a:t>
            </a:r>
            <a:r>
              <a:rPr lang="en-US" sz="1400" dirty="0">
                <a:solidFill>
                  <a:schemeClr val="tx1">
                    <a:lumMod val="65000"/>
                    <a:lumOff val="35000"/>
                  </a:schemeClr>
                </a:solidFill>
                <a:latin typeface="Calibri" panose="020F0502020204030204" pitchFamily="34" charset="0"/>
                <a:cs typeface="Calibri" panose="020F0502020204030204" pitchFamily="34" charset="0"/>
              </a:rPr>
              <a:t>All CHAIN MENDER</a:t>
            </a:r>
            <a:r>
              <a:rPr lang="en-US"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Calibri" panose="020F0502020204030204" pitchFamily="34" charset="0"/>
                <a:cs typeface="Calibri" panose="020F0502020204030204" pitchFamily="34" charset="0"/>
              </a:rPr>
              <a:t> customers are NON-EXITS. Take our finance (Provisional Price</a:t>
            </a:r>
            <a:r>
              <a:rPr lang="en-US" sz="1400" dirty="0">
                <a:solidFill>
                  <a:schemeClr val="tx1">
                    <a:lumMod val="65000"/>
                    <a:lumOff val="35000"/>
                  </a:schemeClr>
                </a:solidFill>
                <a:latin typeface="Arial" panose="020B0604020202020204" pitchFamily="34" charset="0"/>
                <a:cs typeface="Arial" panose="020B0604020202020204" pitchFamily="34" charset="0"/>
              </a:rPr>
              <a:t>™)</a:t>
            </a:r>
          </a:p>
          <a:p>
            <a:pPr>
              <a:spcBef>
                <a:spcPts val="300"/>
              </a:spcBef>
              <a:tabLst>
                <a:tab pos="171450" algn="l"/>
              </a:tabLst>
            </a:pPr>
            <a:br>
              <a:rPr lang="en-US" sz="1400" dirty="0">
                <a:solidFill>
                  <a:schemeClr val="tx1">
                    <a:lumMod val="65000"/>
                    <a:lumOff val="35000"/>
                  </a:schemeClr>
                </a:solidFill>
                <a:latin typeface="Calibri" panose="020F0502020204030204" pitchFamily="34" charset="0"/>
                <a:cs typeface="Calibri" panose="020F0502020204030204" pitchFamily="34" charset="0"/>
              </a:rPr>
            </a:br>
            <a:br>
              <a:rPr lang="en-US" sz="1400" dirty="0">
                <a:solidFill>
                  <a:schemeClr val="tx1">
                    <a:lumMod val="65000"/>
                    <a:lumOff val="35000"/>
                  </a:schemeClr>
                </a:solidFill>
                <a:latin typeface="Calibri" panose="020F0502020204030204" pitchFamily="34" charset="0"/>
              </a:rPr>
            </a:br>
            <a:endParaRPr lang="en-US" sz="14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94576704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65516"/>
            <a:ext cx="9144000" cy="1601434"/>
          </a:xfrm>
          <a:prstGeom prst="rect">
            <a:avLst/>
          </a:prstGeom>
        </p:spPr>
      </p:pic>
      <p:sp>
        <p:nvSpPr>
          <p:cNvPr id="6" name="Content Placeholder 8"/>
          <p:cNvSpPr>
            <a:spLocks noGrp="1"/>
          </p:cNvSpPr>
          <p:nvPr>
            <p:ph sz="quarter" idx="1"/>
          </p:nvPr>
        </p:nvSpPr>
        <p:spPr>
          <a:xfrm>
            <a:off x="232473" y="1998627"/>
            <a:ext cx="8279003" cy="4678204"/>
          </a:xfrm>
        </p:spPr>
        <p:txBody>
          <a:bodyPr/>
          <a:lstStyle/>
          <a:p>
            <a:pPr marL="230188" lvl="2" indent="0">
              <a:buNone/>
            </a:pPr>
            <a:br>
              <a:rPr lang="en-GB" sz="1400" b="1" dirty="0">
                <a:solidFill>
                  <a:schemeClr val="tx1">
                    <a:lumMod val="65000"/>
                    <a:lumOff val="35000"/>
                  </a:schemeClr>
                </a:solidFill>
              </a:rPr>
            </a:br>
            <a:br>
              <a:rPr lang="en-GB" sz="1400" b="1" dirty="0">
                <a:solidFill>
                  <a:schemeClr val="tx1">
                    <a:lumMod val="65000"/>
                    <a:lumOff val="35000"/>
                  </a:schemeClr>
                </a:solidFill>
              </a:rPr>
            </a:br>
            <a:r>
              <a:rPr lang="en-GB" sz="1400" dirty="0">
                <a:solidFill>
                  <a:schemeClr val="tx1">
                    <a:lumMod val="65000"/>
                    <a:lumOff val="35000"/>
                  </a:schemeClr>
                </a:solidFill>
              </a:rPr>
              <a:t>When you  have CHAIN MENDER</a:t>
            </a:r>
            <a:r>
              <a:rPr lang="en-GB" sz="1400" dirty="0">
                <a:solidFill>
                  <a:schemeClr val="tx1">
                    <a:lumMod val="65000"/>
                    <a:lumOff val="35000"/>
                  </a:schemeClr>
                </a:solidFill>
                <a:latin typeface="Arial" panose="020B0604020202020204" pitchFamily="34" charset="0"/>
                <a:cs typeface="Arial" panose="020B0604020202020204" pitchFamily="34" charset="0"/>
              </a:rPr>
              <a:t>®</a:t>
            </a:r>
            <a:r>
              <a:rPr lang="en-GB" sz="1400" dirty="0">
                <a:solidFill>
                  <a:schemeClr val="tx1">
                    <a:lumMod val="65000"/>
                    <a:lumOff val="35000"/>
                  </a:schemeClr>
                </a:solidFill>
              </a:rPr>
              <a:t> you can move before selling</a:t>
            </a:r>
            <a:br>
              <a:rPr lang="en-GB" sz="1400" dirty="0">
                <a:solidFill>
                  <a:schemeClr val="tx1">
                    <a:lumMod val="65000"/>
                    <a:lumOff val="35000"/>
                  </a:schemeClr>
                </a:solidFill>
              </a:rPr>
            </a:br>
            <a:br>
              <a:rPr lang="en-GB" sz="1400" dirty="0">
                <a:solidFill>
                  <a:schemeClr val="tx1">
                    <a:lumMod val="65000"/>
                    <a:lumOff val="35000"/>
                  </a:schemeClr>
                </a:solidFill>
              </a:rPr>
            </a:br>
            <a:r>
              <a:rPr lang="en-GB" sz="1400" dirty="0">
                <a:solidFill>
                  <a:schemeClr val="tx1">
                    <a:lumMod val="65000"/>
                    <a:lumOff val="35000"/>
                  </a:schemeClr>
                </a:solidFill>
              </a:rPr>
              <a:t>If your solicitors are desperate to exchange contracts for your next home you will be a Fast Mover </a:t>
            </a:r>
            <a:r>
              <a:rPr lang="en-GB" sz="1200" b="1" dirty="0">
                <a:solidFill>
                  <a:srgbClr val="002060"/>
                </a:solidFill>
              </a:rPr>
              <a:t>(2)</a:t>
            </a:r>
            <a:br>
              <a:rPr lang="en-GB" sz="1200" b="1" dirty="0">
                <a:solidFill>
                  <a:srgbClr val="002060"/>
                </a:solidFill>
              </a:rPr>
            </a:br>
            <a:br>
              <a:rPr lang="en-GB" sz="1400" dirty="0">
                <a:solidFill>
                  <a:schemeClr val="tx1">
                    <a:lumMod val="65000"/>
                    <a:lumOff val="35000"/>
                  </a:schemeClr>
                </a:solidFill>
              </a:rPr>
            </a:br>
            <a:r>
              <a:rPr lang="en-GB" sz="1400" dirty="0">
                <a:solidFill>
                  <a:schemeClr val="tx1">
                    <a:lumMod val="65000"/>
                    <a:lumOff val="35000"/>
                  </a:schemeClr>
                </a:solidFill>
              </a:rPr>
              <a:t>You can exchange contracts on your next property while waiting for your agent </a:t>
            </a:r>
            <a:r>
              <a:rPr lang="en-GB" sz="1200" b="1" dirty="0">
                <a:solidFill>
                  <a:srgbClr val="002060"/>
                </a:solidFill>
              </a:rPr>
              <a:t>(3) </a:t>
            </a:r>
            <a:r>
              <a:rPr lang="en-GB" sz="1400" dirty="0">
                <a:solidFill>
                  <a:schemeClr val="tx1">
                    <a:lumMod val="65000"/>
                    <a:lumOff val="35000"/>
                  </a:schemeClr>
                </a:solidFill>
              </a:rPr>
              <a:t>to sell your old one for your Asking Price </a:t>
            </a:r>
            <a:r>
              <a:rPr lang="en-GB" sz="1200" b="1" dirty="0">
                <a:solidFill>
                  <a:srgbClr val="002060"/>
                </a:solidFill>
                <a:cs typeface="Calibri" panose="020F0502020204030204" pitchFamily="34" charset="0"/>
              </a:rPr>
              <a:t>(4)</a:t>
            </a:r>
            <a:br>
              <a:rPr lang="en-GB" sz="1200" b="1" dirty="0">
                <a:solidFill>
                  <a:srgbClr val="002060"/>
                </a:solidFill>
                <a:cs typeface="Calibri" panose="020F0502020204030204" pitchFamily="34" charset="0"/>
              </a:rPr>
            </a:br>
            <a:br>
              <a:rPr lang="en-GB" sz="1400" b="1" dirty="0">
                <a:latin typeface="Calibri" panose="020F0502020204030204" pitchFamily="34" charset="0"/>
              </a:rPr>
            </a:br>
            <a:r>
              <a:rPr lang="en-GB" sz="1200" b="1" dirty="0">
                <a:solidFill>
                  <a:srgbClr val="004F8A"/>
                </a:solidFill>
                <a:latin typeface="Calibri" panose="020F0502020204030204" pitchFamily="34" charset="0"/>
              </a:rPr>
              <a:t>(1) </a:t>
            </a:r>
            <a:r>
              <a:rPr lang="en-GB" sz="1400" dirty="0">
                <a:solidFill>
                  <a:schemeClr val="tx1">
                    <a:lumMod val="65000"/>
                    <a:lumOff val="35000"/>
                  </a:schemeClr>
                </a:solidFill>
                <a:latin typeface="Calibri" panose="020F0502020204030204" pitchFamily="34" charset="0"/>
              </a:rPr>
              <a:t>See: </a:t>
            </a:r>
            <a:r>
              <a:rPr lang="en-GB" sz="1400" dirty="0">
                <a:solidFill>
                  <a:srgbClr val="004F8A"/>
                </a:solidFill>
                <a:latin typeface="Calibri" panose="020F0502020204030204" pitchFamily="34" charset="0"/>
                <a:hlinkClick r:id="rId4">
                  <a:extLst>
                    <a:ext uri="{A12FA001-AC4F-418D-AE19-62706E023703}">
                      <ahyp:hlinkClr xmlns:ahyp="http://schemas.microsoft.com/office/drawing/2018/hyperlinkcolor" val="tx"/>
                    </a:ext>
                  </a:extLst>
                </a:hlinkClick>
              </a:rPr>
              <a:t>The CHAIN MENDER</a:t>
            </a:r>
            <a:r>
              <a:rPr lang="en-GB" sz="1400" dirty="0">
                <a:solidFill>
                  <a:srgbClr val="004F8A"/>
                </a:solidFill>
                <a:latin typeface="+mn-lt"/>
                <a:hlinkClick r:id="rId4">
                  <a:extLst>
                    <a:ext uri="{A12FA001-AC4F-418D-AE19-62706E023703}">
                      <ahyp:hlinkClr xmlns:ahyp="http://schemas.microsoft.com/office/drawing/2018/hyperlinkcolor" val="tx"/>
                    </a:ext>
                  </a:extLst>
                </a:hlinkClick>
              </a:rPr>
              <a:t>®</a:t>
            </a:r>
            <a:r>
              <a:rPr lang="en-GB" sz="1400" dirty="0">
                <a:solidFill>
                  <a:srgbClr val="004F8A"/>
                </a:solidFill>
                <a:latin typeface="Calibri" panose="020F0502020204030204" pitchFamily="34" charset="0"/>
                <a:hlinkClick r:id="rId4">
                  <a:extLst>
                    <a:ext uri="{A12FA001-AC4F-418D-AE19-62706E023703}">
                      <ahyp:hlinkClr xmlns:ahyp="http://schemas.microsoft.com/office/drawing/2018/hyperlinkcolor" val="tx"/>
                    </a:ext>
                  </a:extLst>
                </a:hlinkClick>
              </a:rPr>
              <a:t> Customer Journey</a:t>
            </a:r>
            <a:br>
              <a:rPr lang="en-GB" sz="1400" b="1" dirty="0">
                <a:latin typeface="Calibri" panose="020F0502020204030204" pitchFamily="34" charset="0"/>
              </a:rPr>
            </a:br>
            <a:r>
              <a:rPr lang="en-GB" sz="1200" b="1" dirty="0">
                <a:solidFill>
                  <a:srgbClr val="004F8A"/>
                </a:solidFill>
                <a:latin typeface="Calibri" panose="020F0502020204030204" pitchFamily="34" charset="0"/>
              </a:rPr>
              <a:t>(2) </a:t>
            </a:r>
            <a:r>
              <a:rPr lang="en-GB" sz="1200" b="1" dirty="0">
                <a:solidFill>
                  <a:srgbClr val="004F8A"/>
                </a:solidFill>
              </a:rPr>
              <a:t> </a:t>
            </a:r>
            <a:r>
              <a:rPr lang="en-GB" sz="1400" dirty="0">
                <a:solidFill>
                  <a:schemeClr val="tx1">
                    <a:lumMod val="65000"/>
                    <a:lumOff val="35000"/>
                  </a:schemeClr>
                </a:solidFill>
              </a:rPr>
              <a:t>You know you can </a:t>
            </a:r>
            <a:r>
              <a:rPr lang="en-GB" sz="1400" dirty="0">
                <a:solidFill>
                  <a:schemeClr val="tx1">
                    <a:lumMod val="65000"/>
                    <a:lumOff val="35000"/>
                  </a:schemeClr>
                </a:solidFill>
                <a:cs typeface="Calibri" panose="020F0502020204030204" pitchFamily="34" charset="0"/>
              </a:rPr>
              <a:t>take the Provisional Price </a:t>
            </a:r>
            <a:r>
              <a:rPr lang="en-GB" sz="1400" dirty="0">
                <a:solidFill>
                  <a:schemeClr val="tx1">
                    <a:lumMod val="65000"/>
                    <a:lumOff val="35000"/>
                  </a:schemeClr>
                </a:solidFill>
                <a:latin typeface="Arial" panose="020B0604020202020204" pitchFamily="34" charset="0"/>
                <a:cs typeface="Arial" panose="020B0604020202020204" pitchFamily="34" charset="0"/>
              </a:rPr>
              <a:t>™ </a:t>
            </a:r>
            <a:r>
              <a:rPr lang="en-GB" sz="1400" dirty="0">
                <a:solidFill>
                  <a:schemeClr val="tx1">
                    <a:lumMod val="65000"/>
                    <a:lumOff val="35000"/>
                  </a:schemeClr>
                </a:solidFill>
                <a:cs typeface="Calibri" panose="020F0502020204030204" pitchFamily="34" charset="0"/>
              </a:rPr>
              <a:t>(</a:t>
            </a:r>
            <a:r>
              <a:rPr lang="en-GB" sz="1400" dirty="0">
                <a:solidFill>
                  <a:schemeClr val="tx1">
                    <a:lumMod val="65000"/>
                    <a:lumOff val="35000"/>
                  </a:schemeClr>
                </a:solidFill>
                <a:highlight>
                  <a:srgbClr val="FFFF00"/>
                </a:highlight>
                <a:cs typeface="Calibri" panose="020F0502020204030204" pitchFamily="34" charset="0"/>
              </a:rPr>
              <a:t>80% &gt; 85% LTV</a:t>
            </a:r>
            <a:r>
              <a:rPr lang="en-GB" sz="1400" dirty="0">
                <a:solidFill>
                  <a:schemeClr val="tx1">
                    <a:lumMod val="65000"/>
                    <a:lumOff val="35000"/>
                  </a:schemeClr>
                </a:solidFill>
                <a:cs typeface="Calibri" panose="020F0502020204030204" pitchFamily="34" charset="0"/>
              </a:rPr>
              <a:t>) in 5 days (during a 4week Facility Period) and exchange in 9 days (all CHAIN MENDER</a:t>
            </a:r>
            <a:r>
              <a:rPr lang="en-GB" sz="1400" dirty="0">
                <a:solidFill>
                  <a:schemeClr val="tx1">
                    <a:lumMod val="65000"/>
                    <a:lumOff val="35000"/>
                  </a:schemeClr>
                </a:solidFill>
                <a:latin typeface="Arial" panose="020B0604020202020204" pitchFamily="34" charset="0"/>
                <a:cs typeface="Arial" panose="020B0604020202020204" pitchFamily="34" charset="0"/>
              </a:rPr>
              <a:t>®</a:t>
            </a:r>
            <a:r>
              <a:rPr lang="en-GB" sz="1400" dirty="0">
                <a:solidFill>
                  <a:schemeClr val="tx1">
                    <a:lumMod val="65000"/>
                    <a:lumOff val="35000"/>
                  </a:schemeClr>
                </a:solidFill>
                <a:cs typeface="Calibri" panose="020F0502020204030204" pitchFamily="34" charset="0"/>
              </a:rPr>
              <a:t> customers are NON-EXITS. See: </a:t>
            </a:r>
            <a:r>
              <a:rPr lang="en-GB" sz="1400" dirty="0">
                <a:solidFill>
                  <a:srgbClr val="004F8A"/>
                </a:solidFill>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Slide 12</a:t>
            </a:r>
            <a:r>
              <a:rPr lang="en-GB" sz="1400" dirty="0">
                <a:solidFill>
                  <a:schemeClr val="tx1">
                    <a:lumMod val="65000"/>
                    <a:lumOff val="35000"/>
                  </a:schemeClr>
                </a:solidFill>
                <a:cs typeface="Calibri" panose="020F0502020204030204" pitchFamily="34" charset="0"/>
              </a:rPr>
              <a:t>)</a:t>
            </a:r>
            <a:br>
              <a:rPr lang="en-GB" sz="1400" dirty="0">
                <a:solidFill>
                  <a:schemeClr val="tx1">
                    <a:lumMod val="65000"/>
                    <a:lumOff val="35000"/>
                  </a:schemeClr>
                </a:solidFill>
                <a:cs typeface="Calibri" panose="020F0502020204030204" pitchFamily="34" charset="0"/>
              </a:rPr>
            </a:br>
            <a:r>
              <a:rPr lang="en-GB" sz="1200" b="1" dirty="0">
                <a:solidFill>
                  <a:srgbClr val="004F8A"/>
                </a:solidFill>
                <a:cs typeface="Calibri" panose="020F0502020204030204" pitchFamily="34" charset="0"/>
              </a:rPr>
              <a:t>(3) </a:t>
            </a:r>
            <a:r>
              <a:rPr lang="en-GB" sz="1400" dirty="0">
                <a:solidFill>
                  <a:schemeClr val="tx1">
                    <a:lumMod val="65000"/>
                    <a:lumOff val="35000"/>
                  </a:schemeClr>
                </a:solidFill>
                <a:cs typeface="Calibri" panose="020F0502020204030204" pitchFamily="34" charset="0"/>
              </a:rPr>
              <a:t>See: </a:t>
            </a:r>
            <a:r>
              <a:rPr lang="en-GB" sz="1400" i="0" dirty="0">
                <a:solidFill>
                  <a:srgbClr val="004F8A"/>
                </a:solidFill>
                <a:effectLst/>
                <a:cs typeface="Calibri" panose="020F0502020204030204" pitchFamily="34" charset="0"/>
                <a:hlinkClick r:id="rId6">
                  <a:extLst>
                    <a:ext uri="{A12FA001-AC4F-418D-AE19-62706E023703}">
                      <ahyp:hlinkClr xmlns:ahyp="http://schemas.microsoft.com/office/drawing/2018/hyperlinkcolor" val="tx"/>
                    </a:ext>
                  </a:extLst>
                </a:hlinkClick>
              </a:rPr>
              <a:t>Resource</a:t>
            </a:r>
            <a:br>
              <a:rPr lang="en-GB" sz="1400" b="1" dirty="0">
                <a:solidFill>
                  <a:srgbClr val="004F8A"/>
                </a:solidFill>
              </a:rPr>
            </a:br>
            <a:r>
              <a:rPr lang="en-GB" sz="1200" b="1" dirty="0">
                <a:solidFill>
                  <a:srgbClr val="004F8A"/>
                </a:solidFill>
                <a:latin typeface="Calibri" panose="020F0502020204030204" pitchFamily="34" charset="0"/>
              </a:rPr>
              <a:t>(4) </a:t>
            </a:r>
            <a:r>
              <a:rPr lang="en-GB" sz="1400" b="0" i="0" dirty="0">
                <a:solidFill>
                  <a:schemeClr val="tx1">
                    <a:lumMod val="65000"/>
                    <a:lumOff val="35000"/>
                  </a:schemeClr>
                </a:solidFill>
                <a:effectLst/>
                <a:cs typeface="Calibri" panose="020F0502020204030204" pitchFamily="34" charset="0"/>
              </a:rPr>
              <a:t>If you decide to take the Provisional </a:t>
            </a:r>
            <a:r>
              <a:rPr lang="en-GB" sz="1400" dirty="0">
                <a:solidFill>
                  <a:schemeClr val="tx1">
                    <a:lumMod val="65000"/>
                    <a:lumOff val="35000"/>
                  </a:schemeClr>
                </a:solidFill>
              </a:rPr>
              <a:t>Price</a:t>
            </a:r>
            <a:r>
              <a:rPr lang="en-GB" sz="1400" dirty="0">
                <a:solidFill>
                  <a:schemeClr val="tx1">
                    <a:lumMod val="65000"/>
                    <a:lumOff val="35000"/>
                  </a:schemeClr>
                </a:solidFill>
                <a:latin typeface="Arial" panose="020B0604020202020204" pitchFamily="34" charset="0"/>
                <a:cs typeface="Arial" panose="020B0604020202020204" pitchFamily="34" charset="0"/>
              </a:rPr>
              <a:t>™(</a:t>
            </a:r>
            <a:r>
              <a:rPr lang="en-GB" sz="1400" b="0" i="0" dirty="0">
                <a:solidFill>
                  <a:schemeClr val="tx1">
                    <a:lumMod val="65000"/>
                    <a:lumOff val="35000"/>
                  </a:schemeClr>
                </a:solidFill>
                <a:effectLst/>
                <a:cs typeface="Calibri" panose="020F0502020204030204" pitchFamily="34" charset="0"/>
              </a:rPr>
              <a:t>we do </a:t>
            </a:r>
            <a:r>
              <a:rPr lang="en-GB" sz="1400" b="1" i="0" dirty="0">
                <a:solidFill>
                  <a:schemeClr val="tx1">
                    <a:lumMod val="65000"/>
                    <a:lumOff val="35000"/>
                  </a:schemeClr>
                </a:solidFill>
                <a:effectLst/>
                <a:cs typeface="Calibri" panose="020F0502020204030204" pitchFamily="34" charset="0"/>
              </a:rPr>
              <a:t>not</a:t>
            </a:r>
            <a:r>
              <a:rPr lang="en-GB" sz="1400" b="0" i="0" dirty="0">
                <a:solidFill>
                  <a:schemeClr val="tx1">
                    <a:lumMod val="65000"/>
                    <a:lumOff val="35000"/>
                  </a:schemeClr>
                </a:solidFill>
                <a:effectLst/>
                <a:cs typeface="Calibri" panose="020F0502020204030204" pitchFamily="34" charset="0"/>
              </a:rPr>
              <a:t> buy your house) the Drawdown Documents</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include a Sale Contract (our Legal Department  will add the buyers name) and Transfer for you to</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sign so we can sell your house.</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a:t>
            </a:r>
            <a:r>
              <a:rPr lang="en-GB" sz="1400" b="1" i="0" dirty="0">
                <a:solidFill>
                  <a:srgbClr val="FF0000"/>
                </a:solidFill>
                <a:effectLst/>
                <a:cs typeface="Calibri" panose="020F0502020204030204" pitchFamily="34" charset="0"/>
              </a:rPr>
              <a:t>IMPORTANT POINT</a:t>
            </a:r>
            <a:r>
              <a:rPr lang="en-GB" sz="1400" b="0" i="0" dirty="0">
                <a:solidFill>
                  <a:schemeClr val="tx1">
                    <a:lumMod val="65000"/>
                    <a:lumOff val="35000"/>
                  </a:schemeClr>
                </a:solidFill>
                <a:effectLst/>
                <a:cs typeface="Calibri" panose="020F0502020204030204" pitchFamily="34" charset="0"/>
              </a:rPr>
              <a:t>: If the Sale Price of your house is more than Valuation </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you will receive 85% of the difference between Sale Price and Valuation (85% Profit Share) with no</a:t>
            </a:r>
            <a:br>
              <a:rPr lang="en-GB" sz="1400" b="0" i="0" dirty="0">
                <a:solidFill>
                  <a:schemeClr val="tx1">
                    <a:lumMod val="65000"/>
                    <a:lumOff val="35000"/>
                  </a:schemeClr>
                </a:solidFill>
                <a:effectLst/>
                <a:cs typeface="Calibri" panose="020F0502020204030204" pitchFamily="34" charset="0"/>
              </a:rPr>
            </a:br>
            <a:r>
              <a:rPr lang="en-GB" sz="1400" b="0" i="0" dirty="0">
                <a:solidFill>
                  <a:schemeClr val="tx1">
                    <a:lumMod val="65000"/>
                    <a:lumOff val="35000"/>
                  </a:schemeClr>
                </a:solidFill>
                <a:effectLst/>
                <a:cs typeface="Calibri" panose="020F0502020204030204" pitchFamily="34" charset="0"/>
              </a:rPr>
              <a:t>    deductions; Albani retaining profit (LTV to Valuation)</a:t>
            </a:r>
          </a:p>
          <a:p>
            <a:pPr marL="230188" lvl="2" indent="0">
              <a:buNone/>
            </a:pPr>
            <a:endParaRPr lang="en-GB" sz="1400" b="0" i="0" dirty="0">
              <a:solidFill>
                <a:schemeClr val="tx1">
                  <a:lumMod val="65000"/>
                  <a:lumOff val="35000"/>
                </a:schemeClr>
              </a:solidFill>
              <a:effectLst/>
              <a:cs typeface="Calibri" panose="020F0502020204030204" pitchFamily="34" charset="0"/>
            </a:endParaRPr>
          </a:p>
          <a:p>
            <a:pPr marL="230188" lvl="2" indent="0">
              <a:buNone/>
            </a:pPr>
            <a:endParaRPr lang="en-US" sz="1400" b="1" dirty="0">
              <a:solidFill>
                <a:schemeClr val="tx1">
                  <a:lumMod val="65000"/>
                  <a:lumOff val="35000"/>
                </a:schemeClr>
              </a:solidFill>
              <a:cs typeface="Calibri" panose="020F0502020204030204" pitchFamily="34" charset="0"/>
            </a:endParaRPr>
          </a:p>
        </p:txBody>
      </p:sp>
      <p:sp>
        <p:nvSpPr>
          <p:cNvPr id="7" name="Snip Single Corner Rectangle 6"/>
          <p:cNvSpPr/>
          <p:nvPr/>
        </p:nvSpPr>
        <p:spPr>
          <a:xfrm>
            <a:off x="0" y="1192307"/>
            <a:ext cx="5651770" cy="75079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a:spLocks noGrp="1"/>
          </p:cNvSpPr>
          <p:nvPr>
            <p:ph type="title"/>
          </p:nvPr>
        </p:nvSpPr>
        <p:spPr>
          <a:xfrm>
            <a:off x="485775" y="1442197"/>
            <a:ext cx="7772400" cy="307777"/>
          </a:xfrm>
        </p:spPr>
        <p:txBody>
          <a:bodyPr/>
          <a:lstStyle/>
          <a:p>
            <a:r>
              <a:rPr lang="en-US" b="0" dirty="0">
                <a:solidFill>
                  <a:schemeClr val="accent3"/>
                </a:solidFill>
                <a:latin typeface="Georgia" pitchFamily="18" charset="0"/>
              </a:rPr>
              <a:t>CHAIN MENDER® Customer Proposition </a:t>
            </a:r>
            <a:r>
              <a:rPr lang="en-US" sz="1200" b="1" dirty="0">
                <a:solidFill>
                  <a:schemeClr val="accent3"/>
                </a:solidFill>
                <a:latin typeface="Calibri" panose="020F0502020204030204" pitchFamily="34" charset="0"/>
                <a:cs typeface="Calibri" panose="020F0502020204030204" pitchFamily="34" charset="0"/>
              </a:rPr>
              <a:t>(1)</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253954233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p:cNvSpPr>
            <a:spLocks noGrp="1"/>
          </p:cNvSpPr>
          <p:nvPr>
            <p:ph sz="quarter" idx="1"/>
          </p:nvPr>
        </p:nvSpPr>
        <p:spPr>
          <a:xfrm>
            <a:off x="363192" y="1114236"/>
            <a:ext cx="9023404" cy="5416868"/>
          </a:xfrm>
        </p:spPr>
        <p:txBody>
          <a:bodyPr/>
          <a:lstStyle/>
          <a:p>
            <a:pPr marL="114300" lvl="1" indent="-114300">
              <a:spcBef>
                <a:spcPts val="400"/>
              </a:spcBef>
            </a:pPr>
            <a:endParaRPr lang="en-GB" sz="1400" dirty="0">
              <a:solidFill>
                <a:schemeClr val="tx1">
                  <a:lumMod val="65000"/>
                  <a:lumOff val="35000"/>
                </a:schemeClr>
              </a:solidFill>
              <a:effectLst/>
              <a:ea typeface="Calibri" panose="020F0502020204030204" pitchFamily="34" charset="0"/>
              <a:cs typeface="Calibri" panose="020F0502020204030204" pitchFamily="34" charset="0"/>
            </a:endParaRPr>
          </a:p>
          <a:p>
            <a:pPr marL="0" lvl="1" indent="0">
              <a:spcBef>
                <a:spcPts val="400"/>
              </a:spcBef>
              <a:buNone/>
            </a:pPr>
            <a:endParaRPr lang="en-GB" sz="1400" dirty="0">
              <a:solidFill>
                <a:schemeClr val="tx1">
                  <a:lumMod val="65000"/>
                  <a:lumOff val="35000"/>
                </a:schemeClr>
              </a:solidFill>
              <a:effectLst/>
              <a:ea typeface="Calibri" panose="020F0502020204030204" pitchFamily="34" charset="0"/>
              <a:cs typeface="Calibri" panose="020F0502020204030204" pitchFamily="34" charset="0"/>
            </a:endParaRPr>
          </a:p>
          <a:p>
            <a:pPr marL="0" lvl="1" indent="0">
              <a:spcBef>
                <a:spcPts val="400"/>
              </a:spcBef>
              <a:buNone/>
            </a:pPr>
            <a:r>
              <a:rPr lang="en-GB" dirty="0">
                <a:solidFill>
                  <a:schemeClr val="tx1">
                    <a:lumMod val="65000"/>
                    <a:lumOff val="35000"/>
                  </a:schemeClr>
                </a:solidFill>
                <a:cs typeface="Calibri" panose="020F0502020204030204" pitchFamily="34" charset="0"/>
              </a:rPr>
              <a:t>    </a:t>
            </a:r>
            <a:r>
              <a:rPr lang="en-GB" b="1" dirty="0">
                <a:solidFill>
                  <a:schemeClr val="tx1">
                    <a:lumMod val="65000"/>
                    <a:lumOff val="35000"/>
                  </a:schemeClr>
                </a:solidFill>
                <a:cs typeface="Calibri" panose="020F0502020204030204" pitchFamily="34" charset="0"/>
              </a:rPr>
              <a:t>3 Year Debt Capital/</a:t>
            </a:r>
            <a:r>
              <a:rPr lang="en-US" b="1" dirty="0">
                <a:solidFill>
                  <a:schemeClr val="tx1">
                    <a:lumMod val="65000"/>
                    <a:lumOff val="35000"/>
                  </a:schemeClr>
                </a:solidFill>
              </a:rPr>
              <a:t>Revolving Credit Facility (150day Churn Rate):</a:t>
            </a:r>
            <a:br>
              <a:rPr lang="en-US" dirty="0">
                <a:solidFill>
                  <a:schemeClr val="tx1">
                    <a:lumMod val="65000"/>
                    <a:lumOff val="35000"/>
                  </a:schemeClr>
                </a:solidFill>
              </a:rPr>
            </a:br>
            <a:endParaRPr lang="en-US" dirty="0">
              <a:solidFill>
                <a:schemeClr val="tx1">
                  <a:lumMod val="65000"/>
                  <a:lumOff val="35000"/>
                </a:schemeClr>
              </a:solidFill>
            </a:endParaRPr>
          </a:p>
          <a:p>
            <a:pPr marL="517525" lvl="2" indent="-285750">
              <a:spcBef>
                <a:spcPts val="400"/>
              </a:spcBef>
            </a:pPr>
            <a:r>
              <a:rPr lang="en-GB" b="1" dirty="0">
                <a:solidFill>
                  <a:schemeClr val="tx1">
                    <a:lumMod val="65000"/>
                    <a:lumOff val="35000"/>
                  </a:schemeClr>
                </a:solidFill>
                <a:cs typeface="Calibri" panose="020F0502020204030204" pitchFamily="34" charset="0"/>
              </a:rPr>
              <a:t>£44.16M </a:t>
            </a:r>
            <a:r>
              <a:rPr lang="en-GB" b="1" dirty="0">
                <a:solidFill>
                  <a:schemeClr val="accent1">
                    <a:lumMod val="60000"/>
                    <a:lumOff val="40000"/>
                  </a:schemeClr>
                </a:solidFill>
                <a:cs typeface="Calibri" panose="020F0502020204030204" pitchFamily="34" charset="0"/>
              </a:rPr>
              <a:t>H10</a:t>
            </a:r>
            <a:r>
              <a:rPr lang="en-GB" b="1" dirty="0">
                <a:solidFill>
                  <a:schemeClr val="tx1">
                    <a:lumMod val="65000"/>
                    <a:lumOff val="35000"/>
                  </a:schemeClr>
                </a:solidFill>
                <a:cs typeface="Calibri" panose="020F0502020204030204" pitchFamily="34" charset="0"/>
              </a:rPr>
              <a:t> t</a:t>
            </a:r>
            <a:r>
              <a:rPr lang="en-US" dirty="0">
                <a:solidFill>
                  <a:schemeClr val="tx1">
                    <a:lumMod val="65000"/>
                    <a:lumOff val="35000"/>
                  </a:schemeClr>
                </a:solidFill>
              </a:rPr>
              <a:t>o finance business </a:t>
            </a:r>
            <a:br>
              <a:rPr lang="en-US" dirty="0">
                <a:solidFill>
                  <a:schemeClr val="tx1">
                    <a:lumMod val="65000"/>
                    <a:lumOff val="35000"/>
                  </a:schemeClr>
                </a:solidFill>
              </a:rPr>
            </a:br>
            <a:r>
              <a:rPr lang="en-US" dirty="0">
                <a:solidFill>
                  <a:schemeClr val="tx1">
                    <a:lumMod val="65000"/>
                    <a:lumOff val="35000"/>
                  </a:schemeClr>
                </a:solidFill>
              </a:rPr>
              <a:t>(</a:t>
            </a:r>
            <a:r>
              <a:rPr lang="en-US" sz="1600" dirty="0">
                <a:solidFill>
                  <a:schemeClr val="accent3"/>
                </a:solidFill>
                <a:hlinkClick r:id="rId3">
                  <a:extLst>
                    <a:ext uri="{A12FA001-AC4F-418D-AE19-62706E023703}">
                      <ahyp:hlinkClr xmlns:ahyp="http://schemas.microsoft.com/office/drawing/2018/hyperlinkcolor" val="tx"/>
                    </a:ext>
                  </a:extLst>
                </a:hlinkClick>
              </a:rPr>
              <a:t>Core Proposition</a:t>
            </a:r>
            <a:r>
              <a:rPr lang="en-US" dirty="0">
                <a:solidFill>
                  <a:schemeClr val="tx1">
                    <a:lumMod val="65000"/>
                    <a:lumOff val="35000"/>
                  </a:schemeClr>
                </a:solidFill>
              </a:rPr>
              <a:t>)</a:t>
            </a:r>
            <a:br>
              <a:rPr lang="en-US" b="1" dirty="0">
                <a:solidFill>
                  <a:srgbClr val="004F8A"/>
                </a:solidFill>
              </a:rPr>
            </a:br>
            <a:r>
              <a:rPr lang="en-US" dirty="0">
                <a:solidFill>
                  <a:schemeClr val="tx1">
                    <a:lumMod val="65000"/>
                    <a:lumOff val="35000"/>
                  </a:schemeClr>
                </a:solidFill>
              </a:rPr>
              <a:t>Number of Applications  Y1: 3,000:</a:t>
            </a:r>
            <a:br>
              <a:rPr lang="en-US" dirty="0">
                <a:solidFill>
                  <a:schemeClr val="tx1">
                    <a:lumMod val="65000"/>
                    <a:lumOff val="35000"/>
                  </a:schemeClr>
                </a:solidFill>
              </a:rPr>
            </a:br>
            <a:r>
              <a:rPr lang="en-US" dirty="0">
                <a:solidFill>
                  <a:schemeClr val="tx1">
                    <a:lumMod val="65000"/>
                    <a:lumOff val="35000"/>
                  </a:schemeClr>
                </a:solidFill>
              </a:rPr>
              <a:t>38% </a:t>
            </a:r>
            <a:r>
              <a:rPr lang="en-US" b="1" dirty="0">
                <a:solidFill>
                  <a:schemeClr val="accent1">
                    <a:lumMod val="60000"/>
                    <a:lumOff val="40000"/>
                  </a:schemeClr>
                </a:solidFill>
              </a:rPr>
              <a:t>H11</a:t>
            </a:r>
            <a:r>
              <a:rPr lang="en-US" dirty="0">
                <a:solidFill>
                  <a:schemeClr val="tx1">
                    <a:lumMod val="65000"/>
                    <a:lumOff val="35000"/>
                  </a:schemeClr>
                </a:solidFill>
              </a:rPr>
              <a:t> Simple Return (Before Profit Share)</a:t>
            </a:r>
            <a:br>
              <a:rPr lang="en-US" dirty="0">
                <a:solidFill>
                  <a:schemeClr val="tx1">
                    <a:lumMod val="65000"/>
                    <a:lumOff val="35000"/>
                  </a:schemeClr>
                </a:solidFill>
              </a:rPr>
            </a:br>
            <a:r>
              <a:rPr lang="en-US" dirty="0">
                <a:solidFill>
                  <a:schemeClr val="tx1">
                    <a:lumMod val="65000"/>
                    <a:lumOff val="35000"/>
                  </a:schemeClr>
                </a:solidFill>
              </a:rPr>
              <a:t>or</a:t>
            </a:r>
          </a:p>
          <a:p>
            <a:pPr marL="517525" lvl="2" indent="-285750">
              <a:spcBef>
                <a:spcPts val="400"/>
              </a:spcBef>
            </a:pPr>
            <a:r>
              <a:rPr lang="en-US" b="1" dirty="0">
                <a:solidFill>
                  <a:schemeClr val="tx1">
                    <a:lumMod val="65000"/>
                    <a:lumOff val="35000"/>
                  </a:schemeClr>
                </a:solidFill>
              </a:rPr>
              <a:t>£5.50M</a:t>
            </a:r>
            <a:r>
              <a:rPr lang="en-US" dirty="0">
                <a:solidFill>
                  <a:schemeClr val="tx1">
                    <a:lumMod val="65000"/>
                    <a:lumOff val="35000"/>
                  </a:schemeClr>
                </a:solidFill>
              </a:rPr>
              <a:t> </a:t>
            </a:r>
            <a:r>
              <a:rPr lang="en-US" b="1" dirty="0">
                <a:solidFill>
                  <a:schemeClr val="accent1">
                    <a:lumMod val="60000"/>
                    <a:lumOff val="40000"/>
                  </a:schemeClr>
                </a:solidFill>
              </a:rPr>
              <a:t>H10</a:t>
            </a:r>
            <a:r>
              <a:rPr lang="en-US" b="1" dirty="0">
                <a:solidFill>
                  <a:schemeClr val="tx1">
                    <a:lumMod val="65000"/>
                    <a:lumOff val="35000"/>
                  </a:schemeClr>
                </a:solidFill>
              </a:rPr>
              <a:t> </a:t>
            </a:r>
            <a:r>
              <a:rPr lang="en-US" dirty="0">
                <a:solidFill>
                  <a:schemeClr val="tx1">
                    <a:lumMod val="65000"/>
                    <a:lumOff val="35000"/>
                  </a:schemeClr>
                </a:solidFill>
              </a:rPr>
              <a:t>to finance business </a:t>
            </a:r>
            <a:r>
              <a:rPr lang="en-US" sz="1600" dirty="0">
                <a:solidFill>
                  <a:schemeClr val="tx1">
                    <a:lumMod val="65000"/>
                    <a:lumOff val="35000"/>
                  </a:schemeClr>
                </a:solidFill>
              </a:rPr>
              <a:t>+ T&amp;Cs for further funding</a:t>
            </a:r>
            <a:r>
              <a:rPr lang="en-US" dirty="0">
                <a:solidFill>
                  <a:schemeClr val="tx1">
                    <a:lumMod val="65000"/>
                    <a:lumOff val="35000"/>
                  </a:schemeClr>
                </a:solidFill>
              </a:rPr>
              <a:t> </a:t>
            </a:r>
            <a:br>
              <a:rPr lang="en-US" b="1" dirty="0">
                <a:solidFill>
                  <a:schemeClr val="tx1">
                    <a:lumMod val="65000"/>
                    <a:lumOff val="35000"/>
                  </a:schemeClr>
                </a:solidFill>
              </a:rPr>
            </a:br>
            <a:r>
              <a:rPr lang="en-US" dirty="0">
                <a:solidFill>
                  <a:schemeClr val="tx1">
                    <a:lumMod val="65000"/>
                    <a:lumOff val="35000"/>
                  </a:schemeClr>
                </a:solidFill>
              </a:rPr>
              <a:t>(</a:t>
            </a:r>
            <a:r>
              <a:rPr lang="en-US" sz="1600" dirty="0">
                <a:solidFill>
                  <a:schemeClr val="accent3"/>
                </a:solidFill>
                <a:hlinkClick r:id="rId4">
                  <a:extLst>
                    <a:ext uri="{A12FA001-AC4F-418D-AE19-62706E023703}">
                      <ahyp:hlinkClr xmlns:ahyp="http://schemas.microsoft.com/office/drawing/2018/hyperlinkcolor" val="tx"/>
                    </a:ext>
                  </a:extLst>
                </a:hlinkClick>
              </a:rPr>
              <a:t>Restricted Sales</a:t>
            </a:r>
            <a:r>
              <a:rPr lang="en-US" dirty="0">
                <a:solidFill>
                  <a:schemeClr val="tx1">
                    <a:lumMod val="65000"/>
                    <a:lumOff val="35000"/>
                  </a:schemeClr>
                </a:solidFill>
              </a:rPr>
              <a:t>)</a:t>
            </a:r>
            <a:br>
              <a:rPr lang="en-US" b="1" dirty="0">
                <a:solidFill>
                  <a:srgbClr val="004F8A"/>
                </a:solidFill>
              </a:rPr>
            </a:br>
            <a:r>
              <a:rPr lang="en-US" dirty="0">
                <a:solidFill>
                  <a:schemeClr val="tx1">
                    <a:lumMod val="65000"/>
                    <a:lumOff val="35000"/>
                  </a:schemeClr>
                </a:solidFill>
              </a:rPr>
              <a:t>Number of Application  Y1: 300:</a:t>
            </a:r>
            <a:br>
              <a:rPr lang="en-US" dirty="0">
                <a:solidFill>
                  <a:schemeClr val="tx1">
                    <a:lumMod val="65000"/>
                    <a:lumOff val="35000"/>
                  </a:schemeClr>
                </a:solidFill>
              </a:rPr>
            </a:br>
            <a:r>
              <a:rPr lang="en-US" dirty="0">
                <a:solidFill>
                  <a:schemeClr val="tx1">
                    <a:lumMod val="65000"/>
                    <a:lumOff val="35000"/>
                  </a:schemeClr>
                </a:solidFill>
              </a:rPr>
              <a:t>23% </a:t>
            </a:r>
            <a:r>
              <a:rPr lang="en-US" b="1" dirty="0">
                <a:solidFill>
                  <a:schemeClr val="accent1">
                    <a:lumMod val="60000"/>
                    <a:lumOff val="40000"/>
                  </a:schemeClr>
                </a:solidFill>
              </a:rPr>
              <a:t>H11</a:t>
            </a:r>
            <a:r>
              <a:rPr lang="en-US" b="1" dirty="0">
                <a:solidFill>
                  <a:schemeClr val="tx1">
                    <a:lumMod val="65000"/>
                    <a:lumOff val="35000"/>
                  </a:schemeClr>
                </a:solidFill>
              </a:rPr>
              <a:t> </a:t>
            </a:r>
            <a:r>
              <a:rPr lang="en-US" dirty="0">
                <a:solidFill>
                  <a:schemeClr val="tx1">
                    <a:lumMod val="65000"/>
                    <a:lumOff val="35000"/>
                  </a:schemeClr>
                </a:solidFill>
              </a:rPr>
              <a:t>Simple Return (Before Profit Share). </a:t>
            </a:r>
            <a:br>
              <a:rPr lang="en-US" dirty="0">
                <a:solidFill>
                  <a:schemeClr val="tx1">
                    <a:lumMod val="65000"/>
                    <a:lumOff val="35000"/>
                  </a:schemeClr>
                </a:solidFill>
              </a:rPr>
            </a:br>
            <a:br>
              <a:rPr lang="en-US" dirty="0">
                <a:solidFill>
                  <a:schemeClr val="tx1">
                    <a:lumMod val="65000"/>
                    <a:lumOff val="35000"/>
                  </a:schemeClr>
                </a:solidFill>
              </a:rPr>
            </a:br>
            <a:r>
              <a:rPr lang="en-US" b="1" dirty="0">
                <a:solidFill>
                  <a:srgbClr val="FF0000"/>
                </a:solidFill>
              </a:rPr>
              <a:t>IMPORTANT POINT</a:t>
            </a:r>
            <a:r>
              <a:rPr lang="en-US" dirty="0">
                <a:solidFill>
                  <a:schemeClr val="tx1">
                    <a:lumMod val="65000"/>
                    <a:lumOff val="35000"/>
                  </a:schemeClr>
                </a:solidFill>
              </a:rPr>
              <a:t>: </a:t>
            </a:r>
            <a:r>
              <a:rPr lang="en-GB" dirty="0">
                <a:solidFill>
                  <a:schemeClr val="tx1">
                    <a:lumMod val="65000"/>
                    <a:lumOff val="35000"/>
                  </a:schemeClr>
                </a:solidFill>
              </a:rPr>
              <a:t>High quality assets secured by RICS Mortgage Valuations</a:t>
            </a:r>
            <a:br>
              <a:rPr lang="en-GB" dirty="0">
                <a:solidFill>
                  <a:schemeClr val="tx1">
                    <a:lumMod val="65000"/>
                    <a:lumOff val="35000"/>
                  </a:schemeClr>
                </a:solidFill>
              </a:rPr>
            </a:br>
            <a:r>
              <a:rPr lang="en-GB" dirty="0">
                <a:solidFill>
                  <a:schemeClr val="tx1">
                    <a:lumMod val="65000"/>
                    <a:lumOff val="35000"/>
                  </a:schemeClr>
                </a:solidFill>
              </a:rPr>
              <a:t>and </a:t>
            </a:r>
            <a:r>
              <a:rPr lang="en-US" sz="1600" dirty="0">
                <a:solidFill>
                  <a:srgbClr val="004F8A"/>
                </a:solidFill>
                <a:effectLst/>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Financial Indemnity Insurance  </a:t>
            </a:r>
            <a:br>
              <a:rPr lang="en-US" sz="1600" b="1" dirty="0">
                <a:solidFill>
                  <a:srgbClr val="004F8A"/>
                </a:solidFill>
                <a:effectLst/>
                <a:highlight>
                  <a:srgbClr val="FFFF00"/>
                </a:highlight>
                <a:latin typeface="Calibri" panose="020F0502020204030204" pitchFamily="34" charset="0"/>
              </a:rPr>
            </a:br>
            <a:endParaRPr lang="en-US" sz="1600" b="1" dirty="0">
              <a:solidFill>
                <a:srgbClr val="004F8A"/>
              </a:solidFill>
              <a:effectLst/>
              <a:highlight>
                <a:srgbClr val="FFFF00"/>
              </a:highlight>
              <a:latin typeface="Calibri" panose="020F0502020204030204" pitchFamily="34" charset="0"/>
            </a:endParaRPr>
          </a:p>
          <a:p>
            <a:pPr>
              <a:spcBef>
                <a:spcPts val="400"/>
              </a:spcBef>
            </a:pPr>
            <a:r>
              <a:rPr lang="en-US" dirty="0">
                <a:solidFill>
                  <a:srgbClr val="FF0000"/>
                </a:solidFill>
              </a:rPr>
              <a:t>    </a:t>
            </a:r>
            <a:r>
              <a:rPr lang="en-US" dirty="0">
                <a:solidFill>
                  <a:schemeClr val="tx1">
                    <a:lumMod val="65000"/>
                    <a:lumOff val="35000"/>
                  </a:schemeClr>
                </a:solidFill>
                <a:highlight>
                  <a:srgbClr val="FFFF00"/>
                </a:highlight>
              </a:rPr>
              <a:t>74% Proposed Investor Profit Share / Equity See: Slide</a:t>
            </a:r>
            <a:r>
              <a:rPr lang="en-US" b="1" dirty="0">
                <a:solidFill>
                  <a:srgbClr val="004F8A"/>
                </a:solidFill>
                <a:highlight>
                  <a:srgbClr val="FFFF00"/>
                </a:highlight>
                <a:hlinkClick r:id="rId6" action="ppaction://hlinksldjump">
                  <a:extLst>
                    <a:ext uri="{A12FA001-AC4F-418D-AE19-62706E023703}">
                      <ahyp:hlinkClr xmlns:ahyp="http://schemas.microsoft.com/office/drawing/2018/hyperlinkcolor" val="tx"/>
                    </a:ext>
                  </a:extLst>
                </a:hlinkClick>
              </a:rPr>
              <a:t> </a:t>
            </a:r>
            <a:r>
              <a:rPr lang="en-US" dirty="0">
                <a:solidFill>
                  <a:srgbClr val="004F8A"/>
                </a:solidFill>
                <a:highlight>
                  <a:srgbClr val="FFFF00"/>
                </a:highlight>
                <a:hlinkClick r:id="rId6" action="ppaction://hlinksldjump">
                  <a:extLst>
                    <a:ext uri="{A12FA001-AC4F-418D-AE19-62706E023703}">
                      <ahyp:hlinkClr xmlns:ahyp="http://schemas.microsoft.com/office/drawing/2018/hyperlinkcolor" val="tx"/>
                    </a:ext>
                  </a:extLst>
                </a:hlinkClick>
              </a:rPr>
              <a:t>29</a:t>
            </a:r>
            <a:br>
              <a:rPr lang="en-US" b="1" dirty="0">
                <a:solidFill>
                  <a:srgbClr val="004F8A"/>
                </a:solidFill>
              </a:rPr>
            </a:br>
            <a:endParaRPr lang="en-GB" dirty="0">
              <a:solidFill>
                <a:schemeClr val="tx1">
                  <a:lumMod val="65000"/>
                  <a:lumOff val="35000"/>
                </a:schemeClr>
              </a:solidFill>
            </a:endParaRPr>
          </a:p>
          <a:p>
            <a:pPr marL="0" lvl="1" indent="0">
              <a:spcBef>
                <a:spcPts val="400"/>
              </a:spcBef>
              <a:buNone/>
            </a:pPr>
            <a:r>
              <a:rPr lang="en-GB" dirty="0">
                <a:solidFill>
                  <a:schemeClr val="tx1">
                    <a:lumMod val="65000"/>
                    <a:lumOff val="35000"/>
                  </a:schemeClr>
                </a:solidFill>
              </a:rPr>
              <a:t>    See: </a:t>
            </a:r>
            <a:r>
              <a:rPr lang="en-GB" dirty="0">
                <a:solidFill>
                  <a:srgbClr val="004F8A"/>
                </a:solidFill>
                <a:hlinkClick r:id="rId7" action="ppaction://hlinksldjump">
                  <a:extLst>
                    <a:ext uri="{A12FA001-AC4F-418D-AE19-62706E023703}">
                      <ahyp:hlinkClr xmlns:ahyp="http://schemas.microsoft.com/office/drawing/2018/hyperlinkcolor" val="tx"/>
                    </a:ext>
                  </a:extLst>
                </a:hlinkClick>
              </a:rPr>
              <a:t>Slide 50</a:t>
            </a:r>
            <a:r>
              <a:rPr lang="en-GB" dirty="0">
                <a:solidFill>
                  <a:schemeClr val="tx1">
                    <a:lumMod val="65000"/>
                    <a:lumOff val="35000"/>
                  </a:schemeClr>
                </a:solidFill>
              </a:rPr>
              <a:t>: Why JV with Albani</a:t>
            </a:r>
            <a:br>
              <a:rPr lang="en-GB" dirty="0">
                <a:solidFill>
                  <a:schemeClr val="tx1">
                    <a:lumMod val="65000"/>
                    <a:lumOff val="35000"/>
                  </a:schemeClr>
                </a:solidFill>
              </a:rPr>
            </a:br>
            <a:endParaRPr lang="en-US" dirty="0">
              <a:solidFill>
                <a:schemeClr val="tx1">
                  <a:lumMod val="65000"/>
                  <a:lumOff val="35000"/>
                </a:schemeClr>
              </a:solidFill>
            </a:endParaRPr>
          </a:p>
        </p:txBody>
      </p:sp>
      <p:sp>
        <p:nvSpPr>
          <p:cNvPr id="7" name="Snip Single Corner Rectangle 6"/>
          <p:cNvSpPr/>
          <p:nvPr/>
        </p:nvSpPr>
        <p:spPr>
          <a:xfrm>
            <a:off x="50618" y="603179"/>
            <a:ext cx="4572000" cy="859121"/>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5"/>
          <p:cNvSpPr>
            <a:spLocks noGrp="1"/>
          </p:cNvSpPr>
          <p:nvPr>
            <p:ph type="title"/>
          </p:nvPr>
        </p:nvSpPr>
        <p:spPr>
          <a:xfrm>
            <a:off x="510225" y="806459"/>
            <a:ext cx="7990546" cy="307777"/>
          </a:xfrm>
        </p:spPr>
        <p:txBody>
          <a:bodyPr/>
          <a:lstStyle/>
          <a:p>
            <a:r>
              <a:rPr lang="en-US" b="0" dirty="0">
                <a:solidFill>
                  <a:schemeClr val="accent3"/>
                </a:solidFill>
                <a:latin typeface="Georgia" pitchFamily="18" charset="0"/>
              </a:rPr>
              <a:t>JV Funding Proposal</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335891380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97440"/>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32102" y="574383"/>
            <a:ext cx="7818868" cy="307777"/>
          </a:xfrm>
        </p:spPr>
        <p:txBody>
          <a:bodyPr/>
          <a:lstStyle/>
          <a:p>
            <a:r>
              <a:rPr lang="en-GB" dirty="0"/>
              <a:t>Business Funding - Breakdown</a:t>
            </a:r>
            <a:endParaRPr lang="en-US" sz="1200" b="1" dirty="0">
              <a:solidFill>
                <a:srgbClr val="00206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1321416974"/>
              </p:ext>
            </p:extLst>
          </p:nvPr>
        </p:nvGraphicFramePr>
        <p:xfrm>
          <a:off x="115093" y="433645"/>
          <a:ext cx="8452885" cy="5851692"/>
        </p:xfrm>
        <a:graphic>
          <a:graphicData uri="http://schemas.openxmlformats.org/drawingml/2006/table">
            <a:tbl>
              <a:tblPr>
                <a:tableStyleId>{5C22544A-7EE6-4342-B048-85BDC9FD1C3A}</a:tableStyleId>
              </a:tblPr>
              <a:tblGrid>
                <a:gridCol w="243117">
                  <a:extLst>
                    <a:ext uri="{9D8B030D-6E8A-4147-A177-3AD203B41FA5}">
                      <a16:colId xmlns:a16="http://schemas.microsoft.com/office/drawing/2014/main" val="2510695906"/>
                    </a:ext>
                  </a:extLst>
                </a:gridCol>
                <a:gridCol w="814648">
                  <a:extLst>
                    <a:ext uri="{9D8B030D-6E8A-4147-A177-3AD203B41FA5}">
                      <a16:colId xmlns:a16="http://schemas.microsoft.com/office/drawing/2014/main" val="13236987"/>
                    </a:ext>
                  </a:extLst>
                </a:gridCol>
                <a:gridCol w="3489531">
                  <a:extLst>
                    <a:ext uri="{9D8B030D-6E8A-4147-A177-3AD203B41FA5}">
                      <a16:colId xmlns:a16="http://schemas.microsoft.com/office/drawing/2014/main" val="42284068"/>
                    </a:ext>
                  </a:extLst>
                </a:gridCol>
                <a:gridCol w="1309885">
                  <a:extLst>
                    <a:ext uri="{9D8B030D-6E8A-4147-A177-3AD203B41FA5}">
                      <a16:colId xmlns:a16="http://schemas.microsoft.com/office/drawing/2014/main" val="3726489627"/>
                    </a:ext>
                  </a:extLst>
                </a:gridCol>
                <a:gridCol w="1309885">
                  <a:extLst>
                    <a:ext uri="{9D8B030D-6E8A-4147-A177-3AD203B41FA5}">
                      <a16:colId xmlns:a16="http://schemas.microsoft.com/office/drawing/2014/main" val="1158723223"/>
                    </a:ext>
                  </a:extLst>
                </a:gridCol>
                <a:gridCol w="1285819">
                  <a:extLst>
                    <a:ext uri="{9D8B030D-6E8A-4147-A177-3AD203B41FA5}">
                      <a16:colId xmlns:a16="http://schemas.microsoft.com/office/drawing/2014/main" val="632215342"/>
                    </a:ext>
                  </a:extLst>
                </a:gridCol>
              </a:tblGrid>
              <a:tr h="51220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400" b="1" i="0" dirty="0">
                          <a:solidFill>
                            <a:schemeClr val="tx1">
                              <a:lumMod val="65000"/>
                              <a:lumOff val="35000"/>
                            </a:schemeClr>
                          </a:solidFill>
                          <a:latin typeface="Calibri" panose="020F0502020204030204" pitchFamily="34" charset="0"/>
                        </a:rPr>
                      </a:b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781193"/>
                  </a:ext>
                </a:extLst>
              </a:tr>
              <a:tr h="512209">
                <a:tc gridSpan="4">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Core Proposition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Restricted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 Sales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9764674"/>
                  </a:ext>
                </a:extLst>
              </a:tr>
              <a:tr h="723119">
                <a:tc gridSpan="4">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878 Product Sales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88 Product Sales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135704"/>
                  </a:ext>
                </a:extLst>
              </a:tr>
              <a:tr h="51220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accent1">
                              <a:lumMod val="60000"/>
                              <a:lumOff val="40000"/>
                            </a:schemeClr>
                          </a:solidFill>
                          <a:latin typeface="Calibri" panose="020F0502020204030204" pitchFamily="34" charset="0"/>
                        </a:rPr>
                        <a:t>H8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Illustrative Secured Debt Facility </a:t>
                      </a:r>
                      <a:r>
                        <a:rPr lang="en-US" sz="1000" b="0" dirty="0">
                          <a:solidFill>
                            <a:srgbClr val="004F8A"/>
                          </a:solidFill>
                          <a:latin typeface="+mn-lt"/>
                        </a:rPr>
                        <a:t>(1) </a:t>
                      </a:r>
                      <a:r>
                        <a:rPr lang="en-US" sz="1400" b="0" dirty="0">
                          <a:solidFill>
                            <a:schemeClr val="tx1">
                              <a:lumMod val="65000"/>
                              <a:lumOff val="35000"/>
                            </a:schemeClr>
                          </a:solidFill>
                          <a:latin typeface="Calibri" panose="020F0502020204030204" pitchFamily="34" charset="0"/>
                        </a:rPr>
                        <a:t>of NON-EXIT </a:t>
                      </a:r>
                      <a:r>
                        <a:rPr lang="en-US" sz="1200" b="0" dirty="0">
                          <a:solidFill>
                            <a:srgbClr val="004F8A"/>
                          </a:solidFill>
                          <a:latin typeface="Calibri" panose="020F0502020204030204" pitchFamily="34" charset="0"/>
                        </a:rPr>
                        <a:t>(2) </a:t>
                      </a:r>
                      <a:r>
                        <a:rPr lang="en-US" sz="1400" b="0" dirty="0">
                          <a:solidFill>
                            <a:schemeClr val="tx1">
                              <a:lumMod val="65000"/>
                              <a:lumOff val="35000"/>
                            </a:schemeClr>
                          </a:solidFill>
                          <a:latin typeface="Calibri" panose="020F0502020204030204" pitchFamily="34" charset="0"/>
                        </a:rPr>
                        <a:t>Funds (outstanding 20weeks) </a:t>
                      </a:r>
                      <a:r>
                        <a:rPr lang="en-US" sz="1200" b="1" dirty="0">
                          <a:solidFill>
                            <a:srgbClr val="004F8A"/>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6109841"/>
                  </a:ext>
                </a:extLst>
              </a:tr>
              <a:tr h="30130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1" dirty="0">
                          <a:solidFill>
                            <a:schemeClr val="tx1">
                              <a:lumMod val="65000"/>
                              <a:lumOff val="35000"/>
                            </a:schemeClr>
                          </a:solidFill>
                          <a:latin typeface="Calibri" panose="020F0502020204030204" pitchFamily="34" charset="0"/>
                        </a:rPr>
                        <a:t>Business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2369048"/>
                  </a:ext>
                </a:extLst>
              </a:tr>
              <a:tr h="30130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accent1">
                              <a:lumMod val="60000"/>
                              <a:lumOff val="40000"/>
                            </a:schemeClr>
                          </a:solidFill>
                          <a:latin typeface="Calibri" panose="020F0502020204030204" pitchFamily="34" charset="0"/>
                        </a:rPr>
                        <a:t>B236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Set Up Costs (Y1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£600,000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0124920"/>
                  </a:ext>
                </a:extLst>
              </a:tr>
              <a:tr h="30130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accent1">
                              <a:lumMod val="60000"/>
                              <a:lumOff val="40000"/>
                            </a:schemeClr>
                          </a:solidFill>
                          <a:latin typeface="Calibri" panose="020F0502020204030204" pitchFamily="34" charset="0"/>
                        </a:rPr>
                        <a:t>B63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0" dirty="0">
                          <a:solidFill>
                            <a:schemeClr val="tx1">
                              <a:lumMod val="65000"/>
                              <a:lumOff val="35000"/>
                            </a:schemeClr>
                          </a:solidFill>
                          <a:latin typeface="Calibri" panose="020F0502020204030204" pitchFamily="34" charset="0"/>
                        </a:rPr>
                        <a:t>Overhead Costs (Annual)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£376,347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9240640"/>
                  </a:ext>
                </a:extLst>
              </a:tr>
              <a:tr h="38335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accent1">
                              <a:lumMod val="60000"/>
                              <a:lumOff val="40000"/>
                            </a:schemeClr>
                          </a:solidFill>
                          <a:latin typeface="Calibri" panose="020F0502020204030204" pitchFamily="34" charset="0"/>
                        </a:rPr>
                        <a:t>B75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Office Expenses (Annual)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1">
                              <a:lumMod val="65000"/>
                              <a:lumOff val="35000"/>
                            </a:schemeClr>
                          </a:solidFill>
                          <a:latin typeface="Calibri" panose="020F0502020204030204" pitchFamily="34" charset="0"/>
                        </a:rPr>
                        <a:t>£221,500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8140572"/>
                  </a:ext>
                </a:extLst>
              </a:tr>
              <a:tr h="30130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1">
                              <a:lumMod val="65000"/>
                              <a:lumOff val="35000"/>
                            </a:schemeClr>
                          </a:solidFill>
                          <a:latin typeface="Calibri" panose="020F0502020204030204" pitchFamily="34" charset="0"/>
                        </a:rPr>
                        <a:t>£1,197,847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1">
                              <a:lumMod val="65000"/>
                              <a:lumOff val="35000"/>
                            </a:schemeClr>
                          </a:solidFill>
                          <a:latin typeface="Calibri" panose="020F0502020204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sng" dirty="0">
                          <a:solidFill>
                            <a:schemeClr val="tx1">
                              <a:lumMod val="65000"/>
                              <a:lumOff val="35000"/>
                            </a:schemeClr>
                          </a:solidFill>
                          <a:latin typeface="Calibri" panose="020F0502020204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322410"/>
                  </a:ext>
                </a:extLst>
              </a:tr>
              <a:tr h="591534">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accent1">
                              <a:lumMod val="60000"/>
                              <a:lumOff val="40000"/>
                            </a:schemeClr>
                          </a:solidFill>
                          <a:latin typeface="Calibri" panose="020F0502020204030204" pitchFamily="34" charset="0"/>
                        </a:rPr>
                        <a:t>H10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400" b="0" dirty="0">
                          <a:solidFill>
                            <a:schemeClr val="tx1">
                              <a:lumMod val="65000"/>
                              <a:lumOff val="35000"/>
                            </a:schemeClr>
                          </a:solidFill>
                          <a:latin typeface="Calibri" panose="020F0502020204030204" pitchFamily="34" charset="0"/>
                          <a:cs typeface="Calibri" panose="020F0502020204030204" pitchFamily="34" charset="0"/>
                        </a:rPr>
                        <a:t>3 Year Debt Capital/</a:t>
                      </a:r>
                      <a:r>
                        <a:rPr lang="en-US" sz="1400" b="0" dirty="0">
                          <a:solidFill>
                            <a:schemeClr val="tx1">
                              <a:lumMod val="65000"/>
                              <a:lumOff val="35000"/>
                            </a:schemeClr>
                          </a:solidFill>
                          <a:latin typeface="Calibri" panose="020F0502020204030204" pitchFamily="34" charset="0"/>
                          <a:cs typeface="Calibri" panose="020F0502020204030204" pitchFamily="34" charset="0"/>
                        </a:rPr>
                        <a:t>Revolving Credit Facility (150day Churn Rate)</a:t>
                      </a:r>
                      <a:endParaRPr lang="en-US" sz="1000" b="0" dirty="0">
                        <a:solidFill>
                          <a:srgbClr val="004F8A"/>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44.16 </a:t>
                      </a:r>
                      <a:r>
                        <a:rPr lang="en-US" sz="1200" b="1" dirty="0">
                          <a:solidFill>
                            <a:srgbClr val="004F8A"/>
                          </a:solidFill>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5.50 </a:t>
                      </a:r>
                      <a:r>
                        <a:rPr lang="en-US" sz="1200" b="1" dirty="0">
                          <a:solidFill>
                            <a:srgbClr val="004F8A"/>
                          </a:solidFill>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5044975"/>
                  </a:ext>
                </a:extLst>
              </a:tr>
              <a:tr h="129558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a:solidFill>
                            <a:srgbClr val="004F8A"/>
                          </a:solidFill>
                          <a:latin typeface="Calibri" panose="020F0502020204030204" pitchFamily="34" charset="0"/>
                        </a:rPr>
                        <a:t>(1)</a:t>
                      </a:r>
                      <a:r>
                        <a:rPr lang="en-US" sz="1400" b="1" u="none" dirty="0">
                          <a:solidFill>
                            <a:srgbClr val="004F8A"/>
                          </a:solidFill>
                          <a:latin typeface="Calibri" panose="020F0502020204030204" pitchFamily="34" charset="0"/>
                        </a:rPr>
                        <a:t> </a:t>
                      </a:r>
                      <a:r>
                        <a:rPr lang="en-US" sz="1400" b="0" dirty="0">
                          <a:solidFill>
                            <a:schemeClr val="tx1">
                              <a:lumMod val="65000"/>
                              <a:lumOff val="35000"/>
                            </a:schemeClr>
                          </a:solidFill>
                          <a:effectLst/>
                          <a:latin typeface="Calibri" panose="020F0502020204030204" pitchFamily="34" charset="0"/>
                        </a:rPr>
                        <a:t>First Charge on high quality houses </a:t>
                      </a:r>
                      <a:r>
                        <a:rPr lang="en-GB" sz="1400" b="0" dirty="0">
                          <a:solidFill>
                            <a:schemeClr val="tx1">
                              <a:lumMod val="65000"/>
                              <a:lumOff val="35000"/>
                            </a:schemeClr>
                          </a:solidFill>
                          <a:effectLst/>
                          <a:latin typeface="Calibri" panose="020F0502020204030204" pitchFamily="34" charset="0"/>
                        </a:rPr>
                        <a:t>valued within RICS guidelines </a:t>
                      </a:r>
                      <a:r>
                        <a:rPr lang="en-US" sz="1400" b="0" dirty="0">
                          <a:solidFill>
                            <a:schemeClr val="tx1">
                              <a:lumMod val="65000"/>
                              <a:lumOff val="35000"/>
                            </a:schemeClr>
                          </a:solidFill>
                          <a:effectLst/>
                          <a:latin typeface="Calibri" panose="020F0502020204030204" pitchFamily="34" charset="0"/>
                        </a:rPr>
                        <a:t>and protected by </a:t>
                      </a:r>
                      <a:r>
                        <a:rPr lang="en-US" sz="1400" b="0" dirty="0">
                          <a:solidFill>
                            <a:srgbClr val="004F8A"/>
                          </a:solidFill>
                          <a:effectLst/>
                          <a:latin typeface="Calibri" panose="020F0502020204030204" pitchFamily="34" charset="0"/>
                          <a:hlinkClick r:id="rId3" action="ppaction://hlinksldjump">
                            <a:extLst>
                              <a:ext uri="{A12FA001-AC4F-418D-AE19-62706E023703}">
                                <ahyp:hlinkClr xmlns:ahyp="http://schemas.microsoft.com/office/drawing/2018/hyperlinkcolor" val="tx"/>
                              </a:ext>
                            </a:extLst>
                          </a:hlinkClick>
                        </a:rPr>
                        <a:t>Force Majeure </a:t>
                      </a:r>
                      <a:r>
                        <a:rPr lang="en-GB" sz="1400" b="0" dirty="0">
                          <a:solidFill>
                            <a:srgbClr val="004F8A"/>
                          </a:solidFill>
                          <a:effectLst/>
                          <a:latin typeface="Calibri" panose="020F0502020204030204" pitchFamily="34" charset="0"/>
                          <a:hlinkClick r:id="rId3" action="ppaction://hlinksldjump">
                            <a:extLst>
                              <a:ext uri="{A12FA001-AC4F-418D-AE19-62706E023703}">
                                <ahyp:hlinkClr xmlns:ahyp="http://schemas.microsoft.com/office/drawing/2018/hyperlinkcolor" val="tx"/>
                              </a:ext>
                            </a:extLst>
                          </a:hlinkClick>
                        </a:rPr>
                        <a:t> Clause </a:t>
                      </a:r>
                      <a:r>
                        <a:rPr lang="en-GB" sz="1400" b="0" dirty="0">
                          <a:solidFill>
                            <a:schemeClr val="tx1">
                              <a:lumMod val="65000"/>
                              <a:lumOff val="35000"/>
                            </a:schemeClr>
                          </a:solidFill>
                          <a:effectLst/>
                          <a:latin typeface="Calibri" panose="020F0502020204030204" pitchFamily="34" charset="0"/>
                        </a:rPr>
                        <a:t>+</a:t>
                      </a:r>
                      <a:r>
                        <a:rPr lang="en-GB" sz="1400" b="0" dirty="0">
                          <a:solidFill>
                            <a:srgbClr val="004F8A"/>
                          </a:solidFill>
                          <a:effectLst/>
                          <a:latin typeface="Calibri" panose="020F0502020204030204" pitchFamily="34" charset="0"/>
                        </a:rPr>
                        <a:t> </a:t>
                      </a:r>
                      <a:r>
                        <a:rPr lang="en-GB" sz="1400" b="0" dirty="0">
                          <a:solidFill>
                            <a:srgbClr val="004F8A"/>
                          </a:solidFill>
                          <a:effectLst/>
                          <a:latin typeface="Calibri" panose="020F0502020204030204" pitchFamily="34" charset="0"/>
                          <a:hlinkClick r:id="rId4" action="ppaction://hlinksldjump">
                            <a:extLst>
                              <a:ext uri="{A12FA001-AC4F-418D-AE19-62706E023703}">
                                <ahyp:hlinkClr xmlns:ahyp="http://schemas.microsoft.com/office/drawing/2018/hyperlinkcolor" val="tx"/>
                              </a:ext>
                            </a:extLst>
                          </a:hlinkClick>
                        </a:rPr>
                        <a:t>Financial indemnity Insurance + Financial Guarantee</a:t>
                      </a:r>
                      <a:r>
                        <a:rPr lang="en-GB" sz="1400" b="0" dirty="0">
                          <a:solidFill>
                            <a:srgbClr val="004F8A"/>
                          </a:solidFill>
                          <a:effectLst/>
                          <a:latin typeface="Calibri" panose="020F0502020204030204" pitchFamily="34" charset="0"/>
                        </a:rPr>
                        <a:t> </a:t>
                      </a:r>
                      <a:r>
                        <a:rPr lang="en-GB" sz="1400" b="0" dirty="0">
                          <a:solidFill>
                            <a:schemeClr val="tx1">
                              <a:lumMod val="65000"/>
                              <a:lumOff val="35000"/>
                            </a:schemeClr>
                          </a:solidFill>
                          <a:effectLst/>
                          <a:latin typeface="Calibri" panose="020F0502020204030204" pitchFamily="34" charset="0"/>
                        </a:rPr>
                        <a:t>(to cover systemic fall in house prices)</a:t>
                      </a:r>
                      <a:br>
                        <a:rPr lang="en-US" sz="1000" b="1" u="none" dirty="0">
                          <a:solidFill>
                            <a:srgbClr val="004F8A"/>
                          </a:solidFill>
                          <a:latin typeface="Calibri" panose="020F0502020204030204" pitchFamily="34" charset="0"/>
                        </a:rPr>
                      </a:br>
                      <a:r>
                        <a:rPr lang="en-US" sz="1000" b="1" u="none" dirty="0">
                          <a:solidFill>
                            <a:srgbClr val="004F8A"/>
                          </a:solidFill>
                          <a:latin typeface="Calibri" panose="020F0502020204030204" pitchFamily="34" charset="0"/>
                        </a:rPr>
                        <a:t>(2)  </a:t>
                      </a:r>
                      <a:r>
                        <a:rPr lang="en-US" sz="1400" b="0" u="none" dirty="0">
                          <a:solidFill>
                            <a:schemeClr val="tx1">
                              <a:lumMod val="65000"/>
                              <a:lumOff val="35000"/>
                            </a:schemeClr>
                          </a:solidFill>
                          <a:latin typeface="Calibri" panose="020F0502020204030204" pitchFamily="34" charset="0"/>
                        </a:rPr>
                        <a:t>Customers who draw down / take our finance See: </a:t>
                      </a:r>
                      <a:r>
                        <a:rPr lang="en-US" sz="1400" b="0" u="none" dirty="0">
                          <a:solidFill>
                            <a:srgbClr val="004F8A"/>
                          </a:solidFill>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Slide 12</a:t>
                      </a:r>
                      <a:r>
                        <a:rPr lang="en-US" sz="1400" b="0" u="none" dirty="0">
                          <a:solidFill>
                            <a:srgbClr val="004F8A"/>
                          </a:solidFill>
                          <a:latin typeface="Calibri" panose="020F0502020204030204" pitchFamily="34" charset="0"/>
                        </a:rPr>
                        <a:t> </a:t>
                      </a:r>
                      <a:br>
                        <a:rPr lang="en-US" sz="1400" b="1" u="none" dirty="0">
                          <a:solidFill>
                            <a:srgbClr val="004F8A"/>
                          </a:solidFill>
                          <a:latin typeface="Calibri" panose="020F0502020204030204" pitchFamily="34" charset="0"/>
                        </a:rPr>
                      </a:br>
                      <a:r>
                        <a:rPr lang="en-US" sz="1000" b="1" u="none" dirty="0">
                          <a:solidFill>
                            <a:srgbClr val="004F8A"/>
                          </a:solidFill>
                          <a:latin typeface="Calibri" panose="020F0502020204030204" pitchFamily="34" charset="0"/>
                        </a:rPr>
                        <a:t>(3) </a:t>
                      </a:r>
                      <a:r>
                        <a:rPr lang="en-US" sz="1400" b="0" u="none" dirty="0">
                          <a:solidFill>
                            <a:schemeClr val="tx1">
                              <a:lumMod val="65000"/>
                              <a:lumOff val="35000"/>
                            </a:schemeClr>
                          </a:solidFill>
                          <a:latin typeface="Calibri" panose="020F0502020204030204" pitchFamily="34" charset="0"/>
                        </a:rPr>
                        <a:t>80% &gt; 90% LTVs </a:t>
                      </a:r>
                      <a:r>
                        <a:rPr lang="en-US" sz="1000" b="1" u="none" dirty="0">
                          <a:solidFill>
                            <a:srgbClr val="004F8A"/>
                          </a:solidFill>
                          <a:latin typeface="Calibri" panose="020F0502020204030204" pitchFamily="34" charset="0"/>
                        </a:rPr>
                        <a:t>(4) </a:t>
                      </a:r>
                      <a:r>
                        <a:rPr lang="en-US" sz="1400" b="0" dirty="0">
                          <a:solidFill>
                            <a:schemeClr val="tx1">
                              <a:lumMod val="65000"/>
                              <a:lumOff val="35000"/>
                            </a:schemeClr>
                          </a:solidFill>
                          <a:latin typeface="Calibri" panose="020F0502020204030204" pitchFamily="34" charset="0"/>
                          <a:cs typeface="Calibri" panose="020F0502020204030204" pitchFamily="34" charset="0"/>
                        </a:rPr>
                        <a:t>74% Proposed Investor Profit Share / </a:t>
                      </a:r>
                      <a:r>
                        <a:rPr lang="en-US" sz="1400" b="0" u="none" dirty="0">
                          <a:solidFill>
                            <a:schemeClr val="tx1">
                              <a:lumMod val="65000"/>
                              <a:lumOff val="35000"/>
                            </a:schemeClr>
                          </a:solidFill>
                          <a:latin typeface="Calibri" panose="020F0502020204030204" pitchFamily="34" charset="0"/>
                        </a:rPr>
                        <a:t>Equity See: </a:t>
                      </a:r>
                      <a:r>
                        <a:rPr lang="en-US" sz="1400" b="0" u="none" dirty="0">
                          <a:solidFill>
                            <a:srgbClr val="004F8A"/>
                          </a:solidFill>
                          <a:latin typeface="Calibri" panose="020F0502020204030204" pitchFamily="34" charset="0"/>
                          <a:hlinkClick r:id="rId6" action="ppaction://hlinksldjump">
                            <a:extLst>
                              <a:ext uri="{A12FA001-AC4F-418D-AE19-62706E023703}">
                                <ahyp:hlinkClr xmlns:ahyp="http://schemas.microsoft.com/office/drawing/2018/hyperlinkcolor" val="tx"/>
                              </a:ext>
                            </a:extLst>
                          </a:hlinkClick>
                        </a:rPr>
                        <a:t>Slide 29</a:t>
                      </a:r>
                      <a:r>
                        <a:rPr lang="en-US" sz="1400" b="0" u="none" dirty="0">
                          <a:solidFill>
                            <a:srgbClr val="004F8A"/>
                          </a:solidFill>
                          <a:latin typeface="Calibri" panose="020F0502020204030204" pitchFamily="34" charset="0"/>
                        </a:rPr>
                        <a:t> </a:t>
                      </a:r>
                      <a:br>
                        <a:rPr lang="en-US" sz="1400" b="1" u="none" dirty="0">
                          <a:solidFill>
                            <a:srgbClr val="004F8A"/>
                          </a:solidFill>
                          <a:latin typeface="Calibri" panose="020F0502020204030204" pitchFamily="34" charset="0"/>
                        </a:rPr>
                      </a:br>
                      <a:r>
                        <a:rPr lang="en-GB" sz="1400" b="1" dirty="0">
                          <a:solidFill>
                            <a:srgbClr val="FF0000"/>
                          </a:solidFill>
                          <a:highlight>
                            <a:srgbClr val="FFFF00"/>
                          </a:highlight>
                          <a:latin typeface="Calibri" panose="020F0502020204030204" pitchFamily="34" charset="0"/>
                          <a:cs typeface="Calibri" panose="020F0502020204030204" pitchFamily="34" charset="0"/>
                        </a:rPr>
                        <a:t>IMPORTANT POINT</a:t>
                      </a:r>
                      <a:r>
                        <a:rPr lang="en-GB"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 </a:t>
                      </a:r>
                      <a:r>
                        <a:rPr lang="en-GB" sz="1400" b="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This JV Proposal is predicated on the investor providing / introducing the finance required to fund the Debt Facility + Business Costs</a:t>
                      </a:r>
                      <a:endParaRPr lang="en-US" sz="1400" b="0" u="none" dirty="0">
                        <a:solidFill>
                          <a:srgbClr val="004F8A"/>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400" b="1" u="sng"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611912"/>
                  </a:ext>
                </a:extLst>
              </a:tr>
            </a:tbl>
          </a:graphicData>
        </a:graphic>
      </p:graphicFrame>
    </p:spTree>
    <p:extLst>
      <p:ext uri="{BB962C8B-B14F-4D97-AF65-F5344CB8AC3E}">
        <p14:creationId xmlns:p14="http://schemas.microsoft.com/office/powerpoint/2010/main" val="361707670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779929"/>
            <a:ext cx="4572000" cy="572354"/>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85775" y="675330"/>
            <a:ext cx="7772400" cy="307777"/>
          </a:xfrm>
        </p:spPr>
        <p:txBody>
          <a:bodyPr/>
          <a:lstStyle/>
          <a:p>
            <a:r>
              <a:rPr lang="en-US" dirty="0"/>
              <a:t>Competition 1 </a:t>
            </a:r>
            <a:r>
              <a:rPr lang="en-US" sz="1200" b="1" dirty="0">
                <a:latin typeface="Calibri" panose="020F0502020204030204" pitchFamily="34" charset="0"/>
                <a:cs typeface="Calibri" panose="020F0502020204030204" pitchFamily="34" charset="0"/>
              </a:rPr>
              <a:t>(1) </a:t>
            </a:r>
            <a:endParaRPr lang="en-US" sz="1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85775" y="1063266"/>
            <a:ext cx="8341631" cy="4678204"/>
          </a:xfrm>
        </p:spPr>
        <p:txBody>
          <a:bodyPr/>
          <a:lstStyle/>
          <a:p>
            <a:pPr>
              <a:spcBef>
                <a:spcPts val="400"/>
              </a:spcBef>
            </a:pPr>
            <a:r>
              <a:rPr lang="en-US" sz="1400" b="1" dirty="0">
                <a:solidFill>
                  <a:schemeClr val="tx1">
                    <a:lumMod val="65000"/>
                    <a:lumOff val="35000"/>
                  </a:schemeClr>
                </a:solidFill>
                <a:highlight>
                  <a:srgbClr val="FFFF00"/>
                </a:highlight>
              </a:rPr>
              <a:t>No direct competitors - making sellers Proceedable Buyers</a:t>
            </a:r>
            <a:r>
              <a:rPr lang="en-US" sz="1400" b="1" dirty="0">
                <a:solidFill>
                  <a:schemeClr val="tx1">
                    <a:lumMod val="65000"/>
                    <a:lumOff val="35000"/>
                  </a:schemeClr>
                </a:solidFill>
              </a:rPr>
              <a:t> - only competitors with:</a:t>
            </a:r>
            <a:br>
              <a:rPr lang="en-US" sz="1400" b="1" dirty="0">
                <a:solidFill>
                  <a:schemeClr val="tx1">
                    <a:lumMod val="65000"/>
                    <a:lumOff val="35000"/>
                  </a:schemeClr>
                </a:solidFill>
              </a:rPr>
            </a:br>
            <a:endParaRPr lang="en-US" sz="1400" b="1" dirty="0">
              <a:solidFill>
                <a:srgbClr val="FF0000"/>
              </a:solidFill>
            </a:endParaRPr>
          </a:p>
          <a:p>
            <a:pPr marL="114300" lvl="1" indent="-114300">
              <a:spcBef>
                <a:spcPts val="400"/>
              </a:spcBef>
            </a:pPr>
            <a:r>
              <a:rPr lang="en-US" sz="1400" b="1" dirty="0">
                <a:solidFill>
                  <a:schemeClr val="tx1">
                    <a:lumMod val="65000"/>
                    <a:lumOff val="35000"/>
                  </a:schemeClr>
                </a:solidFill>
              </a:rPr>
              <a:t> Chain-mending solutions</a:t>
            </a:r>
            <a:r>
              <a:rPr lang="en-US" sz="1000" b="1" dirty="0">
                <a:solidFill>
                  <a:schemeClr val="tx1">
                    <a:lumMod val="65000"/>
                    <a:lumOff val="35000"/>
                  </a:schemeClr>
                </a:solidFill>
              </a:rPr>
              <a:t> </a:t>
            </a:r>
            <a:r>
              <a:rPr lang="en-US" sz="1000" b="1" dirty="0">
                <a:solidFill>
                  <a:srgbClr val="004F8A"/>
                </a:solidFill>
              </a:rPr>
              <a:t> </a:t>
            </a:r>
            <a:r>
              <a:rPr lang="en-US" sz="1400" b="1" dirty="0">
                <a:solidFill>
                  <a:schemeClr val="tx1">
                    <a:lumMod val="65000"/>
                    <a:lumOff val="35000"/>
                  </a:schemeClr>
                </a:solidFill>
              </a:rPr>
              <a:t>-</a:t>
            </a:r>
            <a:r>
              <a:rPr lang="en-US" sz="1400" dirty="0">
                <a:solidFill>
                  <a:schemeClr val="tx1">
                    <a:lumMod val="65000"/>
                    <a:lumOff val="35000"/>
                  </a:schemeClr>
                </a:solidFill>
              </a:rPr>
              <a:t> </a:t>
            </a:r>
            <a:r>
              <a:rPr lang="en-US" sz="1400" b="1" dirty="0">
                <a:solidFill>
                  <a:schemeClr val="tx1">
                    <a:lumMod val="65000"/>
                    <a:lumOff val="35000"/>
                  </a:schemeClr>
                </a:solidFill>
              </a:rPr>
              <a:t>We’ll Buy Any Home</a:t>
            </a:r>
            <a:r>
              <a:rPr lang="en-US" sz="1400" b="1" dirty="0">
                <a:solidFill>
                  <a:srgbClr val="004F8A"/>
                </a:solidFill>
              </a:rPr>
              <a:t> </a:t>
            </a:r>
            <a:r>
              <a:rPr lang="en-US" sz="1400" dirty="0">
                <a:solidFill>
                  <a:schemeClr val="tx1">
                    <a:lumMod val="65000"/>
                    <a:lumOff val="35000"/>
                  </a:schemeClr>
                </a:solidFill>
              </a:rPr>
              <a:t>/ </a:t>
            </a:r>
            <a:r>
              <a:rPr lang="en-US" sz="1400" b="1" dirty="0">
                <a:solidFill>
                  <a:schemeClr val="tx1">
                    <a:lumMod val="65000"/>
                    <a:lumOff val="35000"/>
                  </a:schemeClr>
                </a:solidFill>
              </a:rPr>
              <a:t>Quick Cash Sale </a:t>
            </a:r>
            <a:r>
              <a:rPr lang="en-US" sz="1200" b="1" dirty="0">
                <a:solidFill>
                  <a:srgbClr val="004F8A"/>
                </a:solidFill>
              </a:rPr>
              <a:t>(2) </a:t>
            </a:r>
            <a:r>
              <a:rPr lang="en-US" sz="1400" dirty="0">
                <a:solidFill>
                  <a:schemeClr val="tx1">
                    <a:lumMod val="65000"/>
                    <a:lumOff val="35000"/>
                  </a:schemeClr>
                </a:solidFill>
              </a:rPr>
              <a:t>: 75% - 80% / does not help seller</a:t>
            </a:r>
            <a:br>
              <a:rPr lang="en-US" sz="1400" dirty="0">
                <a:solidFill>
                  <a:schemeClr val="tx1">
                    <a:lumMod val="65000"/>
                    <a:lumOff val="35000"/>
                  </a:schemeClr>
                </a:solidFill>
              </a:rPr>
            </a:br>
            <a:r>
              <a:rPr lang="en-US" sz="1400" dirty="0">
                <a:solidFill>
                  <a:schemeClr val="tx1">
                    <a:lumMod val="65000"/>
                    <a:lumOff val="35000"/>
                  </a:schemeClr>
                </a:solidFill>
              </a:rPr>
              <a:t>buy next property for lowest price</a:t>
            </a:r>
            <a:r>
              <a:rPr lang="en-US" sz="1400" dirty="0">
                <a:solidFill>
                  <a:schemeClr val="accent5">
                    <a:lumMod val="50000"/>
                  </a:schemeClr>
                </a:solidFill>
              </a:rPr>
              <a:t> See: </a:t>
            </a:r>
            <a:r>
              <a:rPr lang="en-US" sz="1400" dirty="0">
                <a:solidFill>
                  <a:srgbClr val="004F8A"/>
                </a:solidFill>
                <a:hlinkClick r:id="rId3">
                  <a:extLst>
                    <a:ext uri="{A12FA001-AC4F-418D-AE19-62706E023703}">
                      <ahyp:hlinkClr xmlns:ahyp="http://schemas.microsoft.com/office/drawing/2018/hyperlinkcolor" val="tx"/>
                    </a:ext>
                  </a:extLst>
                </a:hlinkClick>
              </a:rPr>
              <a:t>Movers Conundrum</a:t>
            </a:r>
            <a:br>
              <a:rPr lang="en-US" sz="1400" dirty="0">
                <a:solidFill>
                  <a:schemeClr val="tx1">
                    <a:lumMod val="65000"/>
                    <a:lumOff val="35000"/>
                  </a:schemeClr>
                </a:solidFill>
              </a:rPr>
            </a:br>
            <a:br>
              <a:rPr lang="en-US" sz="1400" dirty="0">
                <a:solidFill>
                  <a:schemeClr val="tx1">
                    <a:lumMod val="65000"/>
                    <a:lumOff val="35000"/>
                  </a:schemeClr>
                </a:solidFill>
              </a:rPr>
            </a:br>
            <a:r>
              <a:rPr lang="en-US" sz="1400" b="1" dirty="0">
                <a:solidFill>
                  <a:schemeClr val="tx1">
                    <a:lumMod val="65000"/>
                    <a:lumOff val="35000"/>
                  </a:schemeClr>
                </a:solidFill>
              </a:rPr>
              <a:t>vs. CHAIN MENDER</a:t>
            </a:r>
            <a:r>
              <a:rPr lang="en-GB" sz="1400" b="1" dirty="0">
                <a:solidFill>
                  <a:schemeClr val="tx1">
                    <a:lumMod val="65000"/>
                    <a:lumOff val="35000"/>
                  </a:schemeClr>
                </a:solidFill>
                <a:latin typeface="Perpetua"/>
              </a:rPr>
              <a:t>® </a:t>
            </a:r>
            <a:r>
              <a:rPr lang="en-US" sz="1400" dirty="0">
                <a:solidFill>
                  <a:schemeClr val="tx1">
                    <a:lumMod val="65000"/>
                    <a:lumOff val="35000"/>
                  </a:schemeClr>
                </a:solidFill>
                <a:sym typeface="Wingdings" panose="05000000000000000000" pitchFamily="2" charset="2"/>
              </a:rPr>
              <a:t>(makes the seller a Fast Mover</a:t>
            </a:r>
            <a:r>
              <a:rPr lang="en-US" sz="1400" dirty="0">
                <a:solidFill>
                  <a:schemeClr val="tx1">
                    <a:lumMod val="65000"/>
                    <a:lumOff val="35000"/>
                  </a:schemeClr>
                </a:solidFill>
                <a:highlight>
                  <a:srgbClr val="FFFF00"/>
                </a:highlight>
                <a:sym typeface="Wingdings" panose="05000000000000000000" pitchFamily="2" charset="2"/>
              </a:rPr>
              <a:t>): </a:t>
            </a:r>
            <a:r>
              <a:rPr lang="en-US" sz="1400" dirty="0">
                <a:solidFill>
                  <a:schemeClr val="accent5">
                    <a:lumMod val="50000"/>
                  </a:schemeClr>
                </a:solidFill>
                <a:highlight>
                  <a:srgbClr val="FFFF00"/>
                </a:highlight>
              </a:rPr>
              <a:t>85% LTV </a:t>
            </a:r>
            <a:r>
              <a:rPr lang="en-US" sz="1400" dirty="0">
                <a:solidFill>
                  <a:schemeClr val="accent5">
                    <a:lumMod val="50000"/>
                  </a:schemeClr>
                </a:solidFill>
              </a:rPr>
              <a:t>when it suits the seller </a:t>
            </a:r>
            <a:br>
              <a:rPr lang="en-US" sz="1400" dirty="0">
                <a:solidFill>
                  <a:schemeClr val="accent5">
                    <a:lumMod val="50000"/>
                  </a:schemeClr>
                </a:solidFill>
              </a:rPr>
            </a:br>
            <a:r>
              <a:rPr lang="en-US" sz="1400" dirty="0">
                <a:solidFill>
                  <a:schemeClr val="accent5">
                    <a:lumMod val="50000"/>
                  </a:schemeClr>
                </a:solidFill>
              </a:rPr>
              <a:t>/ 85% Profit Share if sale over Valuation / can exchange contracts in 9 days for the property the seller wants to move into</a:t>
            </a:r>
            <a:br>
              <a:rPr lang="en-US" sz="1400" dirty="0">
                <a:solidFill>
                  <a:schemeClr val="accent5">
                    <a:lumMod val="50000"/>
                  </a:schemeClr>
                </a:solidFill>
              </a:rPr>
            </a:br>
            <a:endParaRPr lang="en-US" sz="1400" dirty="0">
              <a:solidFill>
                <a:schemeClr val="tx1">
                  <a:lumMod val="65000"/>
                  <a:lumOff val="35000"/>
                </a:schemeClr>
              </a:solidFill>
            </a:endParaRPr>
          </a:p>
          <a:p>
            <a:pPr marL="114300" lvl="1" indent="-114300">
              <a:spcBef>
                <a:spcPts val="400"/>
              </a:spcBef>
            </a:pPr>
            <a:r>
              <a:rPr lang="en-US" sz="1400" b="1" dirty="0">
                <a:solidFill>
                  <a:schemeClr val="tx1">
                    <a:lumMod val="65000"/>
                    <a:lumOff val="35000"/>
                  </a:schemeClr>
                </a:solidFill>
              </a:rPr>
              <a:t>Guaranteed price - Nested</a:t>
            </a:r>
            <a:r>
              <a:rPr lang="en-US" sz="1400" dirty="0">
                <a:solidFill>
                  <a:schemeClr val="tx1">
                    <a:lumMod val="65000"/>
                    <a:lumOff val="35000"/>
                  </a:schemeClr>
                </a:solidFill>
              </a:rPr>
              <a:t> (online agents): Advance say 94% LTV</a:t>
            </a:r>
            <a:r>
              <a:rPr lang="en-US" sz="900" dirty="0">
                <a:solidFill>
                  <a:schemeClr val="tx1">
                    <a:lumMod val="65000"/>
                    <a:lumOff val="35000"/>
                  </a:schemeClr>
                </a:solidFill>
              </a:rPr>
              <a:t> </a:t>
            </a:r>
            <a:r>
              <a:rPr lang="en-US" sz="1400" dirty="0">
                <a:solidFill>
                  <a:schemeClr val="tx1">
                    <a:lumMod val="65000"/>
                    <a:lumOff val="35000"/>
                  </a:schemeClr>
                </a:solidFill>
              </a:rPr>
              <a:t>+3.5% fee / homeowner must sell</a:t>
            </a:r>
            <a:br>
              <a:rPr lang="en-US" sz="1400" dirty="0">
                <a:solidFill>
                  <a:schemeClr val="tx1">
                    <a:lumMod val="65000"/>
                    <a:lumOff val="35000"/>
                  </a:schemeClr>
                </a:solidFill>
              </a:rPr>
            </a:br>
            <a:r>
              <a:rPr lang="en-US" sz="1400" dirty="0">
                <a:solidFill>
                  <a:schemeClr val="tx1">
                    <a:lumMod val="65000"/>
                    <a:lumOff val="35000"/>
                  </a:schemeClr>
                </a:solidFill>
              </a:rPr>
              <a:t>/ more demand in falling market See: </a:t>
            </a:r>
            <a:r>
              <a:rPr lang="en-US" sz="1400" dirty="0">
                <a:solidFill>
                  <a:srgbClr val="004F8A"/>
                </a:solidFill>
                <a:hlinkClick r:id="rId4">
                  <a:extLst>
                    <a:ext uri="{A12FA001-AC4F-418D-AE19-62706E023703}">
                      <ahyp:hlinkClr xmlns:ahyp="http://schemas.microsoft.com/office/drawing/2018/hyperlinkcolor" val="tx"/>
                    </a:ext>
                  </a:extLst>
                </a:hlinkClick>
              </a:rPr>
              <a:t>Sellers Conundrum</a:t>
            </a:r>
            <a:br>
              <a:rPr lang="en-US" sz="1400" dirty="0">
                <a:solidFill>
                  <a:schemeClr val="tx1">
                    <a:lumMod val="65000"/>
                    <a:lumOff val="35000"/>
                  </a:schemeClr>
                </a:solidFill>
              </a:rPr>
            </a:br>
            <a:br>
              <a:rPr lang="en-US" sz="1400" dirty="0">
                <a:solidFill>
                  <a:schemeClr val="tx1">
                    <a:lumMod val="65000"/>
                    <a:lumOff val="35000"/>
                  </a:schemeClr>
                </a:solidFill>
              </a:rPr>
            </a:br>
            <a:r>
              <a:rPr lang="en-US" sz="1400" b="1" dirty="0">
                <a:solidFill>
                  <a:schemeClr val="tx1">
                    <a:lumMod val="65000"/>
                    <a:lumOff val="35000"/>
                  </a:schemeClr>
                </a:solidFill>
              </a:rPr>
              <a:t>vs</a:t>
            </a:r>
            <a:r>
              <a:rPr lang="en-US" sz="1400" dirty="0">
                <a:solidFill>
                  <a:schemeClr val="tx1">
                    <a:lumMod val="65000"/>
                    <a:lumOff val="35000"/>
                  </a:schemeClr>
                </a:solidFill>
              </a:rPr>
              <a:t>. </a:t>
            </a:r>
            <a:r>
              <a:rPr lang="en-US" sz="1400" b="1" dirty="0">
                <a:solidFill>
                  <a:schemeClr val="tx1">
                    <a:lumMod val="65000"/>
                    <a:lumOff val="35000"/>
                  </a:schemeClr>
                </a:solidFill>
              </a:rPr>
              <a:t>CHAIN FREE</a:t>
            </a:r>
            <a:r>
              <a:rPr lang="en-GB" sz="1400" b="1" dirty="0">
                <a:solidFill>
                  <a:schemeClr val="tx1">
                    <a:lumMod val="65000"/>
                    <a:lumOff val="35000"/>
                  </a:schemeClr>
                </a:solidFill>
                <a:latin typeface="Perpetua"/>
              </a:rPr>
              <a:t>® </a:t>
            </a:r>
            <a:r>
              <a:rPr lang="en-US" sz="1400" dirty="0">
                <a:solidFill>
                  <a:schemeClr val="tx1">
                    <a:lumMod val="65000"/>
                    <a:lumOff val="35000"/>
                  </a:schemeClr>
                </a:solidFill>
                <a:sym typeface="Wingdings" panose="05000000000000000000" pitchFamily="2" charset="2"/>
              </a:rPr>
              <a:t>(chain avoiding insurance arrangement / enables seller to buy before selling): </a:t>
            </a:r>
            <a:r>
              <a:rPr lang="en-US" sz="1400" dirty="0">
                <a:solidFill>
                  <a:schemeClr val="tx1">
                    <a:lumMod val="65000"/>
                    <a:lumOff val="35000"/>
                  </a:schemeClr>
                </a:solidFill>
                <a:highlight>
                  <a:srgbClr val="FFFF00"/>
                </a:highlight>
                <a:sym typeface="Wingdings" panose="05000000000000000000" pitchFamily="2" charset="2"/>
              </a:rPr>
              <a:t>8</a:t>
            </a:r>
            <a:r>
              <a:rPr lang="en-US" sz="1400" dirty="0">
                <a:solidFill>
                  <a:schemeClr val="tx1">
                    <a:lumMod val="65000"/>
                    <a:lumOff val="35000"/>
                  </a:schemeClr>
                </a:solidFill>
                <a:highlight>
                  <a:srgbClr val="FFFF00"/>
                </a:highlight>
              </a:rPr>
              <a:t>5% &gt; 90% LTV</a:t>
            </a:r>
            <a:r>
              <a:rPr lang="en-US" sz="900" dirty="0">
                <a:solidFill>
                  <a:schemeClr val="tx1">
                    <a:lumMod val="65000"/>
                    <a:lumOff val="35000"/>
                  </a:schemeClr>
                </a:solidFill>
                <a:highlight>
                  <a:srgbClr val="FFFF00"/>
                </a:highlight>
              </a:rPr>
              <a:t> </a:t>
            </a:r>
            <a:r>
              <a:rPr lang="en-US" sz="1400" dirty="0">
                <a:solidFill>
                  <a:schemeClr val="tx1">
                    <a:lumMod val="65000"/>
                    <a:lumOff val="35000"/>
                  </a:schemeClr>
                </a:solidFill>
              </a:rPr>
              <a:t>+ 1% Fee / homeowner can buy, and recoup Fee / does not have to sell or take finance</a:t>
            </a:r>
            <a:br>
              <a:rPr lang="en-US" sz="1400" dirty="0">
                <a:solidFill>
                  <a:schemeClr val="tx1">
                    <a:lumMod val="65000"/>
                    <a:lumOff val="35000"/>
                  </a:schemeClr>
                </a:solidFill>
              </a:rPr>
            </a:br>
            <a:endParaRPr lang="en-US" sz="1400" dirty="0">
              <a:solidFill>
                <a:schemeClr val="tx1">
                  <a:lumMod val="65000"/>
                  <a:lumOff val="35000"/>
                </a:schemeClr>
              </a:solidFill>
            </a:endParaRPr>
          </a:p>
          <a:p>
            <a:pPr marL="114300" lvl="1" indent="-114300">
              <a:spcBef>
                <a:spcPts val="400"/>
              </a:spcBef>
            </a:pPr>
            <a:r>
              <a:rPr lang="en-US" sz="1400" b="1" dirty="0">
                <a:solidFill>
                  <a:schemeClr val="tx1">
                    <a:lumMod val="65000"/>
                    <a:lumOff val="35000"/>
                  </a:schemeClr>
                </a:solidFill>
              </a:rPr>
              <a:t>Bridging finance - Loan Companies</a:t>
            </a:r>
            <a:r>
              <a:rPr lang="en-US" sz="1400" dirty="0">
                <a:solidFill>
                  <a:schemeClr val="tx1">
                    <a:lumMod val="65000"/>
                    <a:lumOff val="35000"/>
                  </a:schemeClr>
                </a:solidFill>
              </a:rPr>
              <a:t>: Can cost 9% / desperate home movers / can lose home</a:t>
            </a:r>
            <a:br>
              <a:rPr lang="en-US" sz="1400" dirty="0">
                <a:solidFill>
                  <a:schemeClr val="tx1">
                    <a:lumMod val="65000"/>
                    <a:lumOff val="35000"/>
                  </a:schemeClr>
                </a:solidFill>
              </a:rPr>
            </a:br>
            <a:br>
              <a:rPr lang="en-US" sz="1400" dirty="0">
                <a:solidFill>
                  <a:schemeClr val="tx1">
                    <a:lumMod val="65000"/>
                    <a:lumOff val="35000"/>
                  </a:schemeClr>
                </a:solidFill>
              </a:rPr>
            </a:br>
            <a:r>
              <a:rPr lang="en-US" sz="1400" b="1" dirty="0">
                <a:solidFill>
                  <a:schemeClr val="tx1">
                    <a:lumMod val="65000"/>
                    <a:lumOff val="35000"/>
                  </a:schemeClr>
                </a:solidFill>
              </a:rPr>
              <a:t>vs. CHAIN FREE</a:t>
            </a:r>
            <a:r>
              <a:rPr lang="en-GB" sz="1400" b="1" dirty="0">
                <a:solidFill>
                  <a:schemeClr val="tx1">
                    <a:lumMod val="65000"/>
                    <a:lumOff val="35000"/>
                  </a:schemeClr>
                </a:solidFill>
                <a:latin typeface="Perpetua"/>
              </a:rPr>
              <a:t>®</a:t>
            </a:r>
            <a:r>
              <a:rPr lang="en-US" sz="1400" dirty="0">
                <a:solidFill>
                  <a:schemeClr val="tx1">
                    <a:lumMod val="65000"/>
                    <a:lumOff val="35000"/>
                  </a:schemeClr>
                </a:solidFill>
              </a:rPr>
              <a:t>:</a:t>
            </a:r>
            <a:r>
              <a:rPr lang="en-US" sz="1400" dirty="0">
                <a:solidFill>
                  <a:schemeClr val="accent5">
                    <a:lumMod val="50000"/>
                  </a:schemeClr>
                </a:solidFill>
              </a:rPr>
              <a:t> </a:t>
            </a:r>
            <a:r>
              <a:rPr lang="en-US" sz="1400" dirty="0">
                <a:solidFill>
                  <a:schemeClr val="tx1">
                    <a:lumMod val="65000"/>
                    <a:lumOff val="35000"/>
                  </a:schemeClr>
                </a:solidFill>
              </a:rPr>
              <a:t>Costs 9 times less </a:t>
            </a:r>
            <a:r>
              <a:rPr lang="en-US" sz="1400" dirty="0">
                <a:solidFill>
                  <a:schemeClr val="accent5">
                    <a:lumMod val="50000"/>
                  </a:schemeClr>
                </a:solidFill>
              </a:rPr>
              <a:t>/ 1% Fee (</a:t>
            </a:r>
            <a:r>
              <a:rPr lang="en-US" sz="1400" dirty="0">
                <a:solidFill>
                  <a:schemeClr val="tx1">
                    <a:lumMod val="65000"/>
                    <a:lumOff val="35000"/>
                  </a:schemeClr>
                </a:solidFill>
              </a:rPr>
              <a:t>No Sale-No Fee) / can’t lose home</a:t>
            </a:r>
            <a:br>
              <a:rPr lang="en-US" sz="1400" dirty="0">
                <a:solidFill>
                  <a:schemeClr val="tx1">
                    <a:lumMod val="65000"/>
                    <a:lumOff val="35000"/>
                  </a:schemeClr>
                </a:solidFill>
              </a:rPr>
            </a:br>
            <a:br>
              <a:rPr lang="en-US" sz="1400" dirty="0">
                <a:solidFill>
                  <a:schemeClr val="tx1">
                    <a:lumMod val="65000"/>
                    <a:lumOff val="35000"/>
                  </a:schemeClr>
                </a:solidFill>
              </a:rPr>
            </a:br>
            <a:r>
              <a:rPr lang="en-US" sz="1200" b="1" dirty="0">
                <a:solidFill>
                  <a:srgbClr val="004F8A"/>
                </a:solidFill>
              </a:rPr>
              <a:t>(1)  </a:t>
            </a:r>
            <a:r>
              <a:rPr lang="en-US" sz="1400" dirty="0">
                <a:solidFill>
                  <a:schemeClr val="tx1">
                    <a:lumMod val="65000"/>
                    <a:lumOff val="35000"/>
                  </a:schemeClr>
                </a:solidFill>
              </a:rPr>
              <a:t>See: </a:t>
            </a:r>
            <a:r>
              <a:rPr lang="en-GB" sz="1400" dirty="0">
                <a:solidFill>
                  <a:srgbClr val="004F8A"/>
                </a:solidFill>
                <a:highlight>
                  <a:srgbClr val="FFFF00"/>
                </a:highlight>
                <a:hlinkClick r:id="rId5">
                  <a:extLst>
                    <a:ext uri="{A12FA001-AC4F-418D-AE19-62706E023703}">
                      <ahyp:hlinkClr xmlns:ahyp="http://schemas.microsoft.com/office/drawing/2018/hyperlinkcolor" val="tx"/>
                    </a:ext>
                  </a:extLst>
                </a:hlinkClick>
              </a:rPr>
              <a:t>Other Schemes </a:t>
            </a:r>
            <a:br>
              <a:rPr lang="en-US" sz="1000" b="1" dirty="0">
                <a:solidFill>
                  <a:srgbClr val="004F8A"/>
                </a:solidFill>
              </a:rPr>
            </a:br>
            <a:r>
              <a:rPr lang="en-US" sz="1200" b="1" dirty="0">
                <a:solidFill>
                  <a:srgbClr val="004F8A"/>
                </a:solidFill>
              </a:rPr>
              <a:t>(2)  </a:t>
            </a:r>
            <a:r>
              <a:rPr lang="en-US" sz="1400" dirty="0">
                <a:solidFill>
                  <a:schemeClr val="tx1">
                    <a:lumMod val="65000"/>
                    <a:lumOff val="35000"/>
                  </a:schemeClr>
                </a:solidFill>
              </a:rPr>
              <a:t>UK Quick Cash Sale Industry See: </a:t>
            </a:r>
            <a:r>
              <a:rPr lang="en-US" sz="1400" dirty="0">
                <a:solidFill>
                  <a:srgbClr val="004F8A"/>
                </a:solidFill>
                <a:hlinkClick r:id="rId6" action="ppaction://hlinksldjump">
                  <a:extLst>
                    <a:ext uri="{A12FA001-AC4F-418D-AE19-62706E023703}">
                      <ahyp:hlinkClr xmlns:ahyp="http://schemas.microsoft.com/office/drawing/2018/hyperlinkcolor" val="tx"/>
                    </a:ext>
                  </a:extLst>
                </a:hlinkClick>
              </a:rPr>
              <a:t>Slide 17</a:t>
            </a:r>
            <a:endParaRPr lang="en-US" sz="1400" dirty="0">
              <a:solidFill>
                <a:srgbClr val="004F8A"/>
              </a:solidFill>
            </a:endParaRPr>
          </a:p>
        </p:txBody>
      </p:sp>
    </p:spTree>
    <p:extLst>
      <p:ext uri="{BB962C8B-B14F-4D97-AF65-F5344CB8AC3E}">
        <p14:creationId xmlns:p14="http://schemas.microsoft.com/office/powerpoint/2010/main" val="146354624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0" y="779929"/>
            <a:ext cx="4572000" cy="572354"/>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85775" y="675330"/>
            <a:ext cx="7772400" cy="307777"/>
          </a:xfrm>
        </p:spPr>
        <p:txBody>
          <a:bodyPr/>
          <a:lstStyle/>
          <a:p>
            <a:r>
              <a:rPr lang="en-US" dirty="0"/>
              <a:t>Competition 2</a:t>
            </a:r>
            <a:endParaRPr lang="en-US" sz="1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85775" y="1063266"/>
            <a:ext cx="8341631" cy="4473019"/>
          </a:xfrm>
        </p:spPr>
        <p:txBody>
          <a:bodyPr/>
          <a:lstStyle/>
          <a:p>
            <a:pPr>
              <a:spcBef>
                <a:spcPts val="400"/>
              </a:spcBef>
            </a:pPr>
            <a:br>
              <a:rPr lang="en-US" sz="1400" b="1" dirty="0">
                <a:solidFill>
                  <a:schemeClr val="tx1">
                    <a:lumMod val="65000"/>
                    <a:lumOff val="35000"/>
                  </a:schemeClr>
                </a:solidFill>
              </a:rPr>
            </a:br>
            <a:endParaRPr lang="en-US" sz="1400" b="1" dirty="0">
              <a:solidFill>
                <a:srgbClr val="FF0000"/>
              </a:solidFill>
            </a:endParaRPr>
          </a:p>
          <a:p>
            <a:pPr marL="114300" lvl="1" indent="-114300">
              <a:spcBef>
                <a:spcPts val="400"/>
              </a:spcBef>
            </a:pPr>
            <a:r>
              <a:rPr lang="en-US" sz="1400" dirty="0">
                <a:solidFill>
                  <a:schemeClr val="tx1">
                    <a:lumMod val="65000"/>
                    <a:lumOff val="35000"/>
                  </a:schemeClr>
                </a:solidFill>
              </a:rPr>
              <a:t> UK </a:t>
            </a:r>
            <a:r>
              <a:rPr lang="en-US" sz="1400" b="1" dirty="0">
                <a:solidFill>
                  <a:schemeClr val="tx1">
                    <a:lumMod val="65000"/>
                    <a:lumOff val="35000"/>
                  </a:schemeClr>
                </a:solidFill>
              </a:rPr>
              <a:t>Quick Sale </a:t>
            </a:r>
            <a:r>
              <a:rPr lang="en-US" sz="1400" dirty="0">
                <a:solidFill>
                  <a:schemeClr val="tx1">
                    <a:lumMod val="65000"/>
                    <a:lumOff val="35000"/>
                  </a:schemeClr>
                </a:solidFill>
              </a:rPr>
              <a:t>Industry </a:t>
            </a:r>
            <a:r>
              <a:rPr lang="en-US" sz="1200" b="1" dirty="0">
                <a:solidFill>
                  <a:srgbClr val="004F8A"/>
                </a:solidFill>
              </a:rPr>
              <a:t>(1)</a:t>
            </a:r>
            <a:br>
              <a:rPr lang="en-US" sz="1200" b="1" dirty="0">
                <a:solidFill>
                  <a:srgbClr val="004F8A"/>
                </a:solidFill>
              </a:rPr>
            </a:br>
            <a:endParaRPr lang="en-US" sz="1200" b="1" dirty="0">
              <a:solidFill>
                <a:srgbClr val="004F8A"/>
              </a:solidFill>
            </a:endParaRPr>
          </a:p>
          <a:p>
            <a:pPr marL="346075" lvl="2" indent="-114300">
              <a:spcBef>
                <a:spcPts val="400"/>
              </a:spcBef>
            </a:pPr>
            <a:r>
              <a:rPr lang="en-US" sz="1400" dirty="0">
                <a:solidFill>
                  <a:schemeClr val="tx1">
                    <a:lumMod val="65000"/>
                    <a:lumOff val="35000"/>
                  </a:schemeClr>
                </a:solidFill>
              </a:rPr>
              <a:t> Includes 46 NAPB members </a:t>
            </a:r>
          </a:p>
          <a:p>
            <a:pPr marL="346075" lvl="2" indent="-114300">
              <a:spcBef>
                <a:spcPts val="400"/>
              </a:spcBef>
            </a:pPr>
            <a:r>
              <a:rPr lang="en-US" sz="1400" dirty="0">
                <a:solidFill>
                  <a:schemeClr val="tx1">
                    <a:lumMod val="65000"/>
                    <a:lumOff val="35000"/>
                  </a:schemeClr>
                </a:solidFill>
              </a:rPr>
              <a:t> Buy  0.5% &gt; 1% of UK property sales </a:t>
            </a:r>
          </a:p>
          <a:p>
            <a:pPr marL="346075" lvl="2" indent="-114300">
              <a:spcBef>
                <a:spcPts val="400"/>
              </a:spcBef>
            </a:pPr>
            <a:r>
              <a:rPr lang="en-US" sz="1400" dirty="0">
                <a:solidFill>
                  <a:schemeClr val="tx1">
                    <a:lumMod val="65000"/>
                    <a:lumOff val="35000"/>
                  </a:schemeClr>
                </a:solidFill>
              </a:rPr>
              <a:t>Say </a:t>
            </a:r>
            <a:r>
              <a:rPr lang="en-US" sz="1400" b="1" dirty="0">
                <a:solidFill>
                  <a:schemeClr val="tx1">
                    <a:lumMod val="65000"/>
                    <a:lumOff val="35000"/>
                  </a:schemeClr>
                </a:solidFill>
              </a:rPr>
              <a:t>8,250</a:t>
            </a:r>
            <a:r>
              <a:rPr lang="en-US" sz="1400" dirty="0">
                <a:solidFill>
                  <a:schemeClr val="tx1">
                    <a:lumMod val="65000"/>
                    <a:lumOff val="35000"/>
                  </a:schemeClr>
                </a:solidFill>
              </a:rPr>
              <a:t> </a:t>
            </a:r>
            <a:r>
              <a:rPr lang="en-US" sz="1400" b="1" dirty="0">
                <a:solidFill>
                  <a:schemeClr val="tx1">
                    <a:lumMod val="65000"/>
                    <a:lumOff val="35000"/>
                  </a:schemeClr>
                </a:solidFill>
              </a:rPr>
              <a:t>houses </a:t>
            </a:r>
            <a:r>
              <a:rPr lang="en-US" sz="1400" dirty="0">
                <a:solidFill>
                  <a:schemeClr val="tx1">
                    <a:lumMod val="65000"/>
                    <a:lumOff val="35000"/>
                  </a:schemeClr>
                </a:solidFill>
              </a:rPr>
              <a:t>per year</a:t>
            </a:r>
            <a:endParaRPr lang="en-US" sz="1200" b="1" dirty="0">
              <a:solidFill>
                <a:srgbClr val="004F8A"/>
              </a:solidFill>
            </a:endParaRPr>
          </a:p>
          <a:p>
            <a:pPr marL="346075" lvl="2" indent="-114300">
              <a:spcBef>
                <a:spcPts val="400"/>
              </a:spcBef>
            </a:pPr>
            <a:r>
              <a:rPr lang="en-US" sz="1400" dirty="0">
                <a:solidFill>
                  <a:schemeClr val="tx1">
                    <a:lumMod val="65000"/>
                    <a:lumOff val="35000"/>
                  </a:schemeClr>
                </a:solidFill>
              </a:rPr>
              <a:t>Offer 75% MV </a:t>
            </a:r>
            <a:r>
              <a:rPr lang="en-US" sz="1200" b="1" dirty="0">
                <a:solidFill>
                  <a:srgbClr val="004F8A"/>
                </a:solidFill>
              </a:rPr>
              <a:t>(2)</a:t>
            </a:r>
          </a:p>
          <a:p>
            <a:pPr marL="346075" lvl="2" indent="-114300">
              <a:spcBef>
                <a:spcPts val="400"/>
              </a:spcBef>
            </a:pPr>
            <a:r>
              <a:rPr lang="en-US" sz="1400" dirty="0">
                <a:solidFill>
                  <a:schemeClr val="tx1">
                    <a:lumMod val="65000"/>
                    <a:lumOff val="35000"/>
                  </a:schemeClr>
                </a:solidFill>
              </a:rPr>
              <a:t> Most </a:t>
            </a:r>
            <a:r>
              <a:rPr lang="en-US" sz="1400" dirty="0">
                <a:solidFill>
                  <a:schemeClr val="tx1">
                    <a:lumMod val="65000"/>
                    <a:lumOff val="35000"/>
                  </a:schemeClr>
                </a:solidFill>
                <a:cs typeface="Calibri" panose="020F0502020204030204" pitchFamily="34" charset="0"/>
              </a:rPr>
              <a:t>not </a:t>
            </a:r>
            <a:r>
              <a:rPr lang="en-GB" sz="1400" i="0" dirty="0">
                <a:solidFill>
                  <a:schemeClr val="tx1">
                    <a:lumMod val="65000"/>
                    <a:lumOff val="35000"/>
                  </a:schemeClr>
                </a:solidFill>
                <a:effectLst/>
                <a:cs typeface="Calibri" panose="020F0502020204030204" pitchFamily="34" charset="0"/>
              </a:rPr>
              <a:t>‘genuine’ cash buyers</a:t>
            </a:r>
          </a:p>
          <a:p>
            <a:pPr marL="346075" lvl="2" indent="-114300">
              <a:spcBef>
                <a:spcPts val="400"/>
              </a:spcBef>
            </a:pPr>
            <a:r>
              <a:rPr lang="en-GB" sz="1400" dirty="0">
                <a:solidFill>
                  <a:schemeClr val="tx1">
                    <a:lumMod val="65000"/>
                    <a:lumOff val="35000"/>
                  </a:schemeClr>
                </a:solidFill>
                <a:cs typeface="Calibri" panose="020F0502020204030204" pitchFamily="34" charset="0"/>
              </a:rPr>
              <a:t> B</a:t>
            </a:r>
            <a:r>
              <a:rPr lang="en-GB" sz="1400" i="0" dirty="0">
                <a:solidFill>
                  <a:schemeClr val="tx1">
                    <a:lumMod val="65000"/>
                    <a:lumOff val="35000"/>
                  </a:schemeClr>
                </a:solidFill>
                <a:effectLst/>
                <a:cs typeface="Calibri" panose="020F0502020204030204" pitchFamily="34" charset="0"/>
              </a:rPr>
              <a:t>rokers or lead-generators</a:t>
            </a:r>
          </a:p>
          <a:p>
            <a:pPr marL="346075" lvl="2" indent="-114300">
              <a:spcBef>
                <a:spcPts val="400"/>
              </a:spcBef>
            </a:pPr>
            <a:r>
              <a:rPr lang="en-GB" sz="1400" dirty="0">
                <a:solidFill>
                  <a:schemeClr val="tx1">
                    <a:lumMod val="65000"/>
                    <a:lumOff val="35000"/>
                  </a:schemeClr>
                </a:solidFill>
                <a:cs typeface="Calibri" panose="020F0502020204030204" pitchFamily="34" charset="0"/>
              </a:rPr>
              <a:t> M</a:t>
            </a:r>
            <a:r>
              <a:rPr lang="en-GB" sz="1400" i="0" dirty="0">
                <a:solidFill>
                  <a:schemeClr val="tx1">
                    <a:lumMod val="65000"/>
                    <a:lumOff val="35000"/>
                  </a:schemeClr>
                </a:solidFill>
                <a:effectLst/>
                <a:cs typeface="Calibri" panose="020F0502020204030204" pitchFamily="34" charset="0"/>
              </a:rPr>
              <a:t>ust source a buyer for the seller’s house</a:t>
            </a:r>
          </a:p>
          <a:p>
            <a:pPr marL="346075" lvl="2" indent="-114300">
              <a:spcBef>
                <a:spcPts val="400"/>
              </a:spcBef>
            </a:pPr>
            <a:r>
              <a:rPr lang="en-GB" sz="1400" dirty="0">
                <a:solidFill>
                  <a:schemeClr val="tx1">
                    <a:lumMod val="65000"/>
                    <a:lumOff val="35000"/>
                  </a:schemeClr>
                </a:solidFill>
                <a:cs typeface="Calibri" panose="020F0502020204030204" pitchFamily="34" charset="0"/>
              </a:rPr>
              <a:t> O</a:t>
            </a:r>
            <a:r>
              <a:rPr lang="en-GB" sz="1400" i="0" dirty="0">
                <a:solidFill>
                  <a:schemeClr val="tx1">
                    <a:lumMod val="65000"/>
                    <a:lumOff val="35000"/>
                  </a:schemeClr>
                </a:solidFill>
                <a:effectLst/>
                <a:cs typeface="Calibri" panose="020F0502020204030204" pitchFamily="34" charset="0"/>
              </a:rPr>
              <a:t>ften reducing the purchase price at last minute up to 25% MV (and sometimes more)</a:t>
            </a:r>
            <a:br>
              <a:rPr lang="en-GB" sz="1400" i="0" dirty="0">
                <a:solidFill>
                  <a:schemeClr val="tx1">
                    <a:lumMod val="65000"/>
                    <a:lumOff val="35000"/>
                  </a:schemeClr>
                </a:solidFill>
                <a:effectLst/>
                <a:cs typeface="Calibri" panose="020F0502020204030204" pitchFamily="34" charset="0"/>
              </a:rPr>
            </a:br>
            <a:endParaRPr lang="en-US" sz="1200" dirty="0">
              <a:solidFill>
                <a:schemeClr val="tx1">
                  <a:lumMod val="65000"/>
                  <a:lumOff val="35000"/>
                </a:schemeClr>
              </a:solidFill>
            </a:endParaRPr>
          </a:p>
          <a:p>
            <a:pPr marL="0" lvl="1" indent="0">
              <a:spcBef>
                <a:spcPts val="400"/>
              </a:spcBef>
              <a:buNone/>
            </a:pPr>
            <a:r>
              <a:rPr lang="en-US" sz="1200" b="1" dirty="0">
                <a:solidFill>
                  <a:srgbClr val="004F8A"/>
                </a:solidFill>
              </a:rPr>
              <a:t>      (1) </a:t>
            </a:r>
            <a:r>
              <a:rPr lang="en-US" sz="1400" dirty="0">
                <a:solidFill>
                  <a:schemeClr val="tx1">
                    <a:lumMod val="65000"/>
                    <a:lumOff val="35000"/>
                  </a:schemeClr>
                </a:solidFill>
              </a:rPr>
              <a:t>Source: Office of Fair Trading  </a:t>
            </a:r>
            <a:br>
              <a:rPr lang="en-US" sz="1400" dirty="0">
                <a:solidFill>
                  <a:schemeClr val="tx1">
                    <a:lumMod val="65000"/>
                    <a:lumOff val="35000"/>
                  </a:schemeClr>
                </a:solidFill>
              </a:rPr>
            </a:br>
            <a:r>
              <a:rPr lang="en-US" sz="1400" dirty="0">
                <a:solidFill>
                  <a:schemeClr val="tx1">
                    <a:lumMod val="65000"/>
                    <a:lumOff val="35000"/>
                  </a:schemeClr>
                </a:solidFill>
              </a:rPr>
              <a:t>     </a:t>
            </a:r>
            <a:r>
              <a:rPr lang="en-US" sz="1200" b="1" dirty="0">
                <a:solidFill>
                  <a:srgbClr val="004F8A"/>
                </a:solidFill>
              </a:rPr>
              <a:t>(2) </a:t>
            </a:r>
            <a:r>
              <a:rPr lang="en-US" sz="1200" dirty="0">
                <a:solidFill>
                  <a:schemeClr val="tx1">
                    <a:lumMod val="65000"/>
                    <a:lumOff val="35000"/>
                  </a:schemeClr>
                </a:solidFill>
              </a:rPr>
              <a:t>vs. CHAIN FREE</a:t>
            </a:r>
            <a:r>
              <a:rPr lang="en-US" sz="1200" dirty="0">
                <a:solidFill>
                  <a:schemeClr val="tx1">
                    <a:lumMod val="65000"/>
                    <a:lumOff val="35000"/>
                  </a:schemeClr>
                </a:solidFill>
                <a:latin typeface="+mn-lt"/>
              </a:rPr>
              <a:t>®</a:t>
            </a:r>
            <a:r>
              <a:rPr lang="en-US" sz="1200" dirty="0">
                <a:solidFill>
                  <a:schemeClr val="tx1">
                    <a:lumMod val="65000"/>
                    <a:lumOff val="35000"/>
                  </a:schemeClr>
                </a:solidFill>
              </a:rPr>
              <a:t> 90% MV (Houses &gt;£500K) / Homeowner can secure next property with </a:t>
            </a:r>
            <a:r>
              <a:rPr lang="en-US" sz="1200" b="1" dirty="0">
                <a:solidFill>
                  <a:schemeClr val="tx1">
                    <a:lumMod val="65000"/>
                    <a:lumOff val="35000"/>
                  </a:schemeClr>
                </a:solidFill>
              </a:rPr>
              <a:t>no</a:t>
            </a:r>
            <a:r>
              <a:rPr lang="en-US" sz="1200" dirty="0">
                <a:solidFill>
                  <a:schemeClr val="tx1">
                    <a:lumMod val="65000"/>
                    <a:lumOff val="35000"/>
                  </a:schemeClr>
                </a:solidFill>
              </a:rPr>
              <a:t> commitment to sell </a:t>
            </a:r>
            <a:br>
              <a:rPr lang="en-US" sz="1200" dirty="0">
                <a:solidFill>
                  <a:schemeClr val="tx1">
                    <a:lumMod val="65000"/>
                    <a:lumOff val="35000"/>
                  </a:schemeClr>
                </a:solidFill>
              </a:rPr>
            </a:br>
            <a:r>
              <a:rPr lang="en-US" sz="1200" dirty="0">
                <a:solidFill>
                  <a:schemeClr val="tx1">
                    <a:lumMod val="65000"/>
                    <a:lumOff val="35000"/>
                  </a:schemeClr>
                </a:solidFill>
              </a:rPr>
              <a:t>            vs. CHAIN MENDER</a:t>
            </a:r>
            <a:r>
              <a:rPr lang="en-US" sz="1200" dirty="0">
                <a:solidFill>
                  <a:schemeClr val="tx1">
                    <a:lumMod val="65000"/>
                    <a:lumOff val="35000"/>
                  </a:schemeClr>
                </a:solidFill>
                <a:latin typeface="Arial" panose="020B0604020202020204" pitchFamily="34" charset="0"/>
                <a:cs typeface="Arial" panose="020B0604020202020204" pitchFamily="34" charset="0"/>
              </a:rPr>
              <a:t>® </a:t>
            </a:r>
            <a:r>
              <a:rPr lang="en-US" sz="1200" dirty="0">
                <a:solidFill>
                  <a:schemeClr val="tx1">
                    <a:lumMod val="65000"/>
                    <a:lumOff val="35000"/>
                  </a:schemeClr>
                </a:solidFill>
                <a:cs typeface="Calibri" panose="020F0502020204030204" pitchFamily="34" charset="0"/>
              </a:rPr>
              <a:t>85% MV (Houses &gt;£500K) plus 85% Profit Share</a:t>
            </a:r>
          </a:p>
          <a:p>
            <a:pPr marL="0" lvl="1" indent="0">
              <a:spcBef>
                <a:spcPts val="400"/>
              </a:spcBef>
              <a:buNone/>
            </a:pPr>
            <a:br>
              <a:rPr lang="en-US" sz="1200" dirty="0">
                <a:solidFill>
                  <a:schemeClr val="tx1">
                    <a:lumMod val="65000"/>
                    <a:lumOff val="35000"/>
                  </a:schemeClr>
                </a:solidFill>
                <a:cs typeface="Calibri" panose="020F0502020204030204" pitchFamily="34" charset="0"/>
              </a:rPr>
            </a:br>
            <a:br>
              <a:rPr lang="en-US" sz="1200" dirty="0">
                <a:solidFill>
                  <a:schemeClr val="tx1">
                    <a:lumMod val="65000"/>
                    <a:lumOff val="35000"/>
                  </a:schemeClr>
                </a:solidFill>
              </a:rPr>
            </a:b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379358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78570" y="565040"/>
            <a:ext cx="7772400" cy="307777"/>
          </a:xfrm>
        </p:spPr>
        <p:txBody>
          <a:bodyPr/>
          <a:lstStyle/>
          <a:p>
            <a:r>
              <a:rPr lang="en-GB" dirty="0"/>
              <a:t> CHAIN FREE® Market Research </a:t>
            </a:r>
            <a:r>
              <a:rPr lang="en-GB" sz="1200" b="1" dirty="0">
                <a:solidFill>
                  <a:srgbClr val="002060"/>
                </a:solidFill>
                <a:latin typeface="Calibri" panose="020F0502020204030204" pitchFamily="34" charset="0"/>
                <a:cs typeface="Calibri" panose="020F0502020204030204" pitchFamily="34" charset="0"/>
              </a:rPr>
              <a:t>(1) </a:t>
            </a:r>
            <a:endParaRPr lang="en-US" sz="1200" b="1" dirty="0">
              <a:solidFill>
                <a:srgbClr val="00206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1003865555"/>
              </p:ext>
            </p:extLst>
          </p:nvPr>
        </p:nvGraphicFramePr>
        <p:xfrm>
          <a:off x="478571" y="828772"/>
          <a:ext cx="8186859" cy="5486400"/>
        </p:xfrm>
        <a:graphic>
          <a:graphicData uri="http://schemas.openxmlformats.org/drawingml/2006/table">
            <a:tbl>
              <a:tblPr>
                <a:tableStyleId>{5C22544A-7EE6-4342-B048-85BDC9FD1C3A}</a:tableStyleId>
              </a:tblPr>
              <a:tblGrid>
                <a:gridCol w="1906609">
                  <a:extLst>
                    <a:ext uri="{9D8B030D-6E8A-4147-A177-3AD203B41FA5}">
                      <a16:colId xmlns:a16="http://schemas.microsoft.com/office/drawing/2014/main" val="42284068"/>
                    </a:ext>
                  </a:extLst>
                </a:gridCol>
                <a:gridCol w="2086653">
                  <a:extLst>
                    <a:ext uri="{9D8B030D-6E8A-4147-A177-3AD203B41FA5}">
                      <a16:colId xmlns:a16="http://schemas.microsoft.com/office/drawing/2014/main" val="1158723223"/>
                    </a:ext>
                  </a:extLst>
                </a:gridCol>
                <a:gridCol w="2086652">
                  <a:extLst>
                    <a:ext uri="{9D8B030D-6E8A-4147-A177-3AD203B41FA5}">
                      <a16:colId xmlns:a16="http://schemas.microsoft.com/office/drawing/2014/main" val="632215342"/>
                    </a:ext>
                  </a:extLst>
                </a:gridCol>
                <a:gridCol w="2106945">
                  <a:extLst>
                    <a:ext uri="{9D8B030D-6E8A-4147-A177-3AD203B41FA5}">
                      <a16:colId xmlns:a16="http://schemas.microsoft.com/office/drawing/2014/main" val="387272119"/>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F8A"/>
                          </a:solidFill>
                          <a:effectLst/>
                          <a:uLnTx/>
                          <a:uFillTx/>
                          <a:latin typeface="Calibri" panose="020F0502020204030204" pitchFamily="34" charset="0"/>
                          <a:ea typeface="+mn-ea"/>
                          <a:cs typeface="+mn-cs"/>
                        </a:rPr>
                        <a:t>Qs</a:t>
                      </a:r>
                    </a:p>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F8A"/>
                          </a:solidFill>
                          <a:effectLst/>
                          <a:uLnTx/>
                          <a:uFillTx/>
                          <a:latin typeface="Calibri" panose="020F0502020204030204" pitchFamily="34" charset="0"/>
                          <a:ea typeface="+mn-ea"/>
                          <a:cs typeface="+mn-cs"/>
                        </a:rPr>
                        <a:t>B2C</a:t>
                      </a:r>
                    </a:p>
                    <a:p>
                      <a:pPr algn="ctr"/>
                      <a:endParaRPr lang="en-US" sz="1200" b="0"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F8A"/>
                          </a:solidFill>
                          <a:effectLst/>
                          <a:uLnTx/>
                          <a:uFillTx/>
                          <a:latin typeface="Calibri" panose="020F0502020204030204" pitchFamily="34" charset="0"/>
                          <a:ea typeface="+mn-ea"/>
                          <a:cs typeface="+mn-cs"/>
                        </a:rPr>
                        <a:t>Qs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F8A"/>
                          </a:solidFill>
                          <a:effectLst/>
                          <a:uLnTx/>
                          <a:uFillTx/>
                          <a:latin typeface="Calibri" panose="020F0502020204030204" pitchFamily="34" charset="0"/>
                          <a:ea typeface="+mn-ea"/>
                          <a:cs typeface="+mn-cs"/>
                        </a:rPr>
                        <a:t>B2B2C</a:t>
                      </a:r>
                      <a:br>
                        <a:rPr kumimoji="0" lang="en-US" sz="1800" b="1" i="0" u="none" strike="noStrike" kern="1200" cap="none" spc="0" normalizeH="0" baseline="0" noProof="0" dirty="0">
                          <a:ln>
                            <a:noFill/>
                          </a:ln>
                          <a:solidFill>
                            <a:srgbClr val="004F8A"/>
                          </a:solidFill>
                          <a:effectLst/>
                          <a:uLnTx/>
                          <a:uFillTx/>
                          <a:latin typeface="Calibri" panose="020F0502020204030204" pitchFamily="34" charset="0"/>
                          <a:ea typeface="+mn-ea"/>
                          <a:cs typeface="+mn-cs"/>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9891271"/>
                  </a:ext>
                </a:extLst>
              </a:tr>
              <a:tr h="813021">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Behavior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321 Respondents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(Sheffield, </a:t>
                      </a:r>
                      <a:r>
                        <a:rPr kumimoji="0" lang="en-US" sz="1200" b="0" i="0" u="none" strike="noStrike" kern="1200" cap="none" spc="0" normalizeH="0" baseline="0" noProof="0" dirty="0" err="1">
                          <a:ln>
                            <a:noFill/>
                          </a:ln>
                          <a:solidFill>
                            <a:prstClr val="black">
                              <a:lumMod val="65000"/>
                              <a:lumOff val="35000"/>
                            </a:prstClr>
                          </a:solidFill>
                          <a:effectLst/>
                          <a:uLnTx/>
                          <a:uFillTx/>
                          <a:latin typeface="Calibri" panose="020F0502020204030204" pitchFamily="34" charset="0"/>
                          <a:ea typeface="+mn-ea"/>
                          <a:cs typeface="+mn-cs"/>
                        </a:rPr>
                        <a:t>Southend</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 and </a:t>
                      </a:r>
                      <a:r>
                        <a:rPr kumimoji="0" lang="en-US" sz="1200" b="0" i="0" u="none" strike="noStrike" kern="1200" cap="none" spc="0" normalizeH="0" baseline="0" noProof="0" dirty="0" err="1">
                          <a:ln>
                            <a:noFill/>
                          </a:ln>
                          <a:solidFill>
                            <a:prstClr val="black">
                              <a:lumMod val="65000"/>
                              <a:lumOff val="35000"/>
                            </a:prstClr>
                          </a:solidFill>
                          <a:effectLst/>
                          <a:uLnTx/>
                          <a:uFillTx/>
                          <a:latin typeface="Calibri" panose="020F0502020204030204" pitchFamily="34" charset="0"/>
                          <a:ea typeface="+mn-ea"/>
                          <a:cs typeface="+mn-cs"/>
                        </a:rPr>
                        <a:t>Solihull</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a:t>
                      </a:r>
                      <a:endParaRPr lang="en-US" sz="1200" b="0"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Adam J Walker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25 Firms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(250 offices)</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6713817"/>
                  </a:ext>
                </a:extLst>
              </a:tr>
              <a:tr h="29810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90% LTV?</a:t>
                      </a:r>
                      <a:b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£195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Administration  Fee?</a:t>
                      </a:r>
                      <a:b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2% LTV Fee?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90% LTV enough to secure next property?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63%  interested if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only</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 way to secure house they had set their hearts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45% ‘very and quite interested’. </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Just under half  thought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£195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Fee ‘about right’.</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Nearly half felt 90% LTV would be sufficient.  </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 34% thought 2% LTV Fee ‘about right’.</a:t>
                      </a:r>
                      <a:br>
                        <a:rPr kumimoji="0" lang="en-US" sz="1200" b="0" i="0" u="none" strike="noStrike" kern="1200" cap="none" spc="0" normalizeH="0" baseline="0" noProof="0" dirty="0">
                          <a:ln>
                            <a:noFill/>
                          </a:ln>
                          <a:solidFill>
                            <a:srgbClr val="004F8A"/>
                          </a:solidFill>
                          <a:effectLst/>
                          <a:uLnTx/>
                          <a:uFillTx/>
                          <a:latin typeface="Calibri" panose="020F0502020204030204" pitchFamily="34" charset="0"/>
                          <a:ea typeface="+mn-ea"/>
                          <a:cs typeface="+mn-cs"/>
                        </a:rPr>
                      </a:br>
                      <a:endParaRPr lang="en-US" sz="1200" b="0"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90% LTV?</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£396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Administration  Fee?</a:t>
                      </a:r>
                      <a:b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1.25% LTV Fee?</a:t>
                      </a:r>
                      <a:b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b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90% LTV enough to secure next property?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Would expect to sell to 5% of total clients.</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If £396 Administration Fee reduced to say £150 agents would bundle. </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No adverse response to 90% LTV.</a:t>
                      </a:r>
                      <a:b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7408029"/>
                  </a:ext>
                </a:extLst>
              </a:tr>
              <a:tr h="451679">
                <a:tc>
                  <a:txBody>
                    <a:bodyPr/>
                    <a:lstStyle/>
                    <a:p>
                      <a:pPr algn="ctr"/>
                      <a:r>
                        <a:rPr lang="en-US" sz="1200" b="1" dirty="0">
                          <a:solidFill>
                            <a:schemeClr val="tx1">
                              <a:lumMod val="65000"/>
                              <a:lumOff val="35000"/>
                            </a:schemeClr>
                          </a:solidFill>
                          <a:latin typeface="Calibri" panose="020F0502020204030204" pitchFamily="34" charset="0"/>
                        </a:rPr>
                        <a:t>Demand?</a:t>
                      </a:r>
                      <a:r>
                        <a:rPr lang="en-US" sz="1200" b="1" dirty="0">
                          <a:solidFill>
                            <a:srgbClr val="004F8A"/>
                          </a:solidFill>
                          <a:latin typeface="Calibri" panose="020F0502020204030204" pitchFamily="34" charset="0"/>
                        </a:rPr>
                        <a:t> (2)</a:t>
                      </a:r>
                    </a:p>
                    <a:p>
                      <a:pPr algn="ctr"/>
                      <a:endParaRPr lang="en-US" sz="12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65000"/>
                              <a:lumOff val="35000"/>
                            </a:schemeClr>
                          </a:solidFill>
                          <a:effectLst/>
                          <a:highlight>
                            <a:srgbClr val="FFFF00"/>
                          </a:highlight>
                          <a:uLnTx/>
                          <a:uFillTx/>
                          <a:latin typeface="Calibri" panose="020F0502020204030204" pitchFamily="34" charset="0"/>
                          <a:ea typeface="+mn-ea"/>
                          <a:cs typeface="+mn-cs"/>
                        </a:rPr>
                        <a:t>When prices rising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Calibri" panose="020F0502020204030204" pitchFamily="34" charset="0"/>
                        </a:rPr>
                        <a:t>(buy against competition)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Demand? </a:t>
                      </a:r>
                      <a:r>
                        <a:rPr lang="en-US" sz="1200" b="1" dirty="0">
                          <a:solidFill>
                            <a:srgbClr val="004F8A"/>
                          </a:solidFill>
                          <a:latin typeface="Calibri" panose="020F050202020403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65000"/>
                              <a:lumOff val="35000"/>
                            </a:schemeClr>
                          </a:solidFill>
                          <a:effectLst/>
                          <a:highlight>
                            <a:srgbClr val="FFFF00"/>
                          </a:highlight>
                          <a:uLnTx/>
                          <a:uFillTx/>
                          <a:latin typeface="Calibri" panose="020F0502020204030204" pitchFamily="34" charset="0"/>
                          <a:ea typeface="+mn-ea"/>
                          <a:cs typeface="+mn-cs"/>
                        </a:rPr>
                        <a:t>Better in a slower market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Calibri" panose="020F0502020204030204" pitchFamily="34" charset="0"/>
                        </a:rPr>
                        <a:t>(safety net)</a:t>
                      </a: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44618"/>
                  </a:ext>
                </a:extLst>
              </a:tr>
              <a:tr h="610138">
                <a:tc gridSpan="4">
                  <a:txBody>
                    <a:bodyPr/>
                    <a:lstStyle/>
                    <a:p>
                      <a:pPr marL="457200"/>
                      <a:r>
                        <a:rPr lang="en-GB" sz="1200" b="0" kern="1200" dirty="0">
                          <a:solidFill>
                            <a:srgbClr val="004F8A"/>
                          </a:solidFill>
                          <a:effectLst/>
                          <a:latin typeface="Calibri" panose="020F0502020204030204" pitchFamily="34" charset="0"/>
                          <a:ea typeface="+mn-ea"/>
                        </a:rPr>
                        <a:t>(1) </a:t>
                      </a:r>
                      <a:r>
                        <a:rPr lang="en-GB" sz="1200" b="0" kern="1200" dirty="0">
                          <a:solidFill>
                            <a:srgbClr val="595959"/>
                          </a:solidFill>
                          <a:effectLst/>
                          <a:latin typeface="Calibri" panose="020F0502020204030204" pitchFamily="34" charset="0"/>
                          <a:ea typeface="+mn-ea"/>
                        </a:rPr>
                        <a:t>Houses max £500,000; </a:t>
                      </a:r>
                      <a:r>
                        <a:rPr lang="en-GB" sz="1200" b="0" kern="1200" dirty="0">
                          <a:solidFill>
                            <a:schemeClr val="tx1">
                              <a:lumMod val="65000"/>
                              <a:lumOff val="35000"/>
                            </a:schemeClr>
                          </a:solidFill>
                          <a:effectLst/>
                          <a:latin typeface="Calibri" panose="020F0502020204030204" pitchFamily="34" charset="0"/>
                          <a:ea typeface="+mn-ea"/>
                        </a:rPr>
                        <a:t>Current Proposition</a:t>
                      </a:r>
                      <a:r>
                        <a:rPr lang="en-GB" sz="1200" b="0" kern="1200" dirty="0">
                          <a:solidFill>
                            <a:srgbClr val="595959"/>
                          </a:solidFill>
                          <a:effectLst/>
                          <a:latin typeface="Calibri" panose="020F0502020204030204" pitchFamily="34" charset="0"/>
                          <a:ea typeface="+mn-ea"/>
                        </a:rPr>
                        <a:t>: </a:t>
                      </a:r>
                      <a:r>
                        <a:rPr lang="en-GB" sz="1200" b="0" kern="1200" dirty="0">
                          <a:solidFill>
                            <a:schemeClr val="tx1">
                              <a:lumMod val="65000"/>
                              <a:lumOff val="35000"/>
                            </a:schemeClr>
                          </a:solidFill>
                          <a:effectLst/>
                          <a:latin typeface="Calibri" panose="020F0502020204030204" pitchFamily="34" charset="0"/>
                          <a:ea typeface="+mn-ea"/>
                        </a:rPr>
                        <a:t>90% </a:t>
                      </a:r>
                      <a:r>
                        <a:rPr lang="en-GB" sz="1200" b="0" kern="1200" dirty="0">
                          <a:solidFill>
                            <a:schemeClr val="tx1">
                              <a:lumMod val="65000"/>
                              <a:lumOff val="35000"/>
                            </a:schemeClr>
                          </a:solidFill>
                          <a:effectLst/>
                          <a:highlight>
                            <a:srgbClr val="FFFF00"/>
                          </a:highlight>
                          <a:latin typeface="Calibri" panose="020F0502020204030204" pitchFamily="34" charset="0"/>
                          <a:ea typeface="+mn-ea"/>
                        </a:rPr>
                        <a:t>LTV</a:t>
                      </a:r>
                      <a:r>
                        <a:rPr lang="en-GB" sz="1200" b="0" kern="1200" dirty="0">
                          <a:solidFill>
                            <a:schemeClr val="tx1">
                              <a:lumMod val="65000"/>
                              <a:lumOff val="35000"/>
                            </a:schemeClr>
                          </a:solidFill>
                          <a:effectLst/>
                          <a:latin typeface="Calibri" panose="020F0502020204030204" pitchFamily="34" charset="0"/>
                          <a:ea typeface="+mn-ea"/>
                        </a:rPr>
                        <a:t> free </a:t>
                      </a:r>
                      <a:r>
                        <a:rPr lang="en-GB" sz="1200" b="0" kern="1200" dirty="0" err="1">
                          <a:solidFill>
                            <a:schemeClr val="tx1">
                              <a:lumMod val="65000"/>
                              <a:lumOff val="35000"/>
                            </a:schemeClr>
                          </a:solidFill>
                          <a:effectLst/>
                          <a:latin typeface="Calibri" panose="020F0502020204030204" pitchFamily="34" charset="0"/>
                          <a:ea typeface="+mn-ea"/>
                        </a:rPr>
                        <a:t>DataSource</a:t>
                      </a:r>
                      <a:r>
                        <a:rPr lang="en-GB" sz="1200" b="0" kern="1200" dirty="0">
                          <a:solidFill>
                            <a:schemeClr val="tx1">
                              <a:lumMod val="65000"/>
                              <a:lumOff val="35000"/>
                            </a:schemeClr>
                          </a:solidFill>
                          <a:effectLst/>
                          <a:latin typeface="Calibri" panose="020F0502020204030204" pitchFamily="34" charset="0"/>
                          <a:ea typeface="+mn-ea"/>
                        </a:rPr>
                        <a:t> Valuation, £340 Administration Fee to upgrade to 90% RICS Surveyors Valuation (</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refunded if customer draws down (takes) CHAIN FREE</a:t>
                      </a: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 Fall Back Price</a:t>
                      </a: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 </a:t>
                      </a:r>
                      <a:r>
                        <a:rPr lang="en-GB" sz="1200" b="0" kern="1200" dirty="0">
                          <a:solidFill>
                            <a:schemeClr val="tx1">
                              <a:lumMod val="65000"/>
                              <a:lumOff val="35000"/>
                            </a:schemeClr>
                          </a:solidFill>
                          <a:effectLst/>
                          <a:latin typeface="Calibri" panose="020F0502020204030204" pitchFamily="34" charset="0"/>
                          <a:ea typeface="+mn-ea"/>
                        </a:rPr>
                        <a:t>/ both with </a:t>
                      </a:r>
                      <a:r>
                        <a:rPr lang="en-GB" sz="1200" b="0" kern="1200" dirty="0">
                          <a:solidFill>
                            <a:srgbClr val="004F8A"/>
                          </a:solidFill>
                          <a:effectLst/>
                          <a:latin typeface="Calibri" panose="020F0502020204030204" pitchFamily="34" charset="0"/>
                          <a:ea typeface="+mn-ea"/>
                          <a:hlinkClick r:id="rId3" action="ppaction://hlinksldjump">
                            <a:extLst>
                              <a:ext uri="{A12FA001-AC4F-418D-AE19-62706E023703}">
                                <ahyp:hlinkClr xmlns:ahyp="http://schemas.microsoft.com/office/drawing/2018/hyperlinkcolor" val="tx"/>
                              </a:ext>
                            </a:extLst>
                          </a:hlinkClick>
                        </a:rPr>
                        <a:t>1%  LTV Fee</a:t>
                      </a:r>
                      <a:r>
                        <a:rPr lang="en-GB" sz="1200" b="0" kern="1200" dirty="0">
                          <a:solidFill>
                            <a:srgbClr val="004F8A"/>
                          </a:solidFill>
                          <a:effectLst/>
                          <a:latin typeface="Calibri" panose="020F0502020204030204" pitchFamily="34" charset="0"/>
                          <a:ea typeface="+mn-ea"/>
                        </a:rPr>
                        <a:t> </a:t>
                      </a:r>
                      <a:r>
                        <a:rPr lang="en-GB" sz="1200" b="1" kern="1200" dirty="0">
                          <a:solidFill>
                            <a:srgbClr val="FF0000"/>
                          </a:solidFill>
                          <a:effectLst/>
                          <a:latin typeface="Calibri" panose="020F0502020204030204" pitchFamily="34" charset="0"/>
                          <a:ea typeface="+mn-ea"/>
                        </a:rPr>
                        <a:t>IMPORTANT POINT</a:t>
                      </a:r>
                      <a:r>
                        <a:rPr lang="en-GB" sz="1200" b="0" kern="1200" dirty="0">
                          <a:solidFill>
                            <a:schemeClr val="tx1">
                              <a:lumMod val="65000"/>
                              <a:lumOff val="35000"/>
                            </a:schemeClr>
                          </a:solidFill>
                          <a:effectLst/>
                          <a:latin typeface="Calibri" panose="020F0502020204030204" pitchFamily="34" charset="0"/>
                          <a:ea typeface="+mn-ea"/>
                        </a:rPr>
                        <a:t>: </a:t>
                      </a:r>
                      <a:r>
                        <a:rPr lang="en-GB" sz="1200" b="0" kern="1200" dirty="0">
                          <a:solidFill>
                            <a:srgbClr val="004F8A"/>
                          </a:solidFill>
                          <a:effectLst/>
                          <a:latin typeface="Calibri" panose="020F0502020204030204" pitchFamily="34" charset="0"/>
                          <a:ea typeface="+mn-ea"/>
                          <a:hlinkClick r:id="rId4">
                            <a:extLst>
                              <a:ext uri="{A12FA001-AC4F-418D-AE19-62706E023703}">
                                <ahyp:hlinkClr xmlns:ahyp="http://schemas.microsoft.com/office/drawing/2018/hyperlinkcolor" val="tx"/>
                              </a:ext>
                            </a:extLst>
                          </a:hlinkClick>
                        </a:rPr>
                        <a:t>What Agents Have Said </a:t>
                      </a:r>
                      <a:r>
                        <a:rPr lang="en-GB" sz="1200" b="0" kern="1200" dirty="0">
                          <a:solidFill>
                            <a:schemeClr val="tx1">
                              <a:lumMod val="65000"/>
                              <a:lumOff val="35000"/>
                            </a:schemeClr>
                          </a:solidFill>
                          <a:effectLst/>
                          <a:latin typeface="Calibri" panose="020F0502020204030204" pitchFamily="34" charset="0"/>
                          <a:ea typeface="+mn-ea"/>
                        </a:rPr>
                        <a:t> + </a:t>
                      </a:r>
                      <a:r>
                        <a:rPr lang="en-GB" sz="1200" b="0" kern="1200" dirty="0">
                          <a:solidFill>
                            <a:srgbClr val="004F8A"/>
                          </a:solidFill>
                          <a:effectLst/>
                          <a:latin typeface="Calibri" panose="020F0502020204030204" pitchFamily="34" charset="0"/>
                          <a:ea typeface="+mn-ea"/>
                          <a:hlinkClick r:id="rId5">
                            <a:extLst>
                              <a:ext uri="{A12FA001-AC4F-418D-AE19-62706E023703}">
                                <ahyp:hlinkClr xmlns:ahyp="http://schemas.microsoft.com/office/drawing/2018/hyperlinkcolor" val="tx"/>
                              </a:ext>
                            </a:extLst>
                          </a:hlinkClick>
                        </a:rPr>
                        <a:t>Market Research </a:t>
                      </a:r>
                      <a:r>
                        <a:rPr lang="en-GB" sz="1200" b="0" kern="1200" dirty="0">
                          <a:solidFill>
                            <a:srgbClr val="004F8A"/>
                          </a:solidFill>
                          <a:effectLst/>
                          <a:latin typeface="Calibri" panose="020F0502020204030204" pitchFamily="34" charset="0"/>
                          <a:ea typeface="+mn-ea"/>
                        </a:rPr>
                        <a:t> (2)</a:t>
                      </a:r>
                      <a:r>
                        <a:rPr lang="en-GB" sz="1200" b="0" kern="1200" dirty="0">
                          <a:solidFill>
                            <a:schemeClr val="tx1">
                              <a:lumMod val="65000"/>
                              <a:lumOff val="35000"/>
                            </a:schemeClr>
                          </a:solidFill>
                          <a:effectLst/>
                          <a:latin typeface="Calibri" panose="020F0502020204030204" pitchFamily="34" charset="0"/>
                          <a:ea typeface="+mn-ea"/>
                        </a:rPr>
                        <a:t> In all market conditions</a:t>
                      </a: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0334580"/>
                  </a:ext>
                </a:extLst>
              </a:tr>
            </a:tbl>
          </a:graphicData>
        </a:graphic>
      </p:graphicFrame>
    </p:spTree>
    <p:extLst>
      <p:ext uri="{BB962C8B-B14F-4D97-AF65-F5344CB8AC3E}">
        <p14:creationId xmlns:p14="http://schemas.microsoft.com/office/powerpoint/2010/main" val="128297028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92" y="688511"/>
            <a:ext cx="7772400" cy="307777"/>
          </a:xfrm>
        </p:spPr>
        <p:txBody>
          <a:bodyPr/>
          <a:lstStyle/>
          <a:p>
            <a:r>
              <a:rPr lang="en-US" dirty="0"/>
              <a:t>Route-to-Market </a:t>
            </a:r>
            <a:r>
              <a:rPr lang="en-US" sz="1200" b="1" dirty="0">
                <a:latin typeface="Calibri" panose="020F0502020204030204" pitchFamily="34" charset="0"/>
                <a:cs typeface="Calibri" panose="020F0502020204030204" pitchFamily="34" charset="0"/>
              </a:rPr>
              <a:t>(1) </a:t>
            </a:r>
            <a:r>
              <a:rPr lang="en-US" b="1" dirty="0">
                <a:cs typeface="Calibri" panose="020F0502020204030204" pitchFamily="34" charset="0"/>
              </a:rPr>
              <a:t>+ </a:t>
            </a:r>
            <a:r>
              <a:rPr lang="en-US" dirty="0">
                <a:cs typeface="Calibri" panose="020F0502020204030204" pitchFamily="34" charset="0"/>
              </a:rPr>
              <a:t>IP</a:t>
            </a:r>
            <a:r>
              <a:rPr lang="en-US" sz="1200" b="1" dirty="0">
                <a:latin typeface="Calibri" panose="020F0502020204030204" pitchFamily="34" charset="0"/>
                <a:cs typeface="Calibri" panose="020F0502020204030204" pitchFamily="34" charset="0"/>
              </a:rPr>
              <a:t>(2)</a:t>
            </a:r>
          </a:p>
        </p:txBody>
      </p:sp>
      <p:sp>
        <p:nvSpPr>
          <p:cNvPr id="4" name="Rectangle 3"/>
          <p:cNvSpPr/>
          <p:nvPr/>
        </p:nvSpPr>
        <p:spPr>
          <a:xfrm>
            <a:off x="382137" y="996288"/>
            <a:ext cx="4653888" cy="646331"/>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300"/>
              </a:spcBef>
              <a:spcAft>
                <a:spcPts val="0"/>
              </a:spcAft>
              <a:buClr>
                <a:srgbClr val="004488"/>
              </a:buClr>
              <a:buSzTx/>
              <a:buFontTx/>
              <a:buNone/>
              <a:tabLst/>
              <a:defRPr/>
            </a:pP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graphicFrame>
        <p:nvGraphicFramePr>
          <p:cNvPr id="6" name="Table 5">
            <a:extLst>
              <a:ext uri="{FF2B5EF4-FFF2-40B4-BE49-F238E27FC236}">
                <a16:creationId xmlns:a16="http://schemas.microsoft.com/office/drawing/2014/main" id="{1FF3C34D-940A-8471-63DB-76A5BFDDC0C4}"/>
              </a:ext>
            </a:extLst>
          </p:cNvPr>
          <p:cNvGraphicFramePr>
            <a:graphicFrameLocks noGrp="1"/>
          </p:cNvGraphicFramePr>
          <p:nvPr>
            <p:extLst>
              <p:ext uri="{D42A27DB-BD31-4B8C-83A1-F6EECF244321}">
                <p14:modId xmlns:p14="http://schemas.microsoft.com/office/powerpoint/2010/main" val="4117037323"/>
              </p:ext>
            </p:extLst>
          </p:nvPr>
        </p:nvGraphicFramePr>
        <p:xfrm>
          <a:off x="1306561" y="1304065"/>
          <a:ext cx="6146229" cy="4937760"/>
        </p:xfrm>
        <a:graphic>
          <a:graphicData uri="http://schemas.openxmlformats.org/drawingml/2006/table">
            <a:tbl>
              <a:tblPr firstRow="1" bandRow="1">
                <a:tableStyleId>{5C22544A-7EE6-4342-B048-85BDC9FD1C3A}</a:tableStyleId>
              </a:tblPr>
              <a:tblGrid>
                <a:gridCol w="771450">
                  <a:extLst>
                    <a:ext uri="{9D8B030D-6E8A-4147-A177-3AD203B41FA5}">
                      <a16:colId xmlns:a16="http://schemas.microsoft.com/office/drawing/2014/main" val="1801521125"/>
                    </a:ext>
                  </a:extLst>
                </a:gridCol>
                <a:gridCol w="2335722">
                  <a:extLst>
                    <a:ext uri="{9D8B030D-6E8A-4147-A177-3AD203B41FA5}">
                      <a16:colId xmlns:a16="http://schemas.microsoft.com/office/drawing/2014/main" val="4240596627"/>
                    </a:ext>
                  </a:extLst>
                </a:gridCol>
                <a:gridCol w="1408819">
                  <a:extLst>
                    <a:ext uri="{9D8B030D-6E8A-4147-A177-3AD203B41FA5}">
                      <a16:colId xmlns:a16="http://schemas.microsoft.com/office/drawing/2014/main" val="2442768455"/>
                    </a:ext>
                  </a:extLst>
                </a:gridCol>
                <a:gridCol w="1408819">
                  <a:extLst>
                    <a:ext uri="{9D8B030D-6E8A-4147-A177-3AD203B41FA5}">
                      <a16:colId xmlns:a16="http://schemas.microsoft.com/office/drawing/2014/main" val="1980790828"/>
                    </a:ext>
                  </a:extLst>
                </a:gridCol>
                <a:gridCol w="221419">
                  <a:extLst>
                    <a:ext uri="{9D8B030D-6E8A-4147-A177-3AD203B41FA5}">
                      <a16:colId xmlns:a16="http://schemas.microsoft.com/office/drawing/2014/main" val="3326915532"/>
                    </a:ext>
                  </a:extLst>
                </a:gridCol>
              </a:tblGrid>
              <a:tr h="328159">
                <a:tc>
                  <a:txBody>
                    <a:bodyPr/>
                    <a:lstStyle/>
                    <a:p>
                      <a:pPr algn="ctr"/>
                      <a:endParaRPr lang="en-GB" sz="1600" b="0" dirty="0">
                        <a:solidFill>
                          <a:schemeClr val="accent2">
                            <a:lumMod val="60000"/>
                            <a:lumOff val="40000"/>
                          </a:schemeClr>
                        </a:solidFill>
                        <a:latin typeface="Calibri" panose="020F0502020204030204" pitchFamily="34" charset="0"/>
                        <a:cs typeface="Calibri" panose="020F0502020204030204" pitchFamily="34" charset="0"/>
                      </a:endParaRPr>
                    </a:p>
                  </a:txBody>
                  <a:tcPr>
                    <a:noFill/>
                  </a:tcPr>
                </a:tc>
                <a:tc>
                  <a:txBody>
                    <a:bodyPr/>
                    <a:lstStyle/>
                    <a:p>
                      <a:pPr algn="ctr"/>
                      <a:endParaRPr lang="en-GB" sz="16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 pm</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 pa</a:t>
                      </a: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559227494"/>
                  </a:ext>
                </a:extLst>
              </a:tr>
              <a:tr h="328159">
                <a:tc>
                  <a:txBody>
                    <a:bodyPr/>
                    <a:lstStyle/>
                    <a:p>
                      <a:pPr algn="ctr"/>
                      <a:r>
                        <a:rPr lang="en-GB" sz="1600" b="0" dirty="0">
                          <a:solidFill>
                            <a:schemeClr val="accent2">
                              <a:lumMod val="60000"/>
                              <a:lumOff val="40000"/>
                            </a:schemeClr>
                          </a:solidFill>
                          <a:latin typeface="Calibri" panose="020F0502020204030204" pitchFamily="34" charset="0"/>
                          <a:cs typeface="Calibri" panose="020F0502020204030204" pitchFamily="34" charset="0"/>
                        </a:rPr>
                        <a:t>B55</a:t>
                      </a:r>
                    </a:p>
                  </a:txBody>
                  <a:tcPr>
                    <a:noFill/>
                  </a:tcPr>
                </a:tc>
                <a:tc>
                  <a:txBody>
                    <a:bodyPr/>
                    <a:lstStyle/>
                    <a:p>
                      <a:pPr algn="ctr"/>
                      <a:r>
                        <a:rPr lang="en-GB" sz="1600" b="1" dirty="0">
                          <a:solidFill>
                            <a:schemeClr val="tx1">
                              <a:lumMod val="65000"/>
                              <a:lumOff val="35000"/>
                            </a:schemeClr>
                          </a:solidFill>
                          <a:latin typeface="Calibri" panose="020F0502020204030204" pitchFamily="34" charset="0"/>
                          <a:cs typeface="Calibri" panose="020F0502020204030204" pitchFamily="34" charset="0"/>
                        </a:rPr>
                        <a:t>B2B2C </a:t>
                      </a:r>
                      <a:r>
                        <a:rPr lang="en-GB" sz="1200" b="1" dirty="0">
                          <a:solidFill>
                            <a:srgbClr val="004F8A"/>
                          </a:solidFill>
                          <a:latin typeface="Calibri" panose="020F0502020204030204" pitchFamily="34" charset="0"/>
                          <a:cs typeface="Calibri" panose="020F0502020204030204" pitchFamily="34" charset="0"/>
                        </a:rPr>
                        <a:t>(3)</a:t>
                      </a:r>
                      <a:endParaRPr lang="en-GB" sz="16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8,500</a:t>
                      </a: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102,000</a:t>
                      </a: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804374904"/>
                  </a:ext>
                </a:extLst>
              </a:tr>
              <a:tr h="328159">
                <a:tc>
                  <a:txBody>
                    <a:bodyPr/>
                    <a:lstStyle/>
                    <a:p>
                      <a:pPr algn="ctr"/>
                      <a:r>
                        <a:rPr lang="en-GB" sz="1600" dirty="0">
                          <a:solidFill>
                            <a:schemeClr val="accent2">
                              <a:lumMod val="60000"/>
                              <a:lumOff val="40000"/>
                            </a:schemeClr>
                          </a:solidFill>
                          <a:latin typeface="Calibri" panose="020F0502020204030204" pitchFamily="34" charset="0"/>
                          <a:cs typeface="Calibri" panose="020F0502020204030204" pitchFamily="34" charset="0"/>
                        </a:rPr>
                        <a:t>B56</a:t>
                      </a:r>
                    </a:p>
                  </a:txBody>
                  <a:tcPr>
                    <a:solidFill>
                      <a:schemeClr val="bg1">
                        <a:lumMod val="95000"/>
                      </a:schemeClr>
                    </a:solidFill>
                  </a:tcPr>
                </a:tc>
                <a:tc>
                  <a:txBody>
                    <a:bodyPr/>
                    <a:lstStyle/>
                    <a:p>
                      <a:pPr algn="ctr"/>
                      <a:r>
                        <a:rPr lang="en-GB" sz="1600" b="1" dirty="0">
                          <a:solidFill>
                            <a:schemeClr val="tx1">
                              <a:lumMod val="65000"/>
                              <a:lumOff val="35000"/>
                            </a:schemeClr>
                          </a:solidFill>
                          <a:latin typeface="Calibri" panose="020F0502020204030204" pitchFamily="34" charset="0"/>
                          <a:cs typeface="Calibri" panose="020F0502020204030204" pitchFamily="34" charset="0"/>
                        </a:rPr>
                        <a:t>B2C </a:t>
                      </a:r>
                      <a:r>
                        <a:rPr lang="en-GB" sz="1200" b="1" dirty="0">
                          <a:solidFill>
                            <a:srgbClr val="004F8A"/>
                          </a:solidFill>
                          <a:latin typeface="Calibri" panose="020F0502020204030204" pitchFamily="34" charset="0"/>
                          <a:cs typeface="Calibri" panose="020F0502020204030204" pitchFamily="34" charset="0"/>
                        </a:rPr>
                        <a:t>(4)</a:t>
                      </a:r>
                      <a:endParaRPr lang="en-GB" sz="1600" dirty="0">
                        <a:solidFill>
                          <a:srgbClr val="004F8A"/>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3,500</a:t>
                      </a:r>
                    </a:p>
                  </a:txBody>
                  <a:tcPr>
                    <a:solidFill>
                      <a:schemeClr val="bg1">
                        <a:lumMod val="95000"/>
                      </a:schemeClr>
                    </a:solid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42,000</a:t>
                      </a:r>
                    </a:p>
                  </a:txBody>
                  <a:tcPr>
                    <a:solidFill>
                      <a:schemeClr val="bg1">
                        <a:lumMod val="95000"/>
                      </a:schemeClr>
                    </a:solid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2579283539"/>
                  </a:ext>
                </a:extLst>
              </a:tr>
              <a:tr h="328159">
                <a:tc>
                  <a:txBody>
                    <a:bodyPr/>
                    <a:lstStyle/>
                    <a:p>
                      <a:pPr algn="ctr"/>
                      <a:r>
                        <a:rPr lang="en-GB" sz="1600" dirty="0">
                          <a:solidFill>
                            <a:schemeClr val="accent2">
                              <a:lumMod val="60000"/>
                              <a:lumOff val="40000"/>
                            </a:schemeClr>
                          </a:solidFill>
                          <a:latin typeface="Calibri" panose="020F0502020204030204" pitchFamily="34" charset="0"/>
                          <a:cs typeface="Calibri" panose="020F0502020204030204" pitchFamily="34" charset="0"/>
                        </a:rPr>
                        <a:t>B57</a:t>
                      </a:r>
                    </a:p>
                  </a:txBody>
                  <a:tcPr>
                    <a:noFill/>
                  </a:tcPr>
                </a:tc>
                <a:tc>
                  <a:txBody>
                    <a:bodyPr/>
                    <a:lstStyle/>
                    <a:p>
                      <a:pPr algn="ctr"/>
                      <a:r>
                        <a:rPr lang="en-GB" sz="1600" b="1" dirty="0">
                          <a:solidFill>
                            <a:schemeClr val="tx1">
                              <a:lumMod val="65000"/>
                              <a:lumOff val="35000"/>
                            </a:schemeClr>
                          </a:solidFill>
                          <a:latin typeface="Calibri" panose="020F0502020204030204" pitchFamily="34" charset="0"/>
                          <a:cs typeface="Calibri" panose="020F0502020204030204" pitchFamily="34" charset="0"/>
                        </a:rPr>
                        <a:t>PR </a:t>
                      </a:r>
                      <a:r>
                        <a:rPr lang="en-GB" sz="1200" b="1" dirty="0">
                          <a:solidFill>
                            <a:srgbClr val="004F8A"/>
                          </a:solidFill>
                          <a:latin typeface="Calibri" panose="020F0502020204030204" pitchFamily="34" charset="0"/>
                          <a:cs typeface="Calibri" panose="020F0502020204030204" pitchFamily="34" charset="0"/>
                        </a:rPr>
                        <a:t>(5)</a:t>
                      </a: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2,000</a:t>
                      </a: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24,000</a:t>
                      </a: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575958153"/>
                  </a:ext>
                </a:extLst>
              </a:tr>
              <a:tr h="328159">
                <a:tc>
                  <a:txBody>
                    <a:bodyPr/>
                    <a:lstStyle/>
                    <a:p>
                      <a:pPr algn="ctr"/>
                      <a:r>
                        <a:rPr lang="en-GB" sz="1600" dirty="0">
                          <a:solidFill>
                            <a:schemeClr val="accent2">
                              <a:lumMod val="60000"/>
                              <a:lumOff val="40000"/>
                            </a:schemeClr>
                          </a:solidFill>
                          <a:latin typeface="Calibri" panose="020F0502020204030204" pitchFamily="34" charset="0"/>
                          <a:cs typeface="Calibri" panose="020F0502020204030204" pitchFamily="34" charset="0"/>
                        </a:rPr>
                        <a:t>B58</a:t>
                      </a:r>
                    </a:p>
                  </a:txBody>
                  <a:tcPr>
                    <a:solidFill>
                      <a:schemeClr val="bg1">
                        <a:lumMod val="95000"/>
                      </a:schemeClr>
                    </a:solidFill>
                  </a:tcPr>
                </a:tc>
                <a:tc>
                  <a:txBody>
                    <a:bodyPr/>
                    <a:lstStyle/>
                    <a:p>
                      <a:pPr algn="ctr"/>
                      <a:r>
                        <a:rPr lang="en-GB" sz="1600" b="1" dirty="0">
                          <a:solidFill>
                            <a:schemeClr val="tx1">
                              <a:lumMod val="65000"/>
                              <a:lumOff val="35000"/>
                            </a:schemeClr>
                          </a:solidFill>
                          <a:latin typeface="Calibri" panose="020F0502020204030204" pitchFamily="34" charset="0"/>
                          <a:cs typeface="Calibri" panose="020F0502020204030204" pitchFamily="34" charset="0"/>
                        </a:rPr>
                        <a:t>Agent trainer </a:t>
                      </a:r>
                      <a:r>
                        <a:rPr lang="en-GB" sz="1200" b="1" dirty="0">
                          <a:solidFill>
                            <a:srgbClr val="004F8A"/>
                          </a:solidFill>
                          <a:latin typeface="Calibri" panose="020F0502020204030204" pitchFamily="34" charset="0"/>
                          <a:cs typeface="Calibri" panose="020F0502020204030204" pitchFamily="34" charset="0"/>
                        </a:rPr>
                        <a:t>(6)</a:t>
                      </a:r>
                    </a:p>
                  </a:txBody>
                  <a:tcPr>
                    <a:solidFill>
                      <a:schemeClr val="bg1">
                        <a:lumMod val="95000"/>
                      </a:schemeClr>
                    </a:solidFill>
                  </a:tcPr>
                </a:tc>
                <a:tc>
                  <a:txBody>
                    <a:bodyPr/>
                    <a:lstStyle/>
                    <a:p>
                      <a:pPr algn="ctr"/>
                      <a:r>
                        <a:rPr lang="en-GB" sz="1400" b="0" u="sng" dirty="0">
                          <a:solidFill>
                            <a:schemeClr val="tx1">
                              <a:lumMod val="65000"/>
                              <a:lumOff val="35000"/>
                            </a:schemeClr>
                          </a:solidFill>
                          <a:latin typeface="Calibri" panose="020F0502020204030204" pitchFamily="34" charset="0"/>
                          <a:cs typeface="Calibri" panose="020F0502020204030204" pitchFamily="34" charset="0"/>
                        </a:rPr>
                        <a:t>3,000</a:t>
                      </a:r>
                    </a:p>
                  </a:txBody>
                  <a:tcPr>
                    <a:solidFill>
                      <a:schemeClr val="bg1">
                        <a:lumMod val="95000"/>
                      </a:schemeClr>
                    </a:solidFill>
                  </a:tcPr>
                </a:tc>
                <a:tc>
                  <a:txBody>
                    <a:bodyPr/>
                    <a:lstStyle/>
                    <a:p>
                      <a:pPr algn="ctr"/>
                      <a:r>
                        <a:rPr lang="en-GB" sz="1400" b="0" u="sng">
                          <a:solidFill>
                            <a:schemeClr val="tx1">
                              <a:lumMod val="65000"/>
                              <a:lumOff val="35000"/>
                            </a:schemeClr>
                          </a:solidFill>
                          <a:latin typeface="Calibri" panose="020F0502020204030204" pitchFamily="34" charset="0"/>
                          <a:cs typeface="Calibri" panose="020F0502020204030204" pitchFamily="34" charset="0"/>
                        </a:rPr>
                        <a:t>36,000</a:t>
                      </a:r>
                      <a:endParaRPr lang="en-GB" sz="1400" b="0" u="sng"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3171211241"/>
                  </a:ext>
                </a:extLst>
              </a:tr>
              <a:tr h="328159">
                <a:tc>
                  <a:txBody>
                    <a:bodyPr/>
                    <a:lstStyle/>
                    <a:p>
                      <a:pPr algn="ctr"/>
                      <a:endParaRPr lang="en-GB" sz="1600" dirty="0">
                        <a:solidFill>
                          <a:schemeClr val="accent2">
                            <a:lumMod val="60000"/>
                            <a:lumOff val="40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600" b="1" dirty="0">
                          <a:solidFill>
                            <a:schemeClr val="tx1">
                              <a:lumMod val="65000"/>
                              <a:lumOff val="35000"/>
                            </a:schemeClr>
                          </a:solidFill>
                          <a:latin typeface="Calibri" panose="020F0502020204030204" pitchFamily="34" charset="0"/>
                          <a:cs typeface="Calibri" panose="020F0502020204030204" pitchFamily="34" charset="0"/>
                        </a:rPr>
                        <a:t>Total</a:t>
                      </a:r>
                      <a:endParaRPr lang="en-GB" sz="16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£17,000</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£204,000 </a:t>
                      </a:r>
                      <a:r>
                        <a:rPr lang="en-GB" sz="1200" b="1" dirty="0">
                          <a:solidFill>
                            <a:srgbClr val="004F8A"/>
                          </a:solidFill>
                          <a:latin typeface="Calibri" panose="020F0502020204030204" pitchFamily="34" charset="0"/>
                          <a:cs typeface="Calibri" panose="020F0502020204030204" pitchFamily="34" charset="0"/>
                        </a:rPr>
                        <a:t>(7)</a:t>
                      </a:r>
                      <a:br>
                        <a:rPr lang="en-GB" sz="1400" b="1" dirty="0">
                          <a:solidFill>
                            <a:schemeClr val="tx1">
                              <a:lumMod val="65000"/>
                              <a:lumOff val="35000"/>
                            </a:schemeClr>
                          </a:solidFill>
                          <a:latin typeface="Calibri" panose="020F0502020204030204" pitchFamily="34" charset="0"/>
                          <a:cs typeface="Calibri" panose="020F0502020204030204" pitchFamily="34" charset="0"/>
                        </a:rPr>
                      </a:b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992114289"/>
                  </a:ext>
                </a:extLst>
              </a:tr>
              <a:tr h="328159">
                <a:tc gridSpan="5">
                  <a:txBody>
                    <a:bodyPr/>
                    <a:lstStyle/>
                    <a:p>
                      <a:pPr algn="l"/>
                      <a:r>
                        <a:rPr lang="en-GB" sz="1200" b="0" dirty="0">
                          <a:solidFill>
                            <a:srgbClr val="004F8A"/>
                          </a:solidFill>
                          <a:latin typeface="Calibri" panose="020F0502020204030204" pitchFamily="34" charset="0"/>
                          <a:cs typeface="Calibri" panose="020F0502020204030204" pitchFamily="34" charset="0"/>
                        </a:rPr>
                        <a:t>(1) </a:t>
                      </a:r>
                      <a:r>
                        <a:rPr lang="en-GB" sz="1400" b="0" dirty="0">
                          <a:solidFill>
                            <a:schemeClr val="tx1">
                              <a:lumMod val="65000"/>
                              <a:lumOff val="35000"/>
                            </a:schemeClr>
                          </a:solidFill>
                          <a:latin typeface="Calibri" panose="020F0502020204030204" pitchFamily="34" charset="0"/>
                          <a:cs typeface="Calibri" panose="020F0502020204030204" pitchFamily="34" charset="0"/>
                        </a:rPr>
                        <a:t>Marketing and Sales Strategy. See: </a:t>
                      </a:r>
                      <a:r>
                        <a:rPr lang="en-GB" sz="1400" b="0" dirty="0">
                          <a:solidFill>
                            <a:srgbClr val="004F8A"/>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Slide 20 </a:t>
                      </a:r>
                      <a:r>
                        <a:rPr lang="en-GB" sz="1400" b="0" dirty="0">
                          <a:solidFill>
                            <a:schemeClr val="tx1">
                              <a:lumMod val="65000"/>
                              <a:lumOff val="35000"/>
                            </a:schemeClr>
                          </a:solidFill>
                          <a:latin typeface="Calibri" panose="020F0502020204030204" pitchFamily="34" charset="0"/>
                          <a:cs typeface="Calibri" panose="020F0502020204030204" pitchFamily="34" charset="0"/>
                        </a:rPr>
                        <a:t>; Cost of Customer Acquisition</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400" b="0" dirty="0">
                          <a:solidFill>
                            <a:schemeClr val="tx1">
                              <a:lumMod val="65000"/>
                              <a:lumOff val="35000"/>
                            </a:schemeClr>
                          </a:solidFill>
                          <a:latin typeface="Calibri" panose="020F0502020204030204" pitchFamily="34" charset="0"/>
                          <a:cs typeface="Calibri" panose="020F0502020204030204" pitchFamily="34" charset="0"/>
                        </a:rPr>
                        <a:t>See: </a:t>
                      </a:r>
                      <a:r>
                        <a:rPr lang="en-GB" sz="1400" b="0" dirty="0">
                          <a:solidFill>
                            <a:srgbClr val="004F8A"/>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Slide 35</a:t>
                      </a:r>
                      <a:br>
                        <a:rPr lang="en-GB" sz="1200" b="0" dirty="0">
                          <a:solidFill>
                            <a:srgbClr val="004F8A"/>
                          </a:solidFill>
                          <a:latin typeface="Calibri" panose="020F0502020204030204" pitchFamily="34" charset="0"/>
                          <a:cs typeface="Calibri" panose="020F0502020204030204" pitchFamily="34" charset="0"/>
                        </a:rPr>
                      </a:br>
                      <a:r>
                        <a:rPr lang="en-GB" sz="1200" b="0" dirty="0">
                          <a:solidFill>
                            <a:srgbClr val="004F8A"/>
                          </a:solidFill>
                          <a:latin typeface="Calibri" panose="020F0502020204030204" pitchFamily="34" charset="0"/>
                          <a:cs typeface="Calibri" panose="020F0502020204030204" pitchFamily="34" charset="0"/>
                        </a:rPr>
                        <a:t>(2) </a:t>
                      </a:r>
                      <a:r>
                        <a:rPr lang="en-GB" sz="1400" b="0" dirty="0">
                          <a:solidFill>
                            <a:schemeClr val="tx1">
                              <a:lumMod val="65000"/>
                              <a:lumOff val="35000"/>
                            </a:schemeClr>
                          </a:solidFill>
                          <a:latin typeface="Calibri" panose="020F0502020204030204" pitchFamily="34" charset="0"/>
                          <a:cs typeface="Calibri" panose="020F0502020204030204" pitchFamily="34" charset="0"/>
                        </a:rPr>
                        <a:t>See: </a:t>
                      </a:r>
                      <a:r>
                        <a:rPr lang="en-GB" sz="1400" b="0"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IP</a:t>
                      </a:r>
                      <a:br>
                        <a:rPr lang="en-GB" sz="1200" b="0" dirty="0">
                          <a:solidFill>
                            <a:srgbClr val="004F8A"/>
                          </a:solidFill>
                          <a:latin typeface="Calibri" panose="020F0502020204030204" pitchFamily="34" charset="0"/>
                          <a:cs typeface="Calibri" panose="020F0502020204030204" pitchFamily="34" charset="0"/>
                        </a:rPr>
                      </a:br>
                      <a:r>
                        <a:rPr lang="en-GB" sz="1200" b="0" dirty="0">
                          <a:solidFill>
                            <a:srgbClr val="004F8A"/>
                          </a:solidFill>
                          <a:latin typeface="Calibri" panose="020F0502020204030204" pitchFamily="34" charset="0"/>
                          <a:cs typeface="Calibri" panose="020F0502020204030204" pitchFamily="34" charset="0"/>
                        </a:rPr>
                        <a:t>(3) </a:t>
                      </a:r>
                      <a:r>
                        <a:rPr lang="en-GB" sz="1400" b="1" dirty="0">
                          <a:solidFill>
                            <a:srgbClr val="FF0000"/>
                          </a:solidFill>
                          <a:latin typeface="Calibri" panose="020F0502020204030204" pitchFamily="34" charset="0"/>
                          <a:cs typeface="Calibri" panose="020F0502020204030204" pitchFamily="34" charset="0"/>
                        </a:rPr>
                        <a:t>IMPORTANT POINT</a:t>
                      </a:r>
                      <a:r>
                        <a:rPr lang="en-GB" sz="1400" b="0" dirty="0">
                          <a:solidFill>
                            <a:schemeClr val="tx1"/>
                          </a:solidFill>
                          <a:latin typeface="Calibri" panose="020F0502020204030204" pitchFamily="34" charset="0"/>
                          <a:cs typeface="Calibri" panose="020F0502020204030204" pitchFamily="34" charset="0"/>
                        </a:rPr>
                        <a:t>: </a:t>
                      </a:r>
                      <a:r>
                        <a:rPr lang="en-GB" sz="1400" b="0" dirty="0">
                          <a:solidFill>
                            <a:schemeClr val="tx1">
                              <a:lumMod val="65000"/>
                              <a:lumOff val="35000"/>
                            </a:schemeClr>
                          </a:solidFill>
                          <a:latin typeface="Calibri" panose="020F0502020204030204" pitchFamily="34" charset="0"/>
                          <a:cs typeface="Calibri" panose="020F0502020204030204" pitchFamily="34" charset="0"/>
                        </a:rPr>
                        <a:t>Select; </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400" b="0" dirty="0">
                          <a:solidFill>
                            <a:schemeClr val="tx1">
                              <a:lumMod val="65000"/>
                              <a:lumOff val="35000"/>
                            </a:schemeClr>
                          </a:solidFill>
                          <a:latin typeface="Calibri" panose="020F0502020204030204" pitchFamily="34" charset="0"/>
                          <a:cs typeface="Calibri" panose="020F0502020204030204" pitchFamily="34" charset="0"/>
                        </a:rPr>
                        <a:t>Solus emails to agents / banner advertising (</a:t>
                      </a:r>
                      <a:r>
                        <a:rPr lang="en-GB" sz="1400" b="0" dirty="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Property Eye</a:t>
                      </a:r>
                      <a:r>
                        <a:rPr lang="en-GB" sz="1400" b="0" dirty="0">
                          <a:solidFill>
                            <a:srgbClr val="004F8A"/>
                          </a:solidFill>
                          <a:latin typeface="Calibri" panose="020F0502020204030204" pitchFamily="34" charset="0"/>
                          <a:cs typeface="Calibri" panose="020F0502020204030204" pitchFamily="34" charset="0"/>
                        </a:rPr>
                        <a:t> </a:t>
                      </a:r>
                      <a:r>
                        <a:rPr lang="en-GB" sz="1400" b="0" dirty="0">
                          <a:solidFill>
                            <a:schemeClr val="tx1">
                              <a:lumMod val="65000"/>
                              <a:lumOff val="35000"/>
                            </a:schemeClr>
                          </a:solidFill>
                          <a:latin typeface="Calibri" panose="020F0502020204030204" pitchFamily="34" charset="0"/>
                          <a:cs typeface="Calibri" panose="020F0502020204030204" pitchFamily="34" charset="0"/>
                        </a:rPr>
                        <a:t>and </a:t>
                      </a:r>
                      <a:r>
                        <a:rPr lang="en-GB" sz="1400" b="0" dirty="0" err="1">
                          <a:solidFill>
                            <a:srgbClr val="004F8A"/>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Corpdata</a:t>
                      </a:r>
                      <a:r>
                        <a:rPr lang="en-GB" sz="1400" b="0" dirty="0">
                          <a:solidFill>
                            <a:schemeClr val="tx1">
                              <a:lumMod val="65000"/>
                              <a:lumOff val="35000"/>
                            </a:schemeClr>
                          </a:solidFill>
                          <a:latin typeface="Calibri" panose="020F0502020204030204" pitchFamily="34" charset="0"/>
                          <a:cs typeface="Calibri" panose="020F0502020204030204" pitchFamily="34" charset="0"/>
                        </a:rPr>
                        <a:t>) / display advertising (</a:t>
                      </a:r>
                      <a:r>
                        <a:rPr lang="en-GB" sz="1400" b="0" dirty="0">
                          <a:solidFill>
                            <a:srgbClr val="004F8A"/>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Rightmove</a:t>
                      </a:r>
                      <a:r>
                        <a:rPr lang="en-GB" sz="1400" b="0" dirty="0">
                          <a:solidFill>
                            <a:schemeClr val="tx1">
                              <a:lumMod val="65000"/>
                              <a:lumOff val="35000"/>
                            </a:schemeClr>
                          </a:solidFill>
                          <a:latin typeface="Calibri" panose="020F0502020204030204" pitchFamily="34" charset="0"/>
                          <a:cs typeface="Calibri" panose="020F0502020204030204" pitchFamily="34" charset="0"/>
                        </a:rPr>
                        <a:t>)</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400" b="1" dirty="0">
                          <a:solidFill>
                            <a:schemeClr val="tx1">
                              <a:lumMod val="65000"/>
                              <a:lumOff val="35000"/>
                            </a:schemeClr>
                          </a:solidFill>
                          <a:latin typeface="Calibri" panose="020F0502020204030204" pitchFamily="34" charset="0"/>
                          <a:cs typeface="Calibri" panose="020F0502020204030204" pitchFamily="34" charset="0"/>
                        </a:rPr>
                        <a:t>No</a:t>
                      </a:r>
                      <a:r>
                        <a:rPr lang="en-GB" sz="1400" b="0" dirty="0">
                          <a:solidFill>
                            <a:schemeClr val="tx1">
                              <a:lumMod val="65000"/>
                              <a:lumOff val="35000"/>
                            </a:schemeClr>
                          </a:solidFill>
                          <a:latin typeface="Calibri" panose="020F0502020204030204" pitchFamily="34" charset="0"/>
                          <a:cs typeface="Calibri" panose="020F0502020204030204" pitchFamily="34" charset="0"/>
                        </a:rPr>
                        <a:t> account take of sales by online agents or hybrid agents</a:t>
                      </a:r>
                      <a:r>
                        <a:rPr lang="en-US" sz="1400" b="0" dirty="0">
                          <a:solidFill>
                            <a:schemeClr val="tx1">
                              <a:lumMod val="65000"/>
                              <a:lumOff val="35000"/>
                            </a:schemeClr>
                          </a:solidFill>
                          <a:latin typeface="Calibri" panose="020F0502020204030204" pitchFamily="34" charset="0"/>
                          <a:cs typeface="Calibri" panose="020F0502020204030204" pitchFamily="34" charset="0"/>
                        </a:rPr>
                        <a:t> / financial advisors / mortgage lenders / insurers / digital channels</a:t>
                      </a: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endParaRPr lang="en-GB"/>
                    </a:p>
                  </a:txBody>
                  <a:tcPr/>
                </a:tc>
                <a:tc hMerge="1">
                  <a:txBody>
                    <a:bodyPr/>
                    <a:lstStyle/>
                    <a:p>
                      <a:endParaRPr lang="en-GB"/>
                    </a:p>
                  </a:txBody>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850185813"/>
                  </a:ext>
                </a:extLst>
              </a:tr>
              <a:tr h="583930">
                <a:tc gridSpan="5">
                  <a:txBody>
                    <a:bodyPr/>
                    <a:lstStyle/>
                    <a:p>
                      <a:pPr algn="l"/>
                      <a:r>
                        <a:rPr lang="en-GB" sz="1200" b="1" dirty="0">
                          <a:solidFill>
                            <a:srgbClr val="004F8A"/>
                          </a:solidFill>
                          <a:latin typeface="Calibri" panose="020F0502020204030204" pitchFamily="34" charset="0"/>
                          <a:cs typeface="Calibri" panose="020F0502020204030204" pitchFamily="34" charset="0"/>
                        </a:rPr>
                        <a:t>(4) </a:t>
                      </a:r>
                      <a:r>
                        <a:rPr lang="en-GB" sz="1400" dirty="0">
                          <a:solidFill>
                            <a:schemeClr val="tx1">
                              <a:lumMod val="65000"/>
                              <a:lumOff val="35000"/>
                            </a:schemeClr>
                          </a:solidFill>
                          <a:latin typeface="Calibri" panose="020F0502020204030204" pitchFamily="34" charset="0"/>
                          <a:cs typeface="Calibri" panose="020F0502020204030204" pitchFamily="34" charset="0"/>
                        </a:rPr>
                        <a:t>Digital strategy, targeted mail shots and local newspaper advertising (</a:t>
                      </a:r>
                      <a:r>
                        <a:rPr lang="en-GB" sz="1400" dirty="0" err="1">
                          <a:solidFill>
                            <a:schemeClr val="tx1">
                              <a:lumMod val="65000"/>
                              <a:lumOff val="35000"/>
                            </a:schemeClr>
                          </a:solidFill>
                          <a:latin typeface="Calibri" panose="020F0502020204030204" pitchFamily="34" charset="0"/>
                          <a:cs typeface="Calibri" panose="020F0502020204030204" pitchFamily="34" charset="0"/>
                        </a:rPr>
                        <a:t>Saari</a:t>
                      </a:r>
                      <a:r>
                        <a:rPr lang="en-GB" sz="1400" dirty="0">
                          <a:solidFill>
                            <a:schemeClr val="tx1">
                              <a:lumMod val="65000"/>
                              <a:lumOff val="35000"/>
                            </a:schemeClr>
                          </a:solidFill>
                          <a:latin typeface="Calibri" panose="020F0502020204030204" pitchFamily="34" charset="0"/>
                          <a:cs typeface="Calibri" panose="020F0502020204030204" pitchFamily="34" charset="0"/>
                        </a:rPr>
                        <a:t>).</a:t>
                      </a:r>
                    </a:p>
                    <a:p>
                      <a:pPr algn="l"/>
                      <a:r>
                        <a:rPr lang="en-GB" sz="1200" b="1" dirty="0">
                          <a:solidFill>
                            <a:srgbClr val="004F8A"/>
                          </a:solidFill>
                          <a:latin typeface="Calibri" panose="020F0502020204030204" pitchFamily="34" charset="0"/>
                          <a:cs typeface="Calibri" panose="020F0502020204030204" pitchFamily="34" charset="0"/>
                        </a:rPr>
                        <a:t>(5) </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Disruptive</a:t>
                      </a:r>
                      <a:r>
                        <a:rPr lang="en-GB" sz="1400" dirty="0">
                          <a:solidFill>
                            <a:schemeClr val="tx1">
                              <a:lumMod val="65000"/>
                              <a:lumOff val="35000"/>
                            </a:schemeClr>
                          </a:solidFill>
                          <a:latin typeface="Calibri" panose="020F0502020204030204" pitchFamily="34" charset="0"/>
                          <a:cs typeface="Calibri" panose="020F0502020204030204" pitchFamily="34" charset="0"/>
                        </a:rPr>
                        <a:t>, Unique, </a:t>
                      </a:r>
                      <a:r>
                        <a:rPr lang="en-GB" sz="1400" dirty="0">
                          <a:solidFill>
                            <a:srgbClr val="004F8A"/>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Buyers Anti-Gazumping Guarantee™</a:t>
                      </a:r>
                      <a:br>
                        <a:rPr lang="en-GB" sz="1200" dirty="0">
                          <a:solidFill>
                            <a:schemeClr val="tx1">
                              <a:lumMod val="65000"/>
                              <a:lumOff val="35000"/>
                            </a:schemeClr>
                          </a:solidFill>
                          <a:latin typeface="Calibri" panose="020F0502020204030204" pitchFamily="34" charset="0"/>
                          <a:cs typeface="Calibri" panose="020F0502020204030204" pitchFamily="34" charset="0"/>
                        </a:rPr>
                      </a:br>
                      <a:r>
                        <a:rPr lang="en-GB" sz="1200" b="1" dirty="0">
                          <a:solidFill>
                            <a:srgbClr val="004F8A"/>
                          </a:solidFill>
                          <a:latin typeface="Calibri" panose="020F0502020204030204" pitchFamily="34" charset="0"/>
                          <a:cs typeface="Calibri" panose="020F0502020204030204" pitchFamily="34" charset="0"/>
                        </a:rPr>
                        <a:t>(6) </a:t>
                      </a:r>
                      <a:r>
                        <a:rPr lang="en-GB" sz="1400" dirty="0">
                          <a:solidFill>
                            <a:schemeClr val="tx1">
                              <a:lumMod val="65000"/>
                              <a:lumOff val="35000"/>
                            </a:schemeClr>
                          </a:solidFill>
                          <a:latin typeface="Calibri" panose="020F0502020204030204" pitchFamily="34" charset="0"/>
                          <a:cs typeface="Calibri" panose="020F0502020204030204" pitchFamily="34" charset="0"/>
                        </a:rPr>
                        <a:t>Zoom / Teams</a:t>
                      </a: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p>
                      <a:pPr algn="l"/>
                      <a:r>
                        <a:rPr lang="en-GB" sz="1200" b="1" dirty="0">
                          <a:solidFill>
                            <a:srgbClr val="004F8A"/>
                          </a:solidFill>
                          <a:latin typeface="Calibri" panose="020F0502020204030204" pitchFamily="34" charset="0"/>
                          <a:cs typeface="Calibri" panose="020F0502020204030204" pitchFamily="34" charset="0"/>
                        </a:rPr>
                        <a:t>(7) </a:t>
                      </a:r>
                      <a:r>
                        <a:rPr lang="en-GB" sz="1400" dirty="0">
                          <a:solidFill>
                            <a:schemeClr val="tx1">
                              <a:lumMod val="65000"/>
                              <a:lumOff val="35000"/>
                            </a:schemeClr>
                          </a:solidFill>
                          <a:latin typeface="Calibri" panose="020F0502020204030204" pitchFamily="34" charset="0"/>
                          <a:cs typeface="Calibri" panose="020F0502020204030204" pitchFamily="34" charset="0"/>
                        </a:rPr>
                        <a:t>Y1 and Y2</a:t>
                      </a:r>
                    </a:p>
                  </a:txBody>
                  <a:tcPr>
                    <a:noFill/>
                  </a:tcPr>
                </a:tc>
                <a:tc hMerge="1">
                  <a:txBody>
                    <a:bodyPr/>
                    <a:lstStyle/>
                    <a:p>
                      <a:endParaRPr lang="en-GB"/>
                    </a:p>
                  </a:txBody>
                  <a:tcPr/>
                </a:tc>
                <a:tc hMerge="1">
                  <a:txBody>
                    <a:bodyPr/>
                    <a:lstStyle/>
                    <a:p>
                      <a:endParaRPr lang="en-GB"/>
                    </a:p>
                  </a:txBody>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651505330"/>
                  </a:ext>
                </a:extLst>
              </a:tr>
            </a:tbl>
          </a:graphicData>
        </a:graphic>
      </p:graphicFrame>
    </p:spTree>
    <p:extLst>
      <p:ext uri="{BB962C8B-B14F-4D97-AF65-F5344CB8AC3E}">
        <p14:creationId xmlns:p14="http://schemas.microsoft.com/office/powerpoint/2010/main" val="25529928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506923" y="543967"/>
            <a:ext cx="8402901" cy="307777"/>
          </a:xfrm>
        </p:spPr>
        <p:txBody>
          <a:bodyPr/>
          <a:lstStyle/>
          <a:p>
            <a:r>
              <a:rPr lang="en-GB" dirty="0"/>
              <a:t>Contents</a:t>
            </a:r>
            <a:endParaRPr lang="en-US" b="1" dirty="0">
              <a:solidFill>
                <a:srgbClr val="FF0000"/>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9212C52-29DC-6E74-E2C5-BE2D1CC71398}"/>
              </a:ext>
            </a:extLst>
          </p:cNvPr>
          <p:cNvGraphicFramePr>
            <a:graphicFrameLocks noGrp="1"/>
          </p:cNvGraphicFramePr>
          <p:nvPr>
            <p:extLst>
              <p:ext uri="{D42A27DB-BD31-4B8C-83A1-F6EECF244321}">
                <p14:modId xmlns:p14="http://schemas.microsoft.com/office/powerpoint/2010/main" val="1405934001"/>
              </p:ext>
            </p:extLst>
          </p:nvPr>
        </p:nvGraphicFramePr>
        <p:xfrm>
          <a:off x="398732" y="983347"/>
          <a:ext cx="8619282" cy="5315250"/>
        </p:xfrm>
        <a:graphic>
          <a:graphicData uri="http://schemas.openxmlformats.org/drawingml/2006/table">
            <a:tbl>
              <a:tblPr firstRow="1" bandRow="1">
                <a:tableStyleId>{5C22544A-7EE6-4342-B048-85BDC9FD1C3A}</a:tableStyleId>
              </a:tblPr>
              <a:tblGrid>
                <a:gridCol w="1907348">
                  <a:extLst>
                    <a:ext uri="{9D8B030D-6E8A-4147-A177-3AD203B41FA5}">
                      <a16:colId xmlns:a16="http://schemas.microsoft.com/office/drawing/2014/main" val="4104005413"/>
                    </a:ext>
                  </a:extLst>
                </a:gridCol>
                <a:gridCol w="379207">
                  <a:extLst>
                    <a:ext uri="{9D8B030D-6E8A-4147-A177-3AD203B41FA5}">
                      <a16:colId xmlns:a16="http://schemas.microsoft.com/office/drawing/2014/main" val="2541769397"/>
                    </a:ext>
                  </a:extLst>
                </a:gridCol>
                <a:gridCol w="1749181">
                  <a:extLst>
                    <a:ext uri="{9D8B030D-6E8A-4147-A177-3AD203B41FA5}">
                      <a16:colId xmlns:a16="http://schemas.microsoft.com/office/drawing/2014/main" val="3491828616"/>
                    </a:ext>
                  </a:extLst>
                </a:gridCol>
                <a:gridCol w="397054">
                  <a:extLst>
                    <a:ext uri="{9D8B030D-6E8A-4147-A177-3AD203B41FA5}">
                      <a16:colId xmlns:a16="http://schemas.microsoft.com/office/drawing/2014/main" val="274514579"/>
                    </a:ext>
                  </a:extLst>
                </a:gridCol>
                <a:gridCol w="1779623">
                  <a:extLst>
                    <a:ext uri="{9D8B030D-6E8A-4147-A177-3AD203B41FA5}">
                      <a16:colId xmlns:a16="http://schemas.microsoft.com/office/drawing/2014/main" val="3360855024"/>
                    </a:ext>
                  </a:extLst>
                </a:gridCol>
                <a:gridCol w="367724">
                  <a:extLst>
                    <a:ext uri="{9D8B030D-6E8A-4147-A177-3AD203B41FA5}">
                      <a16:colId xmlns:a16="http://schemas.microsoft.com/office/drawing/2014/main" val="1969858846"/>
                    </a:ext>
                  </a:extLst>
                </a:gridCol>
                <a:gridCol w="1676033">
                  <a:extLst>
                    <a:ext uri="{9D8B030D-6E8A-4147-A177-3AD203B41FA5}">
                      <a16:colId xmlns:a16="http://schemas.microsoft.com/office/drawing/2014/main" val="312038625"/>
                    </a:ext>
                  </a:extLst>
                </a:gridCol>
                <a:gridCol w="363112">
                  <a:extLst>
                    <a:ext uri="{9D8B030D-6E8A-4147-A177-3AD203B41FA5}">
                      <a16:colId xmlns:a16="http://schemas.microsoft.com/office/drawing/2014/main" val="1491832698"/>
                    </a:ext>
                  </a:extLst>
                </a:gridCol>
              </a:tblGrid>
              <a:tr h="377102">
                <a:tc>
                  <a:txBody>
                    <a:bodyPr/>
                    <a:lstStyle/>
                    <a:p>
                      <a:r>
                        <a:rPr lang="en-GB" sz="900" b="1" dirty="0">
                          <a:solidFill>
                            <a:schemeClr val="tx1">
                              <a:lumMod val="65000"/>
                              <a:lumOff val="35000"/>
                            </a:schemeClr>
                          </a:solidFill>
                        </a:rPr>
                        <a:t>Our Business</a:t>
                      </a:r>
                    </a:p>
                  </a:txBody>
                  <a:tcPr>
                    <a:solidFill>
                      <a:schemeClr val="bg1">
                        <a:lumMod val="95000"/>
                      </a:schemeClr>
                    </a:solidFill>
                  </a:tcPr>
                </a:tc>
                <a:tc>
                  <a:txBody>
                    <a:bodyPr/>
                    <a:lstStyle/>
                    <a:p>
                      <a:r>
                        <a:rPr lang="en-GB" sz="1200" b="0" dirty="0">
                          <a:solidFill>
                            <a:srgbClr val="004F8A"/>
                          </a:solidFill>
                          <a:hlinkClick r:id="rId3" action="ppaction://hlinksldjump">
                            <a:extLst>
                              <a:ext uri="{A12FA001-AC4F-418D-AE19-62706E023703}">
                                <ahyp:hlinkClr xmlns:ahyp="http://schemas.microsoft.com/office/drawing/2018/hyperlinkcolor" val="tx"/>
                              </a:ext>
                            </a:extLst>
                          </a:hlinkClick>
                        </a:rPr>
                        <a:t>3</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Competition 2</a:t>
                      </a:r>
                    </a:p>
                  </a:txBody>
                  <a:tcPr>
                    <a:solidFill>
                      <a:schemeClr val="bg1">
                        <a:lumMod val="95000"/>
                      </a:schemeClr>
                    </a:solidFill>
                  </a:tcPr>
                </a:tc>
                <a:tc>
                  <a:txBody>
                    <a:bodyPr/>
                    <a:lstStyle/>
                    <a:p>
                      <a:r>
                        <a:rPr lang="en-GB" sz="1200" b="0" dirty="0">
                          <a:solidFill>
                            <a:srgbClr val="004F8A"/>
                          </a:solidFill>
                          <a:hlinkClick r:id="rId4" action="ppaction://hlinksldjump">
                            <a:extLst>
                              <a:ext uri="{A12FA001-AC4F-418D-AE19-62706E023703}">
                                <ahyp:hlinkClr xmlns:ahyp="http://schemas.microsoft.com/office/drawing/2018/hyperlinkcolor" val="tx"/>
                              </a:ext>
                            </a:extLst>
                          </a:hlinkClick>
                        </a:rPr>
                        <a:t>17</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Unit Economics 1</a:t>
                      </a:r>
                    </a:p>
                  </a:txBody>
                  <a:tcPr>
                    <a:solidFill>
                      <a:schemeClr val="bg1">
                        <a:lumMod val="95000"/>
                      </a:schemeClr>
                    </a:solidFill>
                  </a:tcPr>
                </a:tc>
                <a:tc>
                  <a:txBody>
                    <a:bodyPr/>
                    <a:lstStyle/>
                    <a:p>
                      <a:r>
                        <a:rPr lang="en-GB" sz="1200" b="0" dirty="0">
                          <a:solidFill>
                            <a:srgbClr val="004F8A"/>
                          </a:solidFill>
                          <a:hlinkClick r:id="rId5" action="ppaction://hlinksldjump">
                            <a:extLst>
                              <a:ext uri="{A12FA001-AC4F-418D-AE19-62706E023703}">
                                <ahyp:hlinkClr xmlns:ahyp="http://schemas.microsoft.com/office/drawing/2018/hyperlinkcolor" val="tx"/>
                              </a:ext>
                            </a:extLst>
                          </a:hlinkClick>
                        </a:rPr>
                        <a:t>31</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Stakeholders</a:t>
                      </a:r>
                    </a:p>
                  </a:txBody>
                  <a:tcPr>
                    <a:solidFill>
                      <a:schemeClr val="bg1">
                        <a:lumMod val="95000"/>
                      </a:schemeClr>
                    </a:solidFill>
                  </a:tcPr>
                </a:tc>
                <a:tc>
                  <a:txBody>
                    <a:bodyPr/>
                    <a:lstStyle/>
                    <a:p>
                      <a:r>
                        <a:rPr lang="en-GB" sz="1200" b="0" dirty="0">
                          <a:solidFill>
                            <a:srgbClr val="004F8A"/>
                          </a:solidFill>
                          <a:hlinkClick r:id="rId6" action="ppaction://hlinksldjump">
                            <a:extLst>
                              <a:ext uri="{A12FA001-AC4F-418D-AE19-62706E023703}">
                                <ahyp:hlinkClr xmlns:ahyp="http://schemas.microsoft.com/office/drawing/2018/hyperlinkcolor" val="tx"/>
                              </a:ext>
                            </a:extLst>
                          </a:hlinkClick>
                        </a:rPr>
                        <a:t>45</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1449828932"/>
                  </a:ext>
                </a:extLst>
              </a:tr>
              <a:tr h="282827">
                <a:tc>
                  <a:txBody>
                    <a:bodyPr/>
                    <a:lstStyle/>
                    <a:p>
                      <a:r>
                        <a:rPr lang="en-GB" sz="900" b="1" dirty="0">
                          <a:solidFill>
                            <a:schemeClr val="tx1">
                              <a:lumMod val="65000"/>
                              <a:lumOff val="35000"/>
                            </a:schemeClr>
                          </a:solidFill>
                        </a:rPr>
                        <a:t>Brand + Products</a:t>
                      </a:r>
                    </a:p>
                  </a:txBody>
                  <a:tcPr>
                    <a:solidFill>
                      <a:schemeClr val="bg1">
                        <a:lumMod val="95000"/>
                      </a:schemeClr>
                    </a:solidFill>
                  </a:tcPr>
                </a:tc>
                <a:tc>
                  <a:txBody>
                    <a:bodyPr/>
                    <a:lstStyle/>
                    <a:p>
                      <a:r>
                        <a:rPr lang="en-GB" sz="1200" b="0" dirty="0">
                          <a:solidFill>
                            <a:srgbClr val="004F8A"/>
                          </a:solidFill>
                          <a:hlinkClick r:id="rId7" action="ppaction://hlinksldjump">
                            <a:extLst>
                              <a:ext uri="{A12FA001-AC4F-418D-AE19-62706E023703}">
                                <ahyp:hlinkClr xmlns:ahyp="http://schemas.microsoft.com/office/drawing/2018/hyperlinkcolor" val="tx"/>
                              </a:ext>
                            </a:extLst>
                          </a:hlinkClick>
                        </a:rPr>
                        <a:t>4</a:t>
                      </a:r>
                      <a:endParaRPr lang="en-GB" sz="1200" b="0" dirty="0">
                        <a:solidFill>
                          <a:srgbClr val="004F8A"/>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lumMod val="65000"/>
                              <a:lumOff val="35000"/>
                            </a:schemeClr>
                          </a:solidFill>
                        </a:rPr>
                        <a:t>CHAIN FREE® Market Research</a:t>
                      </a:r>
                    </a:p>
                  </a:txBody>
                  <a:tcPr>
                    <a:solidFill>
                      <a:schemeClr val="bg1">
                        <a:lumMod val="95000"/>
                      </a:schemeClr>
                    </a:solidFill>
                  </a:tcPr>
                </a:tc>
                <a:tc>
                  <a:txBody>
                    <a:bodyPr/>
                    <a:lstStyle/>
                    <a:p>
                      <a:r>
                        <a:rPr lang="en-GB" sz="1200" b="0" dirty="0">
                          <a:solidFill>
                            <a:srgbClr val="004F8A"/>
                          </a:solidFill>
                          <a:hlinkClick r:id="rId8" action="ppaction://hlinksldjump">
                            <a:extLst>
                              <a:ext uri="{A12FA001-AC4F-418D-AE19-62706E023703}">
                                <ahyp:hlinkClr xmlns:ahyp="http://schemas.microsoft.com/office/drawing/2018/hyperlinkcolor" val="tx"/>
                              </a:ext>
                            </a:extLst>
                          </a:hlinkClick>
                        </a:rPr>
                        <a:t>18</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Unit Economics 2</a:t>
                      </a:r>
                    </a:p>
                  </a:txBody>
                  <a:tcPr>
                    <a:solidFill>
                      <a:schemeClr val="bg1">
                        <a:lumMod val="95000"/>
                      </a:schemeClr>
                    </a:solidFill>
                  </a:tcPr>
                </a:tc>
                <a:tc>
                  <a:txBody>
                    <a:bodyPr/>
                    <a:lstStyle/>
                    <a:p>
                      <a:r>
                        <a:rPr lang="en-GB" sz="1200" b="0" dirty="0">
                          <a:solidFill>
                            <a:srgbClr val="004F8A"/>
                          </a:solidFill>
                          <a:hlinkClick r:id="rId9" action="ppaction://hlinksldjump">
                            <a:extLst>
                              <a:ext uri="{A12FA001-AC4F-418D-AE19-62706E023703}">
                                <ahyp:hlinkClr xmlns:ahyp="http://schemas.microsoft.com/office/drawing/2018/hyperlinkcolor" val="tx"/>
                              </a:ext>
                            </a:extLst>
                          </a:hlinkClick>
                        </a:rPr>
                        <a:t>32</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Management + Directors</a:t>
                      </a:r>
                    </a:p>
                  </a:txBody>
                  <a:tcPr>
                    <a:solidFill>
                      <a:schemeClr val="bg1">
                        <a:lumMod val="95000"/>
                      </a:schemeClr>
                    </a:solidFill>
                  </a:tcPr>
                </a:tc>
                <a:tc>
                  <a:txBody>
                    <a:bodyPr/>
                    <a:lstStyle/>
                    <a:p>
                      <a:r>
                        <a:rPr lang="en-GB" sz="1200" b="0" dirty="0">
                          <a:solidFill>
                            <a:srgbClr val="004F8A"/>
                          </a:solidFill>
                          <a:hlinkClick r:id="rId10" action="ppaction://hlinksldjump">
                            <a:extLst>
                              <a:ext uri="{A12FA001-AC4F-418D-AE19-62706E023703}">
                                <ahyp:hlinkClr xmlns:ahyp="http://schemas.microsoft.com/office/drawing/2018/hyperlinkcolor" val="tx"/>
                              </a:ext>
                            </a:extLst>
                          </a:hlinkClick>
                        </a:rPr>
                        <a:t>46</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701411516"/>
                  </a:ext>
                </a:extLst>
              </a:tr>
              <a:tr h="282827">
                <a:tc>
                  <a:txBody>
                    <a:bodyPr/>
                    <a:lstStyle/>
                    <a:p>
                      <a:r>
                        <a:rPr lang="en-GB" sz="900" b="1" dirty="0">
                          <a:solidFill>
                            <a:schemeClr val="tx1">
                              <a:lumMod val="65000"/>
                              <a:lumOff val="35000"/>
                            </a:schemeClr>
                          </a:solidFill>
                        </a:rPr>
                        <a:t>The Problem</a:t>
                      </a:r>
                    </a:p>
                  </a:txBody>
                  <a:tcPr>
                    <a:solidFill>
                      <a:schemeClr val="bg1">
                        <a:lumMod val="95000"/>
                      </a:schemeClr>
                    </a:solidFill>
                  </a:tcPr>
                </a:tc>
                <a:tc>
                  <a:txBody>
                    <a:bodyPr/>
                    <a:lstStyle/>
                    <a:p>
                      <a:r>
                        <a:rPr lang="en-GB" sz="1200" b="0" dirty="0">
                          <a:solidFill>
                            <a:srgbClr val="004F8A"/>
                          </a:solidFill>
                          <a:hlinkClick r:id="rId11" action="ppaction://hlinksldjump">
                            <a:extLst>
                              <a:ext uri="{A12FA001-AC4F-418D-AE19-62706E023703}">
                                <ahyp:hlinkClr xmlns:ahyp="http://schemas.microsoft.com/office/drawing/2018/hyperlinkcolor" val="tx"/>
                              </a:ext>
                            </a:extLst>
                          </a:hlinkClick>
                        </a:rPr>
                        <a:t>5</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Route-to-Market + IP</a:t>
                      </a:r>
                    </a:p>
                  </a:txBody>
                  <a:tcPr>
                    <a:solidFill>
                      <a:schemeClr val="bg1">
                        <a:lumMod val="95000"/>
                      </a:schemeClr>
                    </a:solidFill>
                  </a:tcPr>
                </a:tc>
                <a:tc>
                  <a:txBody>
                    <a:bodyPr/>
                    <a:lstStyle/>
                    <a:p>
                      <a:r>
                        <a:rPr lang="en-GB" sz="1200" b="0" dirty="0">
                          <a:solidFill>
                            <a:srgbClr val="004F8A"/>
                          </a:solidFill>
                          <a:hlinkClick r:id="rId12" action="ppaction://hlinksldjump">
                            <a:extLst>
                              <a:ext uri="{A12FA001-AC4F-418D-AE19-62706E023703}">
                                <ahyp:hlinkClr xmlns:ahyp="http://schemas.microsoft.com/office/drawing/2018/hyperlinkcolor" val="tx"/>
                              </a:ext>
                            </a:extLst>
                          </a:hlinkClick>
                        </a:rPr>
                        <a:t>19</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Unit Economics 3</a:t>
                      </a:r>
                    </a:p>
                  </a:txBody>
                  <a:tcPr>
                    <a:solidFill>
                      <a:schemeClr val="bg1">
                        <a:lumMod val="95000"/>
                      </a:schemeClr>
                    </a:solidFill>
                  </a:tcPr>
                </a:tc>
                <a:tc>
                  <a:txBody>
                    <a:bodyPr/>
                    <a:lstStyle/>
                    <a:p>
                      <a:r>
                        <a:rPr lang="en-GB" sz="1200" b="0" dirty="0">
                          <a:solidFill>
                            <a:srgbClr val="004F8A"/>
                          </a:solidFill>
                          <a:hlinkClick r:id="rId13" action="ppaction://hlinksldjump">
                            <a:extLst>
                              <a:ext uri="{A12FA001-AC4F-418D-AE19-62706E023703}">
                                <ahyp:hlinkClr xmlns:ahyp="http://schemas.microsoft.com/office/drawing/2018/hyperlinkcolor" val="tx"/>
                              </a:ext>
                            </a:extLst>
                          </a:hlinkClick>
                        </a:rPr>
                        <a:t>33</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Anthony Apponyi </a:t>
                      </a:r>
                      <a:br>
                        <a:rPr lang="en-GB" sz="900" b="1" dirty="0">
                          <a:solidFill>
                            <a:schemeClr val="tx1">
                              <a:lumMod val="65000"/>
                              <a:lumOff val="35000"/>
                            </a:schemeClr>
                          </a:solidFill>
                        </a:rPr>
                      </a:br>
                      <a:r>
                        <a:rPr lang="en-GB" sz="900" b="1" dirty="0">
                          <a:solidFill>
                            <a:schemeClr val="tx1">
                              <a:lumMod val="65000"/>
                              <a:lumOff val="35000"/>
                            </a:schemeClr>
                          </a:solidFill>
                        </a:rPr>
                        <a:t>(CEO  + Founder)</a:t>
                      </a:r>
                    </a:p>
                  </a:txBody>
                  <a:tcPr>
                    <a:solidFill>
                      <a:schemeClr val="bg1">
                        <a:lumMod val="95000"/>
                      </a:schemeClr>
                    </a:solidFill>
                  </a:tcPr>
                </a:tc>
                <a:tc>
                  <a:txBody>
                    <a:bodyPr/>
                    <a:lstStyle/>
                    <a:p>
                      <a:r>
                        <a:rPr lang="en-GB" sz="1200" b="0" dirty="0">
                          <a:solidFill>
                            <a:srgbClr val="004F8A"/>
                          </a:solidFill>
                          <a:hlinkClick r:id="rId14" action="ppaction://hlinksldjump">
                            <a:extLst>
                              <a:ext uri="{A12FA001-AC4F-418D-AE19-62706E023703}">
                                <ahyp:hlinkClr xmlns:ahyp="http://schemas.microsoft.com/office/drawing/2018/hyperlinkcolor" val="tx"/>
                              </a:ext>
                            </a:extLst>
                          </a:hlinkClick>
                        </a:rPr>
                        <a:t>47</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1885069799"/>
                  </a:ext>
                </a:extLst>
              </a:tr>
              <a:tr h="299630">
                <a:tc>
                  <a:txBody>
                    <a:bodyPr/>
                    <a:lstStyle/>
                    <a:p>
                      <a:r>
                        <a:rPr lang="en-GB" sz="900" b="1" dirty="0">
                          <a:solidFill>
                            <a:schemeClr val="tx1">
                              <a:lumMod val="65000"/>
                              <a:lumOff val="35000"/>
                            </a:schemeClr>
                          </a:solidFill>
                        </a:rPr>
                        <a:t>Our Solution</a:t>
                      </a:r>
                    </a:p>
                  </a:txBody>
                  <a:tcPr>
                    <a:solidFill>
                      <a:schemeClr val="bg1">
                        <a:lumMod val="95000"/>
                      </a:schemeClr>
                    </a:solidFill>
                  </a:tcPr>
                </a:tc>
                <a:tc>
                  <a:txBody>
                    <a:bodyPr/>
                    <a:lstStyle/>
                    <a:p>
                      <a:r>
                        <a:rPr lang="en-GB" sz="1200" b="0" dirty="0">
                          <a:solidFill>
                            <a:srgbClr val="004F8A"/>
                          </a:solidFill>
                          <a:hlinkClick r:id="rId15" action="ppaction://hlinksldjump">
                            <a:extLst>
                              <a:ext uri="{A12FA001-AC4F-418D-AE19-62706E023703}">
                                <ahyp:hlinkClr xmlns:ahyp="http://schemas.microsoft.com/office/drawing/2018/hyperlinkcolor" val="tx"/>
                              </a:ext>
                            </a:extLst>
                          </a:hlinkClick>
                        </a:rPr>
                        <a:t>6</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Marketing + Sales Strategy</a:t>
                      </a:r>
                    </a:p>
                  </a:txBody>
                  <a:tcPr>
                    <a:solidFill>
                      <a:schemeClr val="bg1">
                        <a:lumMod val="95000"/>
                      </a:schemeClr>
                    </a:solidFill>
                  </a:tcPr>
                </a:tc>
                <a:tc>
                  <a:txBody>
                    <a:bodyPr/>
                    <a:lstStyle/>
                    <a:p>
                      <a:r>
                        <a:rPr lang="en-GB" sz="1200" b="0" dirty="0">
                          <a:solidFill>
                            <a:srgbClr val="004F8A"/>
                          </a:solidFill>
                          <a:hlinkClick r:id="rId16" action="ppaction://hlinksldjump">
                            <a:extLst>
                              <a:ext uri="{A12FA001-AC4F-418D-AE19-62706E023703}">
                                <ahyp:hlinkClr xmlns:ahyp="http://schemas.microsoft.com/office/drawing/2018/hyperlinkcolor" val="tx"/>
                              </a:ext>
                            </a:extLst>
                          </a:hlinkClick>
                        </a:rPr>
                        <a:t>20</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Unit Economics 4 </a:t>
                      </a:r>
                    </a:p>
                  </a:txBody>
                  <a:tcPr>
                    <a:solidFill>
                      <a:schemeClr val="bg1">
                        <a:lumMod val="95000"/>
                      </a:schemeClr>
                    </a:solidFill>
                  </a:tcPr>
                </a:tc>
                <a:tc>
                  <a:txBody>
                    <a:bodyPr/>
                    <a:lstStyle/>
                    <a:p>
                      <a:r>
                        <a:rPr lang="en-GB" sz="1200" b="0" dirty="0">
                          <a:solidFill>
                            <a:srgbClr val="004F8A"/>
                          </a:solidFill>
                          <a:hlinkClick r:id="rId17" action="ppaction://hlinksldjump">
                            <a:extLst>
                              <a:ext uri="{A12FA001-AC4F-418D-AE19-62706E023703}">
                                <ahyp:hlinkClr xmlns:ahyp="http://schemas.microsoft.com/office/drawing/2018/hyperlinkcolor" val="tx"/>
                              </a:ext>
                            </a:extLst>
                          </a:hlinkClick>
                        </a:rPr>
                        <a:t>34</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Fintech</a:t>
                      </a:r>
                    </a:p>
                  </a:txBody>
                  <a:tcPr>
                    <a:solidFill>
                      <a:schemeClr val="bg1">
                        <a:lumMod val="95000"/>
                      </a:schemeClr>
                    </a:solidFill>
                  </a:tcPr>
                </a:tc>
                <a:tc>
                  <a:txBody>
                    <a:bodyPr/>
                    <a:lstStyle/>
                    <a:p>
                      <a:r>
                        <a:rPr lang="en-GB" sz="1200" b="0" dirty="0">
                          <a:solidFill>
                            <a:srgbClr val="004F8A"/>
                          </a:solidFill>
                          <a:hlinkClick r:id="rId18" action="ppaction://hlinksldjump">
                            <a:extLst>
                              <a:ext uri="{A12FA001-AC4F-418D-AE19-62706E023703}">
                                <ahyp:hlinkClr xmlns:ahyp="http://schemas.microsoft.com/office/drawing/2018/hyperlinkcolor" val="tx"/>
                              </a:ext>
                            </a:extLst>
                          </a:hlinkClick>
                        </a:rPr>
                        <a:t>48</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745513517"/>
                  </a:ext>
                </a:extLst>
              </a:tr>
              <a:tr h="282827">
                <a:tc>
                  <a:txBody>
                    <a:bodyPr/>
                    <a:lstStyle/>
                    <a:p>
                      <a:r>
                        <a:rPr lang="en-GB" sz="900" b="1" dirty="0">
                          <a:solidFill>
                            <a:schemeClr val="tx1">
                              <a:lumMod val="65000"/>
                              <a:lumOff val="35000"/>
                            </a:schemeClr>
                          </a:solidFill>
                        </a:rPr>
                        <a:t>Market</a:t>
                      </a:r>
                    </a:p>
                  </a:txBody>
                  <a:tcPr>
                    <a:solidFill>
                      <a:schemeClr val="bg1">
                        <a:lumMod val="95000"/>
                      </a:schemeClr>
                    </a:solidFill>
                  </a:tcPr>
                </a:tc>
                <a:tc>
                  <a:txBody>
                    <a:bodyPr/>
                    <a:lstStyle/>
                    <a:p>
                      <a:r>
                        <a:rPr lang="en-GB" sz="1200" b="0" dirty="0">
                          <a:solidFill>
                            <a:srgbClr val="004F8A"/>
                          </a:solidFill>
                          <a:hlinkClick r:id="rId19" action="ppaction://hlinksldjump">
                            <a:extLst>
                              <a:ext uri="{A12FA001-AC4F-418D-AE19-62706E023703}">
                                <ahyp:hlinkClr xmlns:ahyp="http://schemas.microsoft.com/office/drawing/2018/hyperlinkcolor" val="tx"/>
                              </a:ext>
                            </a:extLst>
                          </a:hlinkClick>
                        </a:rPr>
                        <a:t>7</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Sales Analysis</a:t>
                      </a:r>
                    </a:p>
                  </a:txBody>
                  <a:tcPr>
                    <a:solidFill>
                      <a:schemeClr val="bg1">
                        <a:lumMod val="95000"/>
                      </a:schemeClr>
                    </a:solidFill>
                  </a:tcPr>
                </a:tc>
                <a:tc>
                  <a:txBody>
                    <a:bodyPr/>
                    <a:lstStyle/>
                    <a:p>
                      <a:r>
                        <a:rPr lang="en-GB" sz="1200" b="0" dirty="0">
                          <a:solidFill>
                            <a:srgbClr val="004F8A"/>
                          </a:solidFill>
                          <a:hlinkClick r:id="rId20" action="ppaction://hlinksldjump">
                            <a:extLst>
                              <a:ext uri="{A12FA001-AC4F-418D-AE19-62706E023703}">
                                <ahyp:hlinkClr xmlns:ahyp="http://schemas.microsoft.com/office/drawing/2018/hyperlinkcolor" val="tx"/>
                              </a:ext>
                            </a:extLst>
                          </a:hlinkClick>
                        </a:rPr>
                        <a:t>21</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Unit Economics 5</a:t>
                      </a:r>
                    </a:p>
                  </a:txBody>
                  <a:tcPr>
                    <a:solidFill>
                      <a:schemeClr val="bg1">
                        <a:lumMod val="95000"/>
                      </a:schemeClr>
                    </a:solidFill>
                  </a:tcPr>
                </a:tc>
                <a:tc>
                  <a:txBody>
                    <a:bodyPr/>
                    <a:lstStyle/>
                    <a:p>
                      <a:r>
                        <a:rPr lang="en-GB" sz="1200" b="0" dirty="0">
                          <a:solidFill>
                            <a:srgbClr val="004F8A"/>
                          </a:solidFill>
                          <a:hlinkClick r:id="rId21" action="ppaction://hlinksldjump">
                            <a:extLst>
                              <a:ext uri="{A12FA001-AC4F-418D-AE19-62706E023703}">
                                <ahyp:hlinkClr xmlns:ahyp="http://schemas.microsoft.com/office/drawing/2018/hyperlinkcolor" val="tx"/>
                              </a:ext>
                            </a:extLst>
                          </a:hlinkClick>
                        </a:rPr>
                        <a:t>35</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SWOT Analysis</a:t>
                      </a:r>
                    </a:p>
                  </a:txBody>
                  <a:tcPr>
                    <a:solidFill>
                      <a:schemeClr val="bg1">
                        <a:lumMod val="95000"/>
                      </a:schemeClr>
                    </a:solidFill>
                  </a:tcPr>
                </a:tc>
                <a:tc>
                  <a:txBody>
                    <a:bodyPr/>
                    <a:lstStyle/>
                    <a:p>
                      <a:r>
                        <a:rPr lang="en-GB" sz="1200" b="0" dirty="0">
                          <a:solidFill>
                            <a:srgbClr val="004F8A"/>
                          </a:solidFill>
                          <a:hlinkClick r:id="rId22" action="ppaction://hlinksldjump">
                            <a:extLst>
                              <a:ext uri="{A12FA001-AC4F-418D-AE19-62706E023703}">
                                <ahyp:hlinkClr xmlns:ahyp="http://schemas.microsoft.com/office/drawing/2018/hyperlinkcolor" val="tx"/>
                              </a:ext>
                            </a:extLst>
                          </a:hlinkClick>
                        </a:rPr>
                        <a:t>49</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3919077648"/>
                  </a:ext>
                </a:extLst>
              </a:tr>
              <a:tr h="282827">
                <a:tc>
                  <a:txBody>
                    <a:bodyPr/>
                    <a:lstStyle/>
                    <a:p>
                      <a:r>
                        <a:rPr lang="en-GB" sz="900" b="1" dirty="0">
                          <a:solidFill>
                            <a:schemeClr val="tx1">
                              <a:lumMod val="65000"/>
                              <a:lumOff val="35000"/>
                            </a:schemeClr>
                          </a:solidFill>
                        </a:rPr>
                        <a:t>Target Property</a:t>
                      </a:r>
                    </a:p>
                  </a:txBody>
                  <a:tcPr>
                    <a:solidFill>
                      <a:schemeClr val="bg1">
                        <a:lumMod val="95000"/>
                      </a:schemeClr>
                    </a:solidFill>
                  </a:tcPr>
                </a:tc>
                <a:tc>
                  <a:txBody>
                    <a:bodyPr/>
                    <a:lstStyle/>
                    <a:p>
                      <a:r>
                        <a:rPr lang="en-GB" sz="1200" b="0" dirty="0">
                          <a:solidFill>
                            <a:srgbClr val="004F8A"/>
                          </a:solidFill>
                          <a:hlinkClick r:id="rId23" action="ppaction://hlinksldjump">
                            <a:extLst>
                              <a:ext uri="{A12FA001-AC4F-418D-AE19-62706E023703}">
                                <ahyp:hlinkClr xmlns:ahyp="http://schemas.microsoft.com/office/drawing/2018/hyperlinkcolor" val="tx"/>
                              </a:ext>
                            </a:extLst>
                          </a:hlinkClick>
                        </a:rPr>
                        <a:t>8</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Model Notes 1  </a:t>
                      </a:r>
                    </a:p>
                  </a:txBody>
                  <a:tcPr>
                    <a:solidFill>
                      <a:schemeClr val="bg1">
                        <a:lumMod val="95000"/>
                      </a:schemeClr>
                    </a:solidFill>
                  </a:tcPr>
                </a:tc>
                <a:tc>
                  <a:txBody>
                    <a:bodyPr/>
                    <a:lstStyle/>
                    <a:p>
                      <a:r>
                        <a:rPr lang="en-GB" sz="1200" b="0" dirty="0">
                          <a:solidFill>
                            <a:srgbClr val="004F8A"/>
                          </a:solidFill>
                          <a:hlinkClick r:id="rId24" action="ppaction://hlinksldjump">
                            <a:extLst>
                              <a:ext uri="{A12FA001-AC4F-418D-AE19-62706E023703}">
                                <ahyp:hlinkClr xmlns:ahyp="http://schemas.microsoft.com/office/drawing/2018/hyperlinkcolor" val="tx"/>
                              </a:ext>
                            </a:extLst>
                          </a:hlinkClick>
                        </a:rPr>
                        <a:t>22</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Revenue + Margins</a:t>
                      </a:r>
                    </a:p>
                  </a:txBody>
                  <a:tcPr>
                    <a:solidFill>
                      <a:schemeClr val="bg1">
                        <a:lumMod val="95000"/>
                      </a:schemeClr>
                    </a:solidFill>
                  </a:tcPr>
                </a:tc>
                <a:tc>
                  <a:txBody>
                    <a:bodyPr/>
                    <a:lstStyle/>
                    <a:p>
                      <a:r>
                        <a:rPr lang="en-GB" sz="1200" b="0" dirty="0">
                          <a:solidFill>
                            <a:srgbClr val="004F8A"/>
                          </a:solidFill>
                          <a:hlinkClick r:id="rId25" action="ppaction://hlinksldjump">
                            <a:extLst>
                              <a:ext uri="{A12FA001-AC4F-418D-AE19-62706E023703}">
                                <ahyp:hlinkClr xmlns:ahyp="http://schemas.microsoft.com/office/drawing/2018/hyperlinkcolor" val="tx"/>
                              </a:ext>
                            </a:extLst>
                          </a:hlinkClick>
                        </a:rPr>
                        <a:t>36</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Why JV with Albani ?</a:t>
                      </a:r>
                    </a:p>
                  </a:txBody>
                  <a:tcPr>
                    <a:solidFill>
                      <a:schemeClr val="bg1">
                        <a:lumMod val="95000"/>
                      </a:schemeClr>
                    </a:solidFill>
                  </a:tcPr>
                </a:tc>
                <a:tc>
                  <a:txBody>
                    <a:bodyPr/>
                    <a:lstStyle/>
                    <a:p>
                      <a:r>
                        <a:rPr lang="en-GB" sz="1200" b="0" dirty="0">
                          <a:solidFill>
                            <a:srgbClr val="004F8A"/>
                          </a:solidFill>
                          <a:hlinkClick r:id="rId26" action="ppaction://hlinksldjump">
                            <a:extLst>
                              <a:ext uri="{A12FA001-AC4F-418D-AE19-62706E023703}">
                                <ahyp:hlinkClr xmlns:ahyp="http://schemas.microsoft.com/office/drawing/2018/hyperlinkcolor" val="tx"/>
                              </a:ext>
                            </a:extLst>
                          </a:hlinkClick>
                        </a:rPr>
                        <a:t>50</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444851860"/>
                  </a:ext>
                </a:extLst>
              </a:tr>
              <a:tr h="377102">
                <a:tc>
                  <a:txBody>
                    <a:bodyPr/>
                    <a:lstStyle/>
                    <a:p>
                      <a:r>
                        <a:rPr lang="en-GB" sz="900" b="1" dirty="0">
                          <a:solidFill>
                            <a:schemeClr val="tx1">
                              <a:lumMod val="65000"/>
                              <a:lumOff val="35000"/>
                            </a:schemeClr>
                          </a:solidFill>
                        </a:rPr>
                        <a:t>Target Quantum</a:t>
                      </a:r>
                    </a:p>
                  </a:txBody>
                  <a:tcPr>
                    <a:solidFill>
                      <a:schemeClr val="bg1">
                        <a:lumMod val="95000"/>
                      </a:schemeClr>
                    </a:solidFill>
                  </a:tcPr>
                </a:tc>
                <a:tc>
                  <a:txBody>
                    <a:bodyPr/>
                    <a:lstStyle/>
                    <a:p>
                      <a:r>
                        <a:rPr lang="en-GB" sz="1200" b="0" dirty="0">
                          <a:solidFill>
                            <a:srgbClr val="004F8A"/>
                          </a:solidFill>
                          <a:hlinkClick r:id="rId27" action="ppaction://hlinksldjump">
                            <a:extLst>
                              <a:ext uri="{A12FA001-AC4F-418D-AE19-62706E023703}">
                                <ahyp:hlinkClr xmlns:ahyp="http://schemas.microsoft.com/office/drawing/2018/hyperlinkcolor" val="tx"/>
                              </a:ext>
                            </a:extLst>
                          </a:hlinkClick>
                        </a:rPr>
                        <a:t>9</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Model Notes 2</a:t>
                      </a:r>
                    </a:p>
                  </a:txBody>
                  <a:tcPr>
                    <a:solidFill>
                      <a:schemeClr val="bg1">
                        <a:lumMod val="95000"/>
                      </a:schemeClr>
                    </a:solidFill>
                  </a:tcPr>
                </a:tc>
                <a:tc>
                  <a:txBody>
                    <a:bodyPr/>
                    <a:lstStyle/>
                    <a:p>
                      <a:r>
                        <a:rPr lang="en-GB" sz="1200" b="0" dirty="0">
                          <a:solidFill>
                            <a:srgbClr val="004F8A"/>
                          </a:solidFill>
                          <a:hlinkClick r:id="rId28" action="ppaction://hlinksldjump">
                            <a:extLst>
                              <a:ext uri="{A12FA001-AC4F-418D-AE19-62706E023703}">
                                <ahyp:hlinkClr xmlns:ahyp="http://schemas.microsoft.com/office/drawing/2018/hyperlinkcolor" val="tx"/>
                              </a:ext>
                            </a:extLst>
                          </a:hlinkClick>
                        </a:rPr>
                        <a:t>23</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Product Sales</a:t>
                      </a:r>
                    </a:p>
                  </a:txBody>
                  <a:tcPr>
                    <a:solidFill>
                      <a:schemeClr val="bg1">
                        <a:lumMod val="95000"/>
                      </a:schemeClr>
                    </a:solidFill>
                  </a:tcPr>
                </a:tc>
                <a:tc>
                  <a:txBody>
                    <a:bodyPr/>
                    <a:lstStyle/>
                    <a:p>
                      <a:r>
                        <a:rPr lang="en-GB" sz="1200" b="0" dirty="0">
                          <a:solidFill>
                            <a:srgbClr val="004F8A"/>
                          </a:solidFill>
                          <a:hlinkClick r:id="rId29" action="ppaction://hlinksldjump">
                            <a:extLst>
                              <a:ext uri="{A12FA001-AC4F-418D-AE19-62706E023703}">
                                <ahyp:hlinkClr xmlns:ahyp="http://schemas.microsoft.com/office/drawing/2018/hyperlinkcolor" val="tx"/>
                              </a:ext>
                            </a:extLst>
                          </a:hlinkClick>
                        </a:rPr>
                        <a:t>37</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Stakeholder Added Value</a:t>
                      </a:r>
                    </a:p>
                  </a:txBody>
                  <a:tcPr>
                    <a:solidFill>
                      <a:schemeClr val="bg1">
                        <a:lumMod val="95000"/>
                      </a:schemeClr>
                    </a:solidFill>
                  </a:tcPr>
                </a:tc>
                <a:tc>
                  <a:txBody>
                    <a:bodyPr/>
                    <a:lstStyle/>
                    <a:p>
                      <a:r>
                        <a:rPr lang="en-GB" sz="1200" b="0" dirty="0">
                          <a:solidFill>
                            <a:srgbClr val="004F8A"/>
                          </a:solidFill>
                          <a:hlinkClick r:id="rId30" action="ppaction://hlinksldjump">
                            <a:extLst>
                              <a:ext uri="{A12FA001-AC4F-418D-AE19-62706E023703}">
                                <ahyp:hlinkClr xmlns:ahyp="http://schemas.microsoft.com/office/drawing/2018/hyperlinkcolor" val="tx"/>
                              </a:ext>
                            </a:extLst>
                          </a:hlinkClick>
                        </a:rPr>
                        <a:t>51</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3391910608"/>
                  </a:ext>
                </a:extLst>
              </a:tr>
              <a:tr h="457083">
                <a:tc>
                  <a:txBody>
                    <a:bodyPr/>
                    <a:lstStyle/>
                    <a:p>
                      <a:r>
                        <a:rPr lang="en-GB" sz="900" b="1" dirty="0">
                          <a:solidFill>
                            <a:schemeClr val="tx1">
                              <a:lumMod val="65000"/>
                              <a:lumOff val="35000"/>
                            </a:schemeClr>
                          </a:solidFill>
                        </a:rPr>
                        <a:t>CHAIN FREE® Customer Proposition</a:t>
                      </a:r>
                    </a:p>
                  </a:txBody>
                  <a:tcPr>
                    <a:solidFill>
                      <a:schemeClr val="bg1">
                        <a:lumMod val="95000"/>
                      </a:schemeClr>
                    </a:solidFill>
                  </a:tcPr>
                </a:tc>
                <a:tc>
                  <a:txBody>
                    <a:bodyPr/>
                    <a:lstStyle/>
                    <a:p>
                      <a:r>
                        <a:rPr lang="en-GB" sz="1200" b="0" dirty="0">
                          <a:solidFill>
                            <a:srgbClr val="004F8A"/>
                          </a:solidFill>
                          <a:hlinkClick r:id="rId31" action="ppaction://hlinksldjump">
                            <a:extLst>
                              <a:ext uri="{A12FA001-AC4F-418D-AE19-62706E023703}">
                                <ahyp:hlinkClr xmlns:ahyp="http://schemas.microsoft.com/office/drawing/2018/hyperlinkcolor" val="tx"/>
                              </a:ext>
                            </a:extLst>
                          </a:hlinkClick>
                        </a:rPr>
                        <a:t>10</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Model Notes 3</a:t>
                      </a:r>
                    </a:p>
                  </a:txBody>
                  <a:tcPr>
                    <a:solidFill>
                      <a:schemeClr val="bg1">
                        <a:lumMod val="95000"/>
                      </a:schemeClr>
                    </a:solidFill>
                  </a:tcPr>
                </a:tc>
                <a:tc>
                  <a:txBody>
                    <a:bodyPr/>
                    <a:lstStyle/>
                    <a:p>
                      <a:r>
                        <a:rPr lang="en-GB" sz="1200" b="0" dirty="0">
                          <a:solidFill>
                            <a:srgbClr val="004F8A"/>
                          </a:solidFill>
                          <a:hlinkClick r:id="rId32" action="ppaction://hlinksldjump">
                            <a:extLst>
                              <a:ext uri="{A12FA001-AC4F-418D-AE19-62706E023703}">
                                <ahyp:hlinkClr xmlns:ahyp="http://schemas.microsoft.com/office/drawing/2018/hyperlinkcolor" val="tx"/>
                              </a:ext>
                            </a:extLst>
                          </a:hlinkClick>
                        </a:rPr>
                        <a:t>24</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CHAIN FREE® - Income Split</a:t>
                      </a:r>
                    </a:p>
                  </a:txBody>
                  <a:tcPr>
                    <a:solidFill>
                      <a:schemeClr val="bg1">
                        <a:lumMod val="95000"/>
                      </a:schemeClr>
                    </a:solidFill>
                  </a:tcPr>
                </a:tc>
                <a:tc>
                  <a:txBody>
                    <a:bodyPr/>
                    <a:lstStyle/>
                    <a:p>
                      <a:r>
                        <a:rPr lang="en-GB" sz="1200" b="0" dirty="0">
                          <a:solidFill>
                            <a:srgbClr val="004F8A"/>
                          </a:solidFill>
                          <a:hlinkClick r:id="rId33" action="ppaction://hlinksldjump">
                            <a:extLst>
                              <a:ext uri="{A12FA001-AC4F-418D-AE19-62706E023703}">
                                <ahyp:hlinkClr xmlns:ahyp="http://schemas.microsoft.com/office/drawing/2018/hyperlinkcolor" val="tx"/>
                              </a:ext>
                            </a:extLst>
                          </a:hlinkClick>
                        </a:rPr>
                        <a:t>38</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Data 1</a:t>
                      </a:r>
                    </a:p>
                  </a:txBody>
                  <a:tcPr>
                    <a:solidFill>
                      <a:schemeClr val="bg1">
                        <a:lumMod val="95000"/>
                      </a:schemeClr>
                    </a:solidFill>
                  </a:tcPr>
                </a:tc>
                <a:tc>
                  <a:txBody>
                    <a:bodyPr/>
                    <a:lstStyle/>
                    <a:p>
                      <a:r>
                        <a:rPr lang="en-GB" sz="1200" b="0" dirty="0">
                          <a:solidFill>
                            <a:srgbClr val="004F8A"/>
                          </a:solidFill>
                          <a:hlinkClick r:id="rId34" action="ppaction://hlinksldjump">
                            <a:extLst>
                              <a:ext uri="{A12FA001-AC4F-418D-AE19-62706E023703}">
                                <ahyp:hlinkClr xmlns:ahyp="http://schemas.microsoft.com/office/drawing/2018/hyperlinkcolor" val="tx"/>
                              </a:ext>
                            </a:extLst>
                          </a:hlinkClick>
                        </a:rPr>
                        <a:t>52</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1640193817"/>
                  </a:ext>
                </a:extLst>
              </a:tr>
              <a:tr h="377102">
                <a:tc>
                  <a:txBody>
                    <a:bodyPr/>
                    <a:lstStyle/>
                    <a:p>
                      <a:r>
                        <a:rPr lang="en-GB" sz="900" b="1" dirty="0">
                          <a:solidFill>
                            <a:schemeClr val="tx1">
                              <a:lumMod val="65000"/>
                              <a:lumOff val="35000"/>
                            </a:schemeClr>
                          </a:solidFill>
                        </a:rPr>
                        <a:t>CHAIN FREE® Example</a:t>
                      </a:r>
                    </a:p>
                  </a:txBody>
                  <a:tcPr>
                    <a:solidFill>
                      <a:schemeClr val="bg1">
                        <a:lumMod val="95000"/>
                      </a:schemeClr>
                    </a:solidFill>
                  </a:tcPr>
                </a:tc>
                <a:tc>
                  <a:txBody>
                    <a:bodyPr/>
                    <a:lstStyle/>
                    <a:p>
                      <a:r>
                        <a:rPr lang="en-GB" sz="1200" b="0" dirty="0">
                          <a:solidFill>
                            <a:srgbClr val="004F8A"/>
                          </a:solidFill>
                          <a:hlinkClick r:id="rId35" action="ppaction://hlinksldjump">
                            <a:extLst>
                              <a:ext uri="{A12FA001-AC4F-418D-AE19-62706E023703}">
                                <ahyp:hlinkClr xmlns:ahyp="http://schemas.microsoft.com/office/drawing/2018/hyperlinkcolor" val="tx"/>
                              </a:ext>
                            </a:extLst>
                          </a:hlinkClick>
                        </a:rPr>
                        <a:t>11</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Population + Valuation Modules </a:t>
                      </a:r>
                    </a:p>
                  </a:txBody>
                  <a:tcPr>
                    <a:solidFill>
                      <a:schemeClr val="bg1">
                        <a:lumMod val="95000"/>
                      </a:schemeClr>
                    </a:solidFill>
                  </a:tcPr>
                </a:tc>
                <a:tc>
                  <a:txBody>
                    <a:bodyPr/>
                    <a:lstStyle/>
                    <a:p>
                      <a:r>
                        <a:rPr lang="en-GB" sz="1200" b="0" dirty="0">
                          <a:solidFill>
                            <a:srgbClr val="004F8A"/>
                          </a:solidFill>
                          <a:hlinkClick r:id="rId36" action="ppaction://hlinksldjump">
                            <a:extLst>
                              <a:ext uri="{A12FA001-AC4F-418D-AE19-62706E023703}">
                                <ahyp:hlinkClr xmlns:ahyp="http://schemas.microsoft.com/office/drawing/2018/hyperlinkcolor" val="tx"/>
                              </a:ext>
                            </a:extLst>
                          </a:hlinkClick>
                        </a:rPr>
                        <a:t>25</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Financial Indemnity Insurance + Financial Guarantee</a:t>
                      </a:r>
                    </a:p>
                  </a:txBody>
                  <a:tcPr>
                    <a:solidFill>
                      <a:schemeClr val="bg1">
                        <a:lumMod val="95000"/>
                      </a:schemeClr>
                    </a:solidFill>
                  </a:tcPr>
                </a:tc>
                <a:tc>
                  <a:txBody>
                    <a:bodyPr/>
                    <a:lstStyle/>
                    <a:p>
                      <a:r>
                        <a:rPr lang="en-GB" sz="1200" b="0" dirty="0">
                          <a:solidFill>
                            <a:srgbClr val="004F8A"/>
                          </a:solidFill>
                          <a:hlinkClick r:id="rId37" action="ppaction://hlinksldjump">
                            <a:extLst>
                              <a:ext uri="{A12FA001-AC4F-418D-AE19-62706E023703}">
                                <ahyp:hlinkClr xmlns:ahyp="http://schemas.microsoft.com/office/drawing/2018/hyperlinkcolor" val="tx"/>
                              </a:ext>
                            </a:extLst>
                          </a:hlinkClick>
                        </a:rPr>
                        <a:t>39</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Data 2</a:t>
                      </a:r>
                    </a:p>
                  </a:txBody>
                  <a:tcPr>
                    <a:solidFill>
                      <a:schemeClr val="bg1">
                        <a:lumMod val="95000"/>
                      </a:schemeClr>
                    </a:solidFill>
                  </a:tcPr>
                </a:tc>
                <a:tc>
                  <a:txBody>
                    <a:bodyPr/>
                    <a:lstStyle/>
                    <a:p>
                      <a:r>
                        <a:rPr lang="en-GB" sz="1200" b="0" dirty="0">
                          <a:solidFill>
                            <a:srgbClr val="004F8A"/>
                          </a:solidFill>
                          <a:hlinkClick r:id="rId38" action="ppaction://hlinksldjump">
                            <a:extLst>
                              <a:ext uri="{A12FA001-AC4F-418D-AE19-62706E023703}">
                                <ahyp:hlinkClr xmlns:ahyp="http://schemas.microsoft.com/office/drawing/2018/hyperlinkcolor" val="tx"/>
                              </a:ext>
                            </a:extLst>
                          </a:hlinkClick>
                        </a:rPr>
                        <a:t>53</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1695332683"/>
                  </a:ext>
                </a:extLst>
              </a:tr>
              <a:tr h="518515">
                <a:tc>
                  <a:txBody>
                    <a:bodyPr/>
                    <a:lstStyle/>
                    <a:p>
                      <a:r>
                        <a:rPr lang="en-GB" sz="900" b="1" dirty="0">
                          <a:solidFill>
                            <a:schemeClr val="tx1">
                              <a:lumMod val="65000"/>
                              <a:lumOff val="35000"/>
                            </a:schemeClr>
                          </a:solidFill>
                        </a:rPr>
                        <a:t>CHAIN FREE® (Available through the Home Owners Plan™)</a:t>
                      </a:r>
                    </a:p>
                  </a:txBody>
                  <a:tcPr>
                    <a:solidFill>
                      <a:schemeClr val="bg1">
                        <a:lumMod val="95000"/>
                      </a:schemeClr>
                    </a:solidFill>
                  </a:tcPr>
                </a:tc>
                <a:tc>
                  <a:txBody>
                    <a:bodyPr/>
                    <a:lstStyle/>
                    <a:p>
                      <a:r>
                        <a:rPr lang="en-GB" sz="1200" b="0" dirty="0">
                          <a:solidFill>
                            <a:srgbClr val="004F8A"/>
                          </a:solidFill>
                          <a:hlinkClick r:id="rId39" action="ppaction://hlinksldjump">
                            <a:extLst>
                              <a:ext uri="{A12FA001-AC4F-418D-AE19-62706E023703}">
                                <ahyp:hlinkClr xmlns:ahyp="http://schemas.microsoft.com/office/drawing/2018/hyperlinkcolor" val="tx"/>
                              </a:ext>
                            </a:extLst>
                          </a:hlinkClick>
                        </a:rPr>
                        <a:t>12</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CHAIN FREE® + CHAIN MENDER® Modules</a:t>
                      </a:r>
                    </a:p>
                  </a:txBody>
                  <a:tcPr>
                    <a:solidFill>
                      <a:schemeClr val="bg1">
                        <a:lumMod val="95000"/>
                      </a:schemeClr>
                    </a:solidFill>
                  </a:tcPr>
                </a:tc>
                <a:tc>
                  <a:txBody>
                    <a:bodyPr/>
                    <a:lstStyle/>
                    <a:p>
                      <a:r>
                        <a:rPr lang="en-GB" sz="1200" b="0" dirty="0">
                          <a:solidFill>
                            <a:srgbClr val="004F8A"/>
                          </a:solidFill>
                          <a:hlinkClick r:id="rId40" action="ppaction://hlinksldjump">
                            <a:extLst>
                              <a:ext uri="{A12FA001-AC4F-418D-AE19-62706E023703}">
                                <ahyp:hlinkClr xmlns:ahyp="http://schemas.microsoft.com/office/drawing/2018/hyperlinkcolor" val="tx"/>
                              </a:ext>
                            </a:extLst>
                          </a:hlinkClick>
                        </a:rPr>
                        <a:t>26</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Risk Management 1</a:t>
                      </a:r>
                    </a:p>
                  </a:txBody>
                  <a:tcPr>
                    <a:solidFill>
                      <a:schemeClr val="bg1">
                        <a:lumMod val="95000"/>
                      </a:schemeClr>
                    </a:solidFill>
                  </a:tcPr>
                </a:tc>
                <a:tc>
                  <a:txBody>
                    <a:bodyPr/>
                    <a:lstStyle/>
                    <a:p>
                      <a:r>
                        <a:rPr lang="en-GB" sz="1200" b="0" dirty="0">
                          <a:solidFill>
                            <a:srgbClr val="004F8A"/>
                          </a:solidFill>
                          <a:hlinkClick r:id="rId41" action="ppaction://hlinksldjump">
                            <a:extLst>
                              <a:ext uri="{A12FA001-AC4F-418D-AE19-62706E023703}">
                                <ahyp:hlinkClr xmlns:ahyp="http://schemas.microsoft.com/office/drawing/2018/hyperlinkcolor" val="tx"/>
                              </a:ext>
                            </a:extLst>
                          </a:hlinkClick>
                        </a:rPr>
                        <a:t>40</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Albani Accounts + Contact</a:t>
                      </a:r>
                    </a:p>
                  </a:txBody>
                  <a:tcPr>
                    <a:solidFill>
                      <a:schemeClr val="bg1">
                        <a:lumMod val="95000"/>
                      </a:schemeClr>
                    </a:solidFill>
                  </a:tcPr>
                </a:tc>
                <a:tc>
                  <a:txBody>
                    <a:bodyPr/>
                    <a:lstStyle/>
                    <a:p>
                      <a:r>
                        <a:rPr lang="en-GB" sz="1200" b="0" dirty="0">
                          <a:solidFill>
                            <a:srgbClr val="004F8A"/>
                          </a:solidFill>
                          <a:hlinkClick r:id="rId42" action="ppaction://hlinksldjump">
                            <a:extLst>
                              <a:ext uri="{A12FA001-AC4F-418D-AE19-62706E023703}">
                                <ahyp:hlinkClr xmlns:ahyp="http://schemas.microsoft.com/office/drawing/2018/hyperlinkcolor" val="tx"/>
                              </a:ext>
                            </a:extLst>
                          </a:hlinkClick>
                        </a:rPr>
                        <a:t>54</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3273471769"/>
                  </a:ext>
                </a:extLst>
              </a:tr>
              <a:tr h="377102">
                <a:tc>
                  <a:txBody>
                    <a:bodyPr/>
                    <a:lstStyle/>
                    <a:p>
                      <a:r>
                        <a:rPr lang="en-GB" sz="900" b="1" dirty="0">
                          <a:solidFill>
                            <a:schemeClr val="tx1">
                              <a:lumMod val="65000"/>
                              <a:lumOff val="35000"/>
                            </a:schemeClr>
                          </a:solidFill>
                        </a:rPr>
                        <a:t>CHAIN MENDER® Customer Proposition</a:t>
                      </a:r>
                    </a:p>
                  </a:txBody>
                  <a:tcPr>
                    <a:solidFill>
                      <a:schemeClr val="bg1">
                        <a:lumMod val="95000"/>
                      </a:schemeClr>
                    </a:solidFill>
                  </a:tcPr>
                </a:tc>
                <a:tc>
                  <a:txBody>
                    <a:bodyPr/>
                    <a:lstStyle/>
                    <a:p>
                      <a:r>
                        <a:rPr lang="en-GB" sz="1200" b="0" dirty="0">
                          <a:solidFill>
                            <a:srgbClr val="004F8A"/>
                          </a:solidFill>
                          <a:hlinkClick r:id="rId43" action="ppaction://hlinksldjump">
                            <a:extLst>
                              <a:ext uri="{A12FA001-AC4F-418D-AE19-62706E023703}">
                                <ahyp:hlinkClr xmlns:ahyp="http://schemas.microsoft.com/office/drawing/2018/hyperlinkcolor" val="tx"/>
                              </a:ext>
                            </a:extLst>
                          </a:hlinkClick>
                        </a:rPr>
                        <a:t>13</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Core Proposition + Stress One + Two</a:t>
                      </a:r>
                    </a:p>
                  </a:txBody>
                  <a:tcPr>
                    <a:solidFill>
                      <a:schemeClr val="bg1">
                        <a:lumMod val="95000"/>
                      </a:schemeClr>
                    </a:solidFill>
                  </a:tcPr>
                </a:tc>
                <a:tc>
                  <a:txBody>
                    <a:bodyPr/>
                    <a:lstStyle/>
                    <a:p>
                      <a:r>
                        <a:rPr lang="en-GB" sz="1200" b="0" dirty="0">
                          <a:solidFill>
                            <a:srgbClr val="004F8A"/>
                          </a:solidFill>
                          <a:hlinkClick r:id="rId44" action="ppaction://hlinksldjump">
                            <a:extLst>
                              <a:ext uri="{A12FA001-AC4F-418D-AE19-62706E023703}">
                                <ahyp:hlinkClr xmlns:ahyp="http://schemas.microsoft.com/office/drawing/2018/hyperlinkcolor" val="tx"/>
                              </a:ext>
                            </a:extLst>
                          </a:hlinkClick>
                        </a:rPr>
                        <a:t>27</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Risk Management 2</a:t>
                      </a:r>
                    </a:p>
                  </a:txBody>
                  <a:tcPr>
                    <a:solidFill>
                      <a:schemeClr val="bg1">
                        <a:lumMod val="95000"/>
                      </a:schemeClr>
                    </a:solidFill>
                  </a:tcPr>
                </a:tc>
                <a:tc>
                  <a:txBody>
                    <a:bodyPr/>
                    <a:lstStyle/>
                    <a:p>
                      <a:r>
                        <a:rPr lang="en-GB" sz="1200" b="0" dirty="0">
                          <a:solidFill>
                            <a:srgbClr val="004F8A"/>
                          </a:solidFill>
                          <a:hlinkClick r:id="rId45" action="ppaction://hlinksldjump">
                            <a:extLst>
                              <a:ext uri="{A12FA001-AC4F-418D-AE19-62706E023703}">
                                <ahyp:hlinkClr xmlns:ahyp="http://schemas.microsoft.com/office/drawing/2018/hyperlinkcolor" val="tx"/>
                              </a:ext>
                            </a:extLst>
                          </a:hlinkClick>
                        </a:rPr>
                        <a:t>41</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Disclaimer</a:t>
                      </a:r>
                    </a:p>
                  </a:txBody>
                  <a:tcPr>
                    <a:solidFill>
                      <a:schemeClr val="bg1">
                        <a:lumMod val="95000"/>
                      </a:schemeClr>
                    </a:solidFill>
                  </a:tcPr>
                </a:tc>
                <a:tc>
                  <a:txBody>
                    <a:bodyPr/>
                    <a:lstStyle/>
                    <a:p>
                      <a:r>
                        <a:rPr lang="en-GB" sz="1200" b="0" dirty="0">
                          <a:solidFill>
                            <a:srgbClr val="004F8A"/>
                          </a:solidFill>
                          <a:hlinkClick r:id="rId46" action="ppaction://hlinksldjump">
                            <a:extLst>
                              <a:ext uri="{A12FA001-AC4F-418D-AE19-62706E023703}">
                                <ahyp:hlinkClr xmlns:ahyp="http://schemas.microsoft.com/office/drawing/2018/hyperlinkcolor" val="tx"/>
                              </a:ext>
                            </a:extLst>
                          </a:hlinkClick>
                        </a:rPr>
                        <a:t>55</a:t>
                      </a:r>
                      <a:endParaRPr lang="en-GB" sz="1200" b="0" dirty="0">
                        <a:solidFill>
                          <a:srgbClr val="004F8A"/>
                        </a:solidFill>
                      </a:endParaRPr>
                    </a:p>
                  </a:txBody>
                  <a:tcPr>
                    <a:solidFill>
                      <a:schemeClr val="bg1">
                        <a:lumMod val="95000"/>
                      </a:schemeClr>
                    </a:solidFill>
                  </a:tcPr>
                </a:tc>
                <a:extLst>
                  <a:ext uri="{0D108BD9-81ED-4DB2-BD59-A6C34878D82A}">
                    <a16:rowId xmlns:a16="http://schemas.microsoft.com/office/drawing/2014/main" val="2051019560"/>
                  </a:ext>
                </a:extLst>
              </a:tr>
              <a:tr h="377102">
                <a:tc>
                  <a:txBody>
                    <a:bodyPr/>
                    <a:lstStyle/>
                    <a:p>
                      <a:r>
                        <a:rPr lang="en-GB" sz="900" b="1" dirty="0">
                          <a:solidFill>
                            <a:schemeClr val="tx1">
                              <a:lumMod val="65000"/>
                              <a:lumOff val="35000"/>
                            </a:schemeClr>
                          </a:solidFill>
                        </a:rPr>
                        <a:t>JV Funding Proposal</a:t>
                      </a:r>
                    </a:p>
                  </a:txBody>
                  <a:tcPr>
                    <a:solidFill>
                      <a:schemeClr val="bg1">
                        <a:lumMod val="95000"/>
                      </a:schemeClr>
                    </a:solidFill>
                  </a:tcPr>
                </a:tc>
                <a:tc>
                  <a:txBody>
                    <a:bodyPr/>
                    <a:lstStyle/>
                    <a:p>
                      <a:r>
                        <a:rPr lang="en-GB" sz="1200" b="0" dirty="0">
                          <a:solidFill>
                            <a:srgbClr val="004F8A"/>
                          </a:solidFill>
                          <a:hlinkClick r:id="rId47" action="ppaction://hlinksldjump">
                            <a:extLst>
                              <a:ext uri="{A12FA001-AC4F-418D-AE19-62706E023703}">
                                <ahyp:hlinkClr xmlns:ahyp="http://schemas.microsoft.com/office/drawing/2018/hyperlinkcolor" val="tx"/>
                              </a:ext>
                            </a:extLst>
                          </a:hlinkClick>
                        </a:rPr>
                        <a:t>14</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Summary Statement + Illustration of Returns</a:t>
                      </a:r>
                    </a:p>
                  </a:txBody>
                  <a:tcPr>
                    <a:solidFill>
                      <a:schemeClr val="bg1">
                        <a:lumMod val="95000"/>
                      </a:schemeClr>
                    </a:solidFill>
                  </a:tcPr>
                </a:tc>
                <a:tc>
                  <a:txBody>
                    <a:bodyPr/>
                    <a:lstStyle/>
                    <a:p>
                      <a:r>
                        <a:rPr lang="en-GB" sz="1200" b="0" dirty="0">
                          <a:solidFill>
                            <a:srgbClr val="004F8A"/>
                          </a:solidFill>
                          <a:hlinkClick r:id="rId48" action="ppaction://hlinksldjump">
                            <a:extLst>
                              <a:ext uri="{A12FA001-AC4F-418D-AE19-62706E023703}">
                                <ahyp:hlinkClr xmlns:ahyp="http://schemas.microsoft.com/office/drawing/2018/hyperlinkcolor" val="tx"/>
                              </a:ext>
                            </a:extLst>
                          </a:hlinkClick>
                        </a:rPr>
                        <a:t>28</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Risk Management 3</a:t>
                      </a:r>
                    </a:p>
                  </a:txBody>
                  <a:tcPr>
                    <a:solidFill>
                      <a:schemeClr val="bg1">
                        <a:lumMod val="95000"/>
                      </a:schemeClr>
                    </a:solidFill>
                  </a:tcPr>
                </a:tc>
                <a:tc>
                  <a:txBody>
                    <a:bodyPr/>
                    <a:lstStyle/>
                    <a:p>
                      <a:r>
                        <a:rPr lang="en-GB" sz="1200" b="0" dirty="0">
                          <a:solidFill>
                            <a:srgbClr val="004F8A"/>
                          </a:solidFill>
                          <a:hlinkClick r:id="rId49" action="ppaction://hlinksldjump">
                            <a:extLst>
                              <a:ext uri="{A12FA001-AC4F-418D-AE19-62706E023703}">
                                <ahyp:hlinkClr xmlns:ahyp="http://schemas.microsoft.com/office/drawing/2018/hyperlinkcolor" val="tx"/>
                              </a:ext>
                            </a:extLst>
                          </a:hlinkClick>
                        </a:rPr>
                        <a:t>42</a:t>
                      </a:r>
                      <a:endParaRPr lang="en-GB" sz="1200" b="0" dirty="0">
                        <a:solidFill>
                          <a:srgbClr val="004F8A"/>
                        </a:solidFill>
                      </a:endParaRPr>
                    </a:p>
                  </a:txBody>
                  <a:tcPr>
                    <a:solidFill>
                      <a:schemeClr val="bg1">
                        <a:lumMod val="95000"/>
                      </a:schemeClr>
                    </a:solidFill>
                  </a:tcPr>
                </a:tc>
                <a:tc>
                  <a:txBody>
                    <a:bodyPr/>
                    <a:lstStyle/>
                    <a:p>
                      <a:endParaRPr lang="en-GB" sz="900" b="1" dirty="0">
                        <a:solidFill>
                          <a:schemeClr val="tx1">
                            <a:lumMod val="65000"/>
                            <a:lumOff val="35000"/>
                          </a:schemeClr>
                        </a:solidFill>
                      </a:endParaRPr>
                    </a:p>
                  </a:txBody>
                  <a:tcPr>
                    <a:noFill/>
                  </a:tcPr>
                </a:tc>
                <a:tc>
                  <a:txBody>
                    <a:bodyPr/>
                    <a:lstStyle/>
                    <a:p>
                      <a:endParaRPr lang="en-GB" sz="1200" b="1" dirty="0">
                        <a:solidFill>
                          <a:srgbClr val="004F8A"/>
                        </a:solidFill>
                      </a:endParaRPr>
                    </a:p>
                  </a:txBody>
                  <a:tcPr>
                    <a:noFill/>
                  </a:tcPr>
                </a:tc>
                <a:extLst>
                  <a:ext uri="{0D108BD9-81ED-4DB2-BD59-A6C34878D82A}">
                    <a16:rowId xmlns:a16="http://schemas.microsoft.com/office/drawing/2014/main" val="604595026"/>
                  </a:ext>
                </a:extLst>
              </a:tr>
              <a:tr h="331156">
                <a:tc>
                  <a:txBody>
                    <a:bodyPr/>
                    <a:lstStyle/>
                    <a:p>
                      <a:r>
                        <a:rPr lang="en-GB" sz="900" b="1" dirty="0">
                          <a:solidFill>
                            <a:schemeClr val="tx1">
                              <a:lumMod val="65000"/>
                              <a:lumOff val="35000"/>
                            </a:schemeClr>
                          </a:solidFill>
                        </a:rPr>
                        <a:t>Business Funding - Breakdown</a:t>
                      </a:r>
                    </a:p>
                  </a:txBody>
                  <a:tcPr>
                    <a:solidFill>
                      <a:schemeClr val="bg1">
                        <a:lumMod val="95000"/>
                      </a:schemeClr>
                    </a:solidFill>
                  </a:tcPr>
                </a:tc>
                <a:tc>
                  <a:txBody>
                    <a:bodyPr/>
                    <a:lstStyle/>
                    <a:p>
                      <a:r>
                        <a:rPr lang="en-GB" sz="1200" b="0" dirty="0">
                          <a:solidFill>
                            <a:srgbClr val="004F8A"/>
                          </a:solidFill>
                          <a:hlinkClick r:id="rId50" action="ppaction://hlinksldjump">
                            <a:extLst>
                              <a:ext uri="{A12FA001-AC4F-418D-AE19-62706E023703}">
                                <ahyp:hlinkClr xmlns:ahyp="http://schemas.microsoft.com/office/drawing/2018/hyperlinkcolor" val="tx"/>
                              </a:ext>
                            </a:extLst>
                          </a:hlinkClick>
                        </a:rPr>
                        <a:t>15</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Investment vs. Investor Profit Share</a:t>
                      </a:r>
                    </a:p>
                  </a:txBody>
                  <a:tcPr>
                    <a:solidFill>
                      <a:schemeClr val="bg1">
                        <a:lumMod val="95000"/>
                      </a:schemeClr>
                    </a:solidFill>
                  </a:tcPr>
                </a:tc>
                <a:tc>
                  <a:txBody>
                    <a:bodyPr/>
                    <a:lstStyle/>
                    <a:p>
                      <a:r>
                        <a:rPr lang="en-GB" sz="1200" b="0" dirty="0">
                          <a:solidFill>
                            <a:srgbClr val="004F8A"/>
                          </a:solidFill>
                          <a:hlinkClick r:id="rId51" action="ppaction://hlinksldjump">
                            <a:extLst>
                              <a:ext uri="{A12FA001-AC4F-418D-AE19-62706E023703}">
                                <ahyp:hlinkClr xmlns:ahyp="http://schemas.microsoft.com/office/drawing/2018/hyperlinkcolor" val="tx"/>
                              </a:ext>
                            </a:extLst>
                          </a:hlinkClick>
                        </a:rPr>
                        <a:t>29</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Risk Management 4</a:t>
                      </a:r>
                    </a:p>
                  </a:txBody>
                  <a:tcPr>
                    <a:solidFill>
                      <a:schemeClr val="bg1">
                        <a:lumMod val="95000"/>
                      </a:schemeClr>
                    </a:solidFill>
                  </a:tcPr>
                </a:tc>
                <a:tc>
                  <a:txBody>
                    <a:bodyPr/>
                    <a:lstStyle/>
                    <a:p>
                      <a:r>
                        <a:rPr lang="en-GB" sz="1200" b="0" dirty="0">
                          <a:solidFill>
                            <a:srgbClr val="004F8A"/>
                          </a:solidFill>
                          <a:hlinkClick r:id="rId52" action="ppaction://hlinksldjump">
                            <a:extLst>
                              <a:ext uri="{A12FA001-AC4F-418D-AE19-62706E023703}">
                                <ahyp:hlinkClr xmlns:ahyp="http://schemas.microsoft.com/office/drawing/2018/hyperlinkcolor" val="tx"/>
                              </a:ext>
                            </a:extLst>
                          </a:hlinkClick>
                        </a:rPr>
                        <a:t>43</a:t>
                      </a:r>
                      <a:endParaRPr lang="en-GB" sz="1200" b="0" dirty="0">
                        <a:solidFill>
                          <a:srgbClr val="004F8A"/>
                        </a:solidFill>
                      </a:endParaRPr>
                    </a:p>
                  </a:txBody>
                  <a:tcPr>
                    <a:solidFill>
                      <a:schemeClr val="bg1">
                        <a:lumMod val="95000"/>
                      </a:schemeClr>
                    </a:solidFill>
                  </a:tcPr>
                </a:tc>
                <a:tc>
                  <a:txBody>
                    <a:bodyPr/>
                    <a:lstStyle/>
                    <a:p>
                      <a:endParaRPr lang="en-GB" sz="900" b="1" dirty="0">
                        <a:solidFill>
                          <a:schemeClr val="tx1">
                            <a:lumMod val="65000"/>
                            <a:lumOff val="35000"/>
                          </a:schemeClr>
                        </a:solidFill>
                      </a:endParaRPr>
                    </a:p>
                  </a:txBody>
                  <a:tcPr>
                    <a:noFill/>
                  </a:tcPr>
                </a:tc>
                <a:tc>
                  <a:txBody>
                    <a:bodyPr/>
                    <a:lstStyle/>
                    <a:p>
                      <a:endParaRPr lang="en-GB" sz="1200" b="1" dirty="0">
                        <a:solidFill>
                          <a:srgbClr val="004F8A"/>
                        </a:solidFill>
                      </a:endParaRPr>
                    </a:p>
                  </a:txBody>
                  <a:tcPr>
                    <a:noFill/>
                  </a:tcPr>
                </a:tc>
                <a:extLst>
                  <a:ext uri="{0D108BD9-81ED-4DB2-BD59-A6C34878D82A}">
                    <a16:rowId xmlns:a16="http://schemas.microsoft.com/office/drawing/2014/main" val="3039018434"/>
                  </a:ext>
                </a:extLst>
              </a:tr>
              <a:tr h="299630">
                <a:tc>
                  <a:txBody>
                    <a:bodyPr/>
                    <a:lstStyle/>
                    <a:p>
                      <a:r>
                        <a:rPr lang="en-GB" sz="900" b="1" dirty="0">
                          <a:solidFill>
                            <a:schemeClr val="tx1">
                              <a:lumMod val="65000"/>
                              <a:lumOff val="35000"/>
                            </a:schemeClr>
                          </a:solidFill>
                        </a:rPr>
                        <a:t>Competition 1</a:t>
                      </a:r>
                    </a:p>
                  </a:txBody>
                  <a:tcPr>
                    <a:solidFill>
                      <a:schemeClr val="bg1">
                        <a:lumMod val="95000"/>
                      </a:schemeClr>
                    </a:solidFill>
                  </a:tcPr>
                </a:tc>
                <a:tc>
                  <a:txBody>
                    <a:bodyPr/>
                    <a:lstStyle/>
                    <a:p>
                      <a:r>
                        <a:rPr lang="en-GB" sz="1200" b="0" dirty="0">
                          <a:solidFill>
                            <a:srgbClr val="004F8A"/>
                          </a:solidFill>
                          <a:hlinkClick r:id="rId53" action="ppaction://hlinksldjump">
                            <a:extLst>
                              <a:ext uri="{A12FA001-AC4F-418D-AE19-62706E023703}">
                                <ahyp:hlinkClr xmlns:ahyp="http://schemas.microsoft.com/office/drawing/2018/hyperlinkcolor" val="tx"/>
                              </a:ext>
                            </a:extLst>
                          </a:hlinkClick>
                        </a:rPr>
                        <a:t>16</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NON-EXIT LTVs Vs. Selling Prices</a:t>
                      </a:r>
                    </a:p>
                  </a:txBody>
                  <a:tcPr>
                    <a:solidFill>
                      <a:schemeClr val="bg1">
                        <a:lumMod val="95000"/>
                      </a:schemeClr>
                    </a:solidFill>
                  </a:tcPr>
                </a:tc>
                <a:tc>
                  <a:txBody>
                    <a:bodyPr/>
                    <a:lstStyle/>
                    <a:p>
                      <a:r>
                        <a:rPr lang="en-GB" sz="1200" b="0" dirty="0">
                          <a:solidFill>
                            <a:srgbClr val="004F8A"/>
                          </a:solidFill>
                          <a:hlinkClick r:id="rId54" action="ppaction://hlinksldjump">
                            <a:extLst>
                              <a:ext uri="{A12FA001-AC4F-418D-AE19-62706E023703}">
                                <ahyp:hlinkClr xmlns:ahyp="http://schemas.microsoft.com/office/drawing/2018/hyperlinkcolor" val="tx"/>
                              </a:ext>
                            </a:extLst>
                          </a:hlinkClick>
                        </a:rPr>
                        <a:t>30</a:t>
                      </a:r>
                      <a:endParaRPr lang="en-GB" sz="1200" b="0" dirty="0">
                        <a:solidFill>
                          <a:srgbClr val="004F8A"/>
                        </a:solidFill>
                      </a:endParaRPr>
                    </a:p>
                  </a:txBody>
                  <a:tcPr>
                    <a:solidFill>
                      <a:schemeClr val="bg1">
                        <a:lumMod val="95000"/>
                      </a:schemeClr>
                    </a:solidFill>
                  </a:tcPr>
                </a:tc>
                <a:tc>
                  <a:txBody>
                    <a:bodyPr/>
                    <a:lstStyle/>
                    <a:p>
                      <a:r>
                        <a:rPr lang="en-GB" sz="900" b="1" dirty="0">
                          <a:solidFill>
                            <a:schemeClr val="tx1">
                              <a:lumMod val="65000"/>
                              <a:lumOff val="35000"/>
                            </a:schemeClr>
                          </a:solidFill>
                        </a:rPr>
                        <a:t>Risk Management 5 </a:t>
                      </a:r>
                    </a:p>
                  </a:txBody>
                  <a:tcPr>
                    <a:solidFill>
                      <a:schemeClr val="bg1">
                        <a:lumMod val="95000"/>
                      </a:schemeClr>
                    </a:solidFill>
                  </a:tcPr>
                </a:tc>
                <a:tc>
                  <a:txBody>
                    <a:bodyPr/>
                    <a:lstStyle/>
                    <a:p>
                      <a:r>
                        <a:rPr lang="en-GB" sz="1200" b="0" dirty="0">
                          <a:solidFill>
                            <a:srgbClr val="004F8A"/>
                          </a:solidFill>
                          <a:hlinkClick r:id="rId55" action="ppaction://hlinksldjump">
                            <a:extLst>
                              <a:ext uri="{A12FA001-AC4F-418D-AE19-62706E023703}">
                                <ahyp:hlinkClr xmlns:ahyp="http://schemas.microsoft.com/office/drawing/2018/hyperlinkcolor" val="tx"/>
                              </a:ext>
                            </a:extLst>
                          </a:hlinkClick>
                        </a:rPr>
                        <a:t>44</a:t>
                      </a:r>
                      <a:endParaRPr lang="en-GB" sz="1200" b="0" dirty="0">
                        <a:solidFill>
                          <a:srgbClr val="004F8A"/>
                        </a:solidFill>
                      </a:endParaRPr>
                    </a:p>
                  </a:txBody>
                  <a:tcPr>
                    <a:solidFill>
                      <a:schemeClr val="bg1">
                        <a:lumMod val="95000"/>
                      </a:schemeClr>
                    </a:solidFill>
                  </a:tcPr>
                </a:tc>
                <a:tc>
                  <a:txBody>
                    <a:bodyPr/>
                    <a:lstStyle/>
                    <a:p>
                      <a:endParaRPr lang="en-GB" sz="900" b="1" dirty="0">
                        <a:solidFill>
                          <a:schemeClr val="tx1">
                            <a:lumMod val="65000"/>
                            <a:lumOff val="35000"/>
                          </a:schemeClr>
                        </a:solidFill>
                      </a:endParaRPr>
                    </a:p>
                  </a:txBody>
                  <a:tcPr>
                    <a:noFill/>
                  </a:tcPr>
                </a:tc>
                <a:tc>
                  <a:txBody>
                    <a:bodyPr/>
                    <a:lstStyle/>
                    <a:p>
                      <a:endParaRPr lang="en-GB" sz="900" b="1" dirty="0">
                        <a:solidFill>
                          <a:schemeClr val="tx1">
                            <a:lumMod val="65000"/>
                            <a:lumOff val="35000"/>
                          </a:schemeClr>
                        </a:solidFill>
                      </a:endParaRPr>
                    </a:p>
                  </a:txBody>
                  <a:tcPr>
                    <a:noFill/>
                  </a:tcPr>
                </a:tc>
                <a:extLst>
                  <a:ext uri="{0D108BD9-81ED-4DB2-BD59-A6C34878D82A}">
                    <a16:rowId xmlns:a16="http://schemas.microsoft.com/office/drawing/2014/main" val="2352145359"/>
                  </a:ext>
                </a:extLst>
              </a:tr>
            </a:tbl>
          </a:graphicData>
        </a:graphic>
      </p:graphicFrame>
    </p:spTree>
    <p:extLst>
      <p:ext uri="{BB962C8B-B14F-4D97-AF65-F5344CB8AC3E}">
        <p14:creationId xmlns:p14="http://schemas.microsoft.com/office/powerpoint/2010/main" val="62522717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779929"/>
            <a:ext cx="9144000" cy="1084852"/>
          </a:xfrm>
          <a:prstGeom prst="rect">
            <a:avLst/>
          </a:prstGeom>
        </p:spPr>
      </p:pic>
      <p:sp>
        <p:nvSpPr>
          <p:cNvPr id="5" name="Snip Single Corner Rectangle 4"/>
          <p:cNvSpPr/>
          <p:nvPr/>
        </p:nvSpPr>
        <p:spPr>
          <a:xfrm>
            <a:off x="0" y="779929"/>
            <a:ext cx="4572000" cy="8247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75653" y="1038416"/>
            <a:ext cx="7772400" cy="307777"/>
          </a:xfrm>
        </p:spPr>
        <p:txBody>
          <a:bodyPr/>
          <a:lstStyle/>
          <a:p>
            <a:r>
              <a:rPr lang="en-US" dirty="0"/>
              <a:t>Marketing + Sales Strategy </a:t>
            </a:r>
            <a:endParaRPr lang="en-US" sz="900" dirty="0">
              <a:solidFill>
                <a:schemeClr val="tx1">
                  <a:lumMod val="65000"/>
                  <a:lumOff val="35000"/>
                </a:schemeClr>
              </a:solidFill>
              <a:latin typeface="Calibri" panose="020F0502020204030204" pitchFamily="34" charset="0"/>
            </a:endParaRPr>
          </a:p>
        </p:txBody>
      </p:sp>
      <p:sp>
        <p:nvSpPr>
          <p:cNvPr id="3" name="Content Placeholder 2"/>
          <p:cNvSpPr>
            <a:spLocks noGrp="1"/>
          </p:cNvSpPr>
          <p:nvPr>
            <p:ph sz="quarter" idx="1"/>
          </p:nvPr>
        </p:nvSpPr>
        <p:spPr>
          <a:xfrm>
            <a:off x="275654" y="1749817"/>
            <a:ext cx="8592692" cy="6135013"/>
          </a:xfrm>
        </p:spPr>
        <p:txBody>
          <a:bodyPr/>
          <a:lstStyle/>
          <a:p>
            <a:pPr marL="285750" indent="-285750">
              <a:spcBef>
                <a:spcPts val="400"/>
              </a:spcBef>
              <a:buFont typeface="Arial" panose="020B0604020202020204" pitchFamily="34" charset="0"/>
              <a:buChar char="•"/>
            </a:pPr>
            <a:endParaRPr lang="en-US" sz="1400" b="1" dirty="0">
              <a:solidFill>
                <a:schemeClr val="tx1">
                  <a:lumMod val="65000"/>
                  <a:lumOff val="35000"/>
                </a:schemeClr>
              </a:solidFill>
            </a:endParaRPr>
          </a:p>
          <a:p>
            <a:pPr>
              <a:spcBef>
                <a:spcPts val="400"/>
              </a:spcBef>
            </a:pPr>
            <a:r>
              <a:rPr lang="en-US" sz="1400" b="1" dirty="0">
                <a:solidFill>
                  <a:schemeClr val="tx1">
                    <a:lumMod val="65000"/>
                    <a:lumOff val="35000"/>
                  </a:schemeClr>
                </a:solidFill>
              </a:rPr>
              <a:t>                                                                                              </a:t>
            </a:r>
            <a:r>
              <a:rPr lang="en-US" sz="1400" b="1" u="sng" dirty="0">
                <a:solidFill>
                  <a:schemeClr val="tx1">
                    <a:lumMod val="65000"/>
                    <a:lumOff val="35000"/>
                  </a:schemeClr>
                </a:solidFill>
              </a:rPr>
              <a:t>MARKETING</a:t>
            </a:r>
            <a:r>
              <a:rPr lang="en-US" sz="1200" b="1" dirty="0">
                <a:solidFill>
                  <a:srgbClr val="004F8A"/>
                </a:solidFill>
              </a:rPr>
              <a:t> (1)</a:t>
            </a:r>
          </a:p>
          <a:p>
            <a:pPr marL="285750" indent="-285750">
              <a:spcBef>
                <a:spcPts val="400"/>
              </a:spcBef>
              <a:buFont typeface="Arial" panose="020B0604020202020204" pitchFamily="34" charset="0"/>
              <a:buChar char="•"/>
            </a:pPr>
            <a:r>
              <a:rPr lang="en-US" sz="1400" dirty="0">
                <a:solidFill>
                  <a:schemeClr val="tx1">
                    <a:lumMod val="65000"/>
                    <a:lumOff val="35000"/>
                  </a:schemeClr>
                </a:solidFill>
              </a:rPr>
              <a:t>B2B2C </a:t>
            </a:r>
            <a:r>
              <a:rPr lang="en-US" sz="900" dirty="0">
                <a:solidFill>
                  <a:schemeClr val="tx1">
                    <a:lumMod val="65000"/>
                    <a:lumOff val="35000"/>
                  </a:schemeClr>
                </a:solidFill>
              </a:rPr>
              <a:t> </a:t>
            </a:r>
            <a:endParaRPr lang="en-US" sz="1400" dirty="0">
              <a:solidFill>
                <a:schemeClr val="tx1">
                  <a:lumMod val="65000"/>
                  <a:lumOff val="35000"/>
                </a:schemeClr>
              </a:solidFill>
            </a:endParaRPr>
          </a:p>
          <a:p>
            <a:pPr marL="747713" lvl="2" indent="-285750">
              <a:spcBef>
                <a:spcPts val="400"/>
              </a:spcBef>
            </a:pPr>
            <a:r>
              <a:rPr lang="en-US" sz="1400" dirty="0">
                <a:solidFill>
                  <a:schemeClr val="tx1">
                    <a:lumMod val="65000"/>
                    <a:lumOff val="35000"/>
                  </a:schemeClr>
                </a:solidFill>
              </a:rPr>
              <a:t>Say 4,000 </a:t>
            </a:r>
            <a:r>
              <a:rPr lang="en-US" sz="1200" b="1" dirty="0">
                <a:solidFill>
                  <a:srgbClr val="004F8A"/>
                </a:solidFill>
              </a:rPr>
              <a:t>(2) </a:t>
            </a:r>
            <a:r>
              <a:rPr lang="en-US" sz="1400" dirty="0">
                <a:solidFill>
                  <a:schemeClr val="tx1">
                    <a:lumMod val="65000"/>
                    <a:lumOff val="35000"/>
                  </a:schemeClr>
                </a:solidFill>
              </a:rPr>
              <a:t>High Street agent sales offices in England and Wales. See: </a:t>
            </a:r>
            <a:r>
              <a:rPr lang="en-US" sz="1400" dirty="0">
                <a:solidFill>
                  <a:srgbClr val="004F8A"/>
                </a:solidFill>
                <a:hlinkClick r:id="rId4" action="ppaction://hlinksldjump">
                  <a:extLst>
                    <a:ext uri="{A12FA001-AC4F-418D-AE19-62706E023703}">
                      <ahyp:hlinkClr xmlns:ahyp="http://schemas.microsoft.com/office/drawing/2018/hyperlinkcolor" val="tx"/>
                    </a:ext>
                  </a:extLst>
                </a:hlinkClick>
              </a:rPr>
              <a:t>Slide 53</a:t>
            </a:r>
            <a:r>
              <a:rPr lang="en-US" sz="900" dirty="0">
                <a:solidFill>
                  <a:srgbClr val="004F8A"/>
                </a:solidFill>
                <a:hlinkClick r:id="rId4" action="ppaction://hlinksldjump">
                  <a:extLst>
                    <a:ext uri="{A12FA001-AC4F-418D-AE19-62706E023703}">
                      <ahyp:hlinkClr xmlns:ahyp="http://schemas.microsoft.com/office/drawing/2018/hyperlinkcolor" val="tx"/>
                    </a:ext>
                  </a:extLst>
                </a:hlinkClick>
              </a:rPr>
              <a:t> </a:t>
            </a:r>
            <a:r>
              <a:rPr lang="en-US" sz="1200" b="1" dirty="0">
                <a:solidFill>
                  <a:srgbClr val="004F8A"/>
                </a:solidFill>
              </a:rPr>
              <a:t>(3)</a:t>
            </a:r>
            <a:br>
              <a:rPr lang="en-US" sz="1200" b="1" dirty="0">
                <a:solidFill>
                  <a:srgbClr val="004F8A"/>
                </a:solidFill>
              </a:rPr>
            </a:br>
            <a:r>
              <a:rPr lang="en-US" sz="1400" dirty="0">
                <a:solidFill>
                  <a:schemeClr val="tx1">
                    <a:lumMod val="65000"/>
                    <a:lumOff val="35000"/>
                  </a:schemeClr>
                </a:solidFill>
              </a:rPr>
              <a:t>/ online agents and hybrid agents / financial advisors / mortgage lenders / insurers / digital channels</a:t>
            </a:r>
            <a:endParaRPr lang="en-US" sz="1200" b="1" dirty="0">
              <a:solidFill>
                <a:srgbClr val="004F8A"/>
              </a:solidFill>
              <a:effectLst/>
              <a:latin typeface="Calibri" panose="020F0502020204030204" pitchFamily="34" charset="0"/>
              <a:ea typeface="Calibri"/>
              <a:cs typeface="Times New Roman"/>
            </a:endParaRPr>
          </a:p>
          <a:p>
            <a:pPr marL="285750" indent="-285750">
              <a:spcBef>
                <a:spcPts val="400"/>
              </a:spcBef>
              <a:buFont typeface="Arial" panose="020B0604020202020204" pitchFamily="34" charset="0"/>
              <a:buChar char="•"/>
            </a:pPr>
            <a:r>
              <a:rPr lang="en-US" sz="1400" dirty="0">
                <a:solidFill>
                  <a:schemeClr val="tx1">
                    <a:lumMod val="65000"/>
                    <a:lumOff val="35000"/>
                  </a:schemeClr>
                </a:solidFill>
              </a:rPr>
              <a:t>B2C </a:t>
            </a:r>
            <a:r>
              <a:rPr lang="en-US" sz="900" dirty="0">
                <a:solidFill>
                  <a:schemeClr val="tx1">
                    <a:lumMod val="65000"/>
                    <a:lumOff val="35000"/>
                  </a:schemeClr>
                </a:solidFill>
              </a:rPr>
              <a:t> </a:t>
            </a:r>
            <a:endParaRPr lang="en-US" sz="1400" dirty="0">
              <a:solidFill>
                <a:schemeClr val="tx1">
                  <a:lumMod val="65000"/>
                  <a:lumOff val="35000"/>
                </a:schemeClr>
              </a:solidFill>
            </a:endParaRPr>
          </a:p>
          <a:p>
            <a:pPr marL="747713" lvl="2" indent="-285750">
              <a:spcBef>
                <a:spcPts val="400"/>
              </a:spcBef>
            </a:pPr>
            <a:r>
              <a:rPr lang="en-US" sz="1400" dirty="0">
                <a:solidFill>
                  <a:schemeClr val="tx1">
                    <a:lumMod val="65000"/>
                    <a:lumOff val="35000"/>
                  </a:schemeClr>
                </a:solidFill>
              </a:rPr>
              <a:t>Digital channels, Google search, direct mail shots, local advertising, national house builders (vs. PX) </a:t>
            </a:r>
            <a:endParaRPr lang="en-US" sz="1400" b="0" dirty="0">
              <a:solidFill>
                <a:schemeClr val="tx1">
                  <a:lumMod val="65000"/>
                  <a:lumOff val="35000"/>
                </a:schemeClr>
              </a:solidFill>
              <a:effectLst/>
              <a:latin typeface="Calibri" panose="020F0502020204030204" pitchFamily="34" charset="0"/>
              <a:ea typeface="Calibri"/>
              <a:cs typeface="Times New Roman"/>
            </a:endParaRPr>
          </a:p>
          <a:p>
            <a:pPr lvl="2" indent="0">
              <a:spcBef>
                <a:spcPts val="400"/>
              </a:spcBef>
              <a:buNone/>
            </a:pPr>
            <a:r>
              <a:rPr lang="en-US" sz="1400" b="1" dirty="0">
                <a:solidFill>
                  <a:schemeClr val="tx1">
                    <a:lumMod val="65000"/>
                    <a:lumOff val="35000"/>
                  </a:schemeClr>
                </a:solidFill>
              </a:rPr>
              <a:t>                                                                                </a:t>
            </a:r>
            <a:r>
              <a:rPr lang="en-US" sz="1400" b="1" u="sng" dirty="0">
                <a:solidFill>
                  <a:schemeClr val="tx1">
                    <a:lumMod val="65000"/>
                    <a:lumOff val="35000"/>
                  </a:schemeClr>
                </a:solidFill>
              </a:rPr>
              <a:t>SALES STRATEGY</a:t>
            </a:r>
            <a:endParaRPr lang="en-US" sz="1400" b="1" dirty="0">
              <a:solidFill>
                <a:schemeClr val="tx1">
                  <a:lumMod val="65000"/>
                  <a:lumOff val="35000"/>
                </a:schemeClr>
              </a:solidFill>
              <a:effectLst/>
              <a:latin typeface="Calibri" panose="020F0502020204030204" pitchFamily="34" charset="0"/>
              <a:ea typeface="Calibri"/>
              <a:cs typeface="Times New Roman"/>
            </a:endParaRPr>
          </a:p>
          <a:p>
            <a:pPr marL="285750" indent="-285750">
              <a:spcBef>
                <a:spcPts val="400"/>
              </a:spcBef>
              <a:buFont typeface="Arial" panose="020B0604020202020204" pitchFamily="34" charset="0"/>
              <a:buChar char="•"/>
            </a:pPr>
            <a:r>
              <a:rPr lang="en-US" sz="1400" dirty="0">
                <a:solidFill>
                  <a:schemeClr val="tx1">
                    <a:lumMod val="65000"/>
                    <a:lumOff val="35000"/>
                  </a:schemeClr>
                </a:solidFill>
              </a:rPr>
              <a:t>B2B2C </a:t>
            </a:r>
          </a:p>
          <a:p>
            <a:pPr marL="747713" lvl="2" indent="-285750">
              <a:spcBef>
                <a:spcPts val="400"/>
              </a:spcBef>
            </a:pPr>
            <a:r>
              <a:rPr lang="en-US" sz="1400" dirty="0">
                <a:solidFill>
                  <a:schemeClr val="tx1">
                    <a:lumMod val="65000"/>
                    <a:lumOff val="35000"/>
                  </a:schemeClr>
                </a:solidFill>
                <a:cs typeface="Calibri" panose="020F0502020204030204" pitchFamily="34" charset="0"/>
              </a:rPr>
              <a:t>Agent: Time to Test the Market / Asking Price</a:t>
            </a:r>
          </a:p>
          <a:p>
            <a:pPr marL="747713" lvl="2" indent="-285750">
              <a:spcBef>
                <a:spcPts val="400"/>
              </a:spcBef>
            </a:pPr>
            <a:r>
              <a:rPr lang="en-GB" sz="1400" dirty="0">
                <a:solidFill>
                  <a:schemeClr val="tx1">
                    <a:lumMod val="65000"/>
                    <a:lumOff val="35000"/>
                  </a:schemeClr>
                </a:solidFill>
                <a:cs typeface="Calibri" panose="020F0502020204030204" pitchFamily="34" charset="0"/>
              </a:rPr>
              <a:t>£1,000 Success</a:t>
            </a:r>
            <a:r>
              <a:rPr lang="en-US" sz="1400" dirty="0">
                <a:solidFill>
                  <a:schemeClr val="tx1">
                    <a:lumMod val="65000"/>
                    <a:lumOff val="35000"/>
                  </a:schemeClr>
                </a:solidFill>
                <a:latin typeface="Calibri" panose="020F0502020204030204" pitchFamily="34" charset="0"/>
              </a:rPr>
              <a:t> Fee</a:t>
            </a:r>
            <a:endParaRPr lang="en-US" sz="1400" dirty="0">
              <a:solidFill>
                <a:schemeClr val="tx1">
                  <a:lumMod val="65000"/>
                  <a:lumOff val="35000"/>
                </a:schemeClr>
              </a:solidFill>
              <a:cs typeface="Calibri" panose="020F0502020204030204" pitchFamily="34" charset="0"/>
            </a:endParaRPr>
          </a:p>
          <a:p>
            <a:pPr marL="747713" lvl="2" indent="-285750">
              <a:spcBef>
                <a:spcPts val="400"/>
              </a:spcBef>
            </a:pPr>
            <a:r>
              <a:rPr lang="en-GB" sz="1400" dirty="0">
                <a:solidFill>
                  <a:schemeClr val="tx1">
                    <a:lumMod val="65000"/>
                    <a:lumOff val="35000"/>
                  </a:schemeClr>
                </a:solidFill>
                <a:cs typeface="Calibri" panose="020F0502020204030204" pitchFamily="34" charset="0"/>
              </a:rPr>
              <a:t>1.5% Resale Fee </a:t>
            </a:r>
          </a:p>
          <a:p>
            <a:pPr marL="285750" indent="-285750">
              <a:spcBef>
                <a:spcPts val="400"/>
              </a:spcBef>
              <a:buFont typeface="Arial" panose="020B0604020202020204" pitchFamily="34" charset="0"/>
              <a:buChar char="•"/>
            </a:pPr>
            <a:r>
              <a:rPr lang="en-US" sz="1400" dirty="0">
                <a:solidFill>
                  <a:schemeClr val="tx1">
                    <a:lumMod val="65000"/>
                    <a:lumOff val="35000"/>
                  </a:schemeClr>
                </a:solidFill>
              </a:rPr>
              <a:t>B2C </a:t>
            </a:r>
          </a:p>
          <a:p>
            <a:pPr marL="747713" lvl="2" indent="-285750">
              <a:spcBef>
                <a:spcPts val="400"/>
              </a:spcBef>
            </a:pPr>
            <a:r>
              <a:rPr lang="en-US" sz="1400" dirty="0">
                <a:solidFill>
                  <a:schemeClr val="tx1">
                    <a:lumMod val="65000"/>
                    <a:lumOff val="35000"/>
                  </a:schemeClr>
                </a:solidFill>
              </a:rPr>
              <a:t>Pro-active targeting homeowners living in selected towns</a:t>
            </a:r>
            <a:r>
              <a:rPr lang="en-GB" sz="1400" b="0" i="0" dirty="0">
                <a:solidFill>
                  <a:schemeClr val="tx1">
                    <a:lumMod val="65000"/>
                    <a:lumOff val="35000"/>
                  </a:schemeClr>
                </a:solidFill>
                <a:effectLst/>
                <a:cs typeface="Calibri" panose="020F0502020204030204" pitchFamily="34" charset="0"/>
              </a:rPr>
              <a:t> </a:t>
            </a:r>
            <a:r>
              <a:rPr lang="en-GB" sz="1600" b="0" i="0" dirty="0">
                <a:solidFill>
                  <a:schemeClr val="tx1">
                    <a:lumMod val="65000"/>
                    <a:lumOff val="35000"/>
                  </a:schemeClr>
                </a:solidFill>
                <a:effectLst/>
                <a:cs typeface="Calibri" panose="020F0502020204030204" pitchFamily="34" charset="0"/>
              </a:rPr>
              <a:t> </a:t>
            </a:r>
            <a:br>
              <a:rPr lang="en-GB" sz="1600" b="0" i="0" dirty="0">
                <a:solidFill>
                  <a:schemeClr val="tx1">
                    <a:lumMod val="65000"/>
                    <a:lumOff val="35000"/>
                  </a:schemeClr>
                </a:solidFill>
                <a:effectLst/>
                <a:cs typeface="Calibri" panose="020F0502020204030204" pitchFamily="34" charset="0"/>
              </a:rPr>
            </a:br>
            <a:endParaRPr lang="en-GB" sz="1400" dirty="0">
              <a:solidFill>
                <a:schemeClr val="tx1">
                  <a:lumMod val="65000"/>
                  <a:lumOff val="35000"/>
                </a:schemeClr>
              </a:solidFill>
              <a:cs typeface="Calibri" panose="020F0502020204030204" pitchFamily="34" charset="0"/>
            </a:endParaRPr>
          </a:p>
          <a:p>
            <a:pPr marL="285750" indent="-285750">
              <a:spcBef>
                <a:spcPts val="400"/>
              </a:spcBef>
            </a:pPr>
            <a:r>
              <a:rPr lang="en-US" sz="1400" b="1" dirty="0">
                <a:solidFill>
                  <a:srgbClr val="004F8A"/>
                </a:solidFill>
              </a:rPr>
              <a:t>       </a:t>
            </a:r>
            <a:r>
              <a:rPr lang="en-US" sz="1200" b="1" dirty="0">
                <a:solidFill>
                  <a:srgbClr val="004F8A"/>
                </a:solidFill>
              </a:rPr>
              <a:t>(1)  </a:t>
            </a:r>
            <a:r>
              <a:rPr lang="en-US" sz="1400" dirty="0">
                <a:solidFill>
                  <a:schemeClr val="tx1">
                    <a:lumMod val="65000"/>
                    <a:lumOff val="35000"/>
                  </a:schemeClr>
                </a:solidFill>
              </a:rPr>
              <a:t>Vertical Marketing (Route-to-Market See: </a:t>
            </a:r>
            <a:r>
              <a:rPr lang="en-US" sz="1400" dirty="0">
                <a:solidFill>
                  <a:srgbClr val="004F8A"/>
                </a:solidFill>
                <a:hlinkClick r:id="rId5" action="ppaction://hlinksldjump">
                  <a:extLst>
                    <a:ext uri="{A12FA001-AC4F-418D-AE19-62706E023703}">
                      <ahyp:hlinkClr xmlns:ahyp="http://schemas.microsoft.com/office/drawing/2018/hyperlinkcolor" val="tx"/>
                    </a:ext>
                  </a:extLst>
                </a:hlinkClick>
              </a:rPr>
              <a:t>Slide 19</a:t>
            </a:r>
            <a:r>
              <a:rPr lang="en-US" sz="1400" dirty="0">
                <a:solidFill>
                  <a:schemeClr val="tx1">
                    <a:lumMod val="65000"/>
                    <a:lumOff val="35000"/>
                  </a:schemeClr>
                </a:solidFill>
              </a:rPr>
              <a:t>)</a:t>
            </a:r>
            <a:br>
              <a:rPr lang="en-US" sz="1200" dirty="0">
                <a:solidFill>
                  <a:schemeClr val="tx1">
                    <a:lumMod val="65000"/>
                    <a:lumOff val="35000"/>
                  </a:schemeClr>
                </a:solidFill>
              </a:rPr>
            </a:br>
            <a:r>
              <a:rPr lang="en-US" sz="1200" b="1" dirty="0">
                <a:solidFill>
                  <a:srgbClr val="004F8A"/>
                </a:solidFill>
              </a:rPr>
              <a:t>(2)  </a:t>
            </a:r>
            <a:r>
              <a:rPr lang="en-US" sz="1400" dirty="0">
                <a:solidFill>
                  <a:schemeClr val="tx1">
                    <a:lumMod val="65000"/>
                    <a:lumOff val="35000"/>
                  </a:schemeClr>
                </a:solidFill>
              </a:rPr>
              <a:t>vs. 15,000+ UK</a:t>
            </a:r>
            <a:br>
              <a:rPr lang="en-US" sz="1200" b="1" dirty="0">
                <a:solidFill>
                  <a:srgbClr val="004F8A"/>
                </a:solidFill>
              </a:rPr>
            </a:br>
            <a:r>
              <a:rPr lang="en-US" sz="1200" b="1" dirty="0">
                <a:solidFill>
                  <a:srgbClr val="004F8A"/>
                </a:solidFill>
              </a:rPr>
              <a:t>(3)  </a:t>
            </a:r>
            <a:r>
              <a:rPr lang="en-US" sz="1400" b="1" dirty="0">
                <a:solidFill>
                  <a:srgbClr val="FF0000"/>
                </a:solidFill>
                <a:highlight>
                  <a:srgbClr val="FFFF00"/>
                </a:highlight>
              </a:rPr>
              <a:t>IMPORTANT POINT</a:t>
            </a:r>
            <a:r>
              <a:rPr lang="en-US" sz="1400" dirty="0">
                <a:solidFill>
                  <a:schemeClr val="tx1">
                    <a:lumMod val="65000"/>
                    <a:lumOff val="35000"/>
                  </a:schemeClr>
                </a:solidFill>
                <a:highlight>
                  <a:srgbClr val="FFFF00"/>
                </a:highlight>
              </a:rPr>
              <a:t>: We do not recommend or promote agents and we do not take fees or commissions</a:t>
            </a:r>
            <a:br>
              <a:rPr lang="en-US" sz="1400" dirty="0">
                <a:solidFill>
                  <a:schemeClr val="tx1">
                    <a:lumMod val="65000"/>
                    <a:lumOff val="35000"/>
                  </a:schemeClr>
                </a:solidFill>
              </a:rPr>
            </a:br>
            <a:br>
              <a:rPr lang="en-US" sz="1400" dirty="0">
                <a:solidFill>
                  <a:schemeClr val="tx1">
                    <a:lumMod val="65000"/>
                    <a:lumOff val="35000"/>
                  </a:schemeClr>
                </a:solidFill>
              </a:rPr>
            </a:br>
            <a:br>
              <a:rPr lang="en-US" sz="1400" dirty="0">
                <a:solidFill>
                  <a:schemeClr val="tx1">
                    <a:lumMod val="65000"/>
                    <a:lumOff val="35000"/>
                  </a:schemeClr>
                </a:solidFill>
              </a:rPr>
            </a:br>
            <a:br>
              <a:rPr lang="en-US" sz="1400" dirty="0">
                <a:solidFill>
                  <a:schemeClr val="tx1">
                    <a:lumMod val="65000"/>
                    <a:lumOff val="35000"/>
                  </a:schemeClr>
                </a:solidFill>
              </a:rPr>
            </a:br>
            <a:br>
              <a:rPr lang="en-US" sz="1400" dirty="0">
                <a:solidFill>
                  <a:schemeClr val="tx1">
                    <a:lumMod val="65000"/>
                    <a:lumOff val="35000"/>
                  </a:schemeClr>
                </a:solidFill>
              </a:rPr>
            </a:br>
            <a:endParaRPr lang="en-US" sz="1400" dirty="0">
              <a:solidFill>
                <a:schemeClr val="tx1">
                  <a:lumMod val="65000"/>
                  <a:lumOff val="35000"/>
                </a:schemeClr>
              </a:solidFill>
            </a:endParaRPr>
          </a:p>
          <a:p>
            <a:pPr marL="285750" indent="-285750">
              <a:spcBef>
                <a:spcPts val="400"/>
              </a:spcBef>
            </a:pPr>
            <a:br>
              <a:rPr lang="en-US" sz="1400" dirty="0">
                <a:solidFill>
                  <a:schemeClr val="tx1">
                    <a:lumMod val="65000"/>
                    <a:lumOff val="35000"/>
                  </a:schemeClr>
                </a:solidFill>
              </a:rPr>
            </a:b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78788821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83476" y="543967"/>
            <a:ext cx="8426348" cy="307777"/>
          </a:xfrm>
        </p:spPr>
        <p:txBody>
          <a:bodyPr/>
          <a:lstStyle/>
          <a:p>
            <a:r>
              <a:rPr lang="en-GB"/>
              <a:t>Sales Analysis</a:t>
            </a:r>
            <a:endParaRPr lang="en-US" sz="1000" b="1" dirty="0">
              <a:solidFill>
                <a:srgbClr val="FF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3570388490"/>
              </p:ext>
            </p:extLst>
          </p:nvPr>
        </p:nvGraphicFramePr>
        <p:xfrm>
          <a:off x="312308" y="948666"/>
          <a:ext cx="8628751" cy="5365367"/>
        </p:xfrm>
        <a:graphic>
          <a:graphicData uri="http://schemas.openxmlformats.org/drawingml/2006/table">
            <a:tbl>
              <a:tblPr>
                <a:tableStyleId>{5C22544A-7EE6-4342-B048-85BDC9FD1C3A}</a:tableStyleId>
              </a:tblPr>
              <a:tblGrid>
                <a:gridCol w="213492">
                  <a:extLst>
                    <a:ext uri="{9D8B030D-6E8A-4147-A177-3AD203B41FA5}">
                      <a16:colId xmlns:a16="http://schemas.microsoft.com/office/drawing/2014/main" val="2510695906"/>
                    </a:ext>
                  </a:extLst>
                </a:gridCol>
                <a:gridCol w="953417">
                  <a:extLst>
                    <a:ext uri="{9D8B030D-6E8A-4147-A177-3AD203B41FA5}">
                      <a16:colId xmlns:a16="http://schemas.microsoft.com/office/drawing/2014/main" val="2423379074"/>
                    </a:ext>
                  </a:extLst>
                </a:gridCol>
                <a:gridCol w="3412996">
                  <a:extLst>
                    <a:ext uri="{9D8B030D-6E8A-4147-A177-3AD203B41FA5}">
                      <a16:colId xmlns:a16="http://schemas.microsoft.com/office/drawing/2014/main" val="42284068"/>
                    </a:ext>
                  </a:extLst>
                </a:gridCol>
                <a:gridCol w="841322">
                  <a:extLst>
                    <a:ext uri="{9D8B030D-6E8A-4147-A177-3AD203B41FA5}">
                      <a16:colId xmlns:a16="http://schemas.microsoft.com/office/drawing/2014/main" val="1158723223"/>
                    </a:ext>
                  </a:extLst>
                </a:gridCol>
                <a:gridCol w="988541">
                  <a:extLst>
                    <a:ext uri="{9D8B030D-6E8A-4147-A177-3AD203B41FA5}">
                      <a16:colId xmlns:a16="http://schemas.microsoft.com/office/drawing/2014/main" val="1068536736"/>
                    </a:ext>
                  </a:extLst>
                </a:gridCol>
                <a:gridCol w="988540">
                  <a:extLst>
                    <a:ext uri="{9D8B030D-6E8A-4147-A177-3AD203B41FA5}">
                      <a16:colId xmlns:a16="http://schemas.microsoft.com/office/drawing/2014/main" val="3227608690"/>
                    </a:ext>
                  </a:extLst>
                </a:gridCol>
                <a:gridCol w="1230443">
                  <a:extLst>
                    <a:ext uri="{9D8B030D-6E8A-4147-A177-3AD203B41FA5}">
                      <a16:colId xmlns:a16="http://schemas.microsoft.com/office/drawing/2014/main" val="4102710619"/>
                    </a:ext>
                  </a:extLst>
                </a:gridCol>
              </a:tblGrid>
              <a:tr h="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INPUTS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Arial" panose="020B0604020202020204" pitchFamily="34" charset="0"/>
                          <a:cs typeface="Arial" panose="020B0604020202020204" pitchFamily="34" charset="0"/>
                        </a:rPr>
                        <a:t>CORE PROPOSITION</a:t>
                      </a:r>
                      <a:br>
                        <a:rPr lang="en-US" sz="1200" b="1" dirty="0">
                          <a:solidFill>
                            <a:schemeClr val="tx1">
                              <a:lumMod val="65000"/>
                              <a:lumOff val="35000"/>
                            </a:schemeClr>
                          </a:solidFill>
                          <a:latin typeface="Arial" panose="020B0604020202020204" pitchFamily="34" charset="0"/>
                          <a:cs typeface="Arial" panose="020B0604020202020204" pitchFamily="34" charset="0"/>
                        </a:rPr>
                      </a:br>
                      <a:r>
                        <a:rPr lang="en-US" sz="1200" b="1" dirty="0">
                          <a:solidFill>
                            <a:schemeClr val="tx1">
                              <a:lumMod val="65000"/>
                              <a:lumOff val="35000"/>
                            </a:schemeClr>
                          </a:solidFill>
                          <a:latin typeface="Arial" panose="020B0604020202020204" pitchFamily="34" charset="0"/>
                          <a:cs typeface="Arial" panose="020B0604020202020204" pitchFamily="34" charset="0"/>
                        </a:rPr>
                        <a:t>Y1 and Y2</a:t>
                      </a: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7885834"/>
                  </a:ext>
                </a:extLst>
              </a:tr>
              <a:tr h="27246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D4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High Street Agent Response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See: </a:t>
                      </a:r>
                      <a:r>
                        <a:rPr lang="en-US" sz="1200" b="0" dirty="0">
                          <a:solidFill>
                            <a:srgbClr val="004F8A"/>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Slide 28</a:t>
                      </a:r>
                      <a:endParaRPr lang="en-US" sz="1200" b="0" dirty="0">
                        <a:solidFill>
                          <a:srgbClr val="004F8A"/>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230022"/>
                  </a:ext>
                </a:extLst>
              </a:tr>
              <a:tr h="27246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D7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No. Seller </a:t>
                      </a:r>
                      <a:r>
                        <a:rPr lang="en-US" sz="1200" b="0" dirty="0">
                          <a:solidFill>
                            <a:srgbClr val="004F8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Applications</a:t>
                      </a:r>
                      <a:r>
                        <a:rPr lang="en-US" sz="1200" b="0" dirty="0">
                          <a:solidFill>
                            <a:schemeClr val="tx1">
                              <a:lumMod val="65000"/>
                              <a:lumOff val="35000"/>
                            </a:schemeClr>
                          </a:solidFill>
                          <a:latin typeface="Arial" panose="020B0604020202020204" pitchFamily="34" charset="0"/>
                          <a:cs typeface="Arial" panose="020B0604020202020204" pitchFamily="34" charset="0"/>
                        </a:rPr>
                        <a:t>  </a:t>
                      </a:r>
                      <a:r>
                        <a:rPr lang="en-US" sz="1000" b="1" dirty="0">
                          <a:solidFill>
                            <a:srgbClr val="004F8A"/>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3,000 </a:t>
                      </a:r>
                      <a:r>
                        <a:rPr lang="en-US" sz="1000" b="1" dirty="0">
                          <a:solidFill>
                            <a:srgbClr val="004F8A"/>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879026"/>
                  </a:ext>
                </a:extLst>
              </a:tr>
              <a:tr h="27246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D8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Percentage Requesting CHAIN FREE®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Arial" panose="020B0604020202020204" pitchFamily="34" charset="0"/>
                          <a:cs typeface="Arial" panose="020B0604020202020204" pitchFamily="34" charset="0"/>
                        </a:rPr>
                        <a:t>80%</a:t>
                      </a: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304192"/>
                  </a:ext>
                </a:extLst>
              </a:tr>
              <a:tr h="27246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D10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Percentage Sellers NOT Interested in Products </a:t>
                      </a:r>
                      <a:r>
                        <a:rPr lang="en-US" sz="1000" b="1" dirty="0">
                          <a:solidFill>
                            <a:srgbClr val="004F8A"/>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60%</a:t>
                      </a: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2696590"/>
                  </a:ext>
                </a:extLst>
              </a:tr>
              <a:tr h="164886">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Workings Core</a:t>
                      </a:r>
                    </a:p>
                    <a:p>
                      <a:pPr algn="ctr"/>
                      <a:endParaRPr lang="en-US" sz="1200" b="1" dirty="0">
                        <a:solidFill>
                          <a:schemeClr val="accent1">
                            <a:lumMod val="40000"/>
                            <a:lumOff val="6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CHAIN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CHAIN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MENDER®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Arial" panose="020B0604020202020204" pitchFamily="34" charset="0"/>
                          <a:cs typeface="Arial" panose="020B0604020202020204" pitchFamily="34" charset="0"/>
                        </a:rPr>
                        <a:t>Percentage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Arial" panose="020B0604020202020204" pitchFamily="34" charset="0"/>
                          <a:cs typeface="Arial" panose="020B0604020202020204" pitchFamily="34" charset="0"/>
                        </a:rPr>
                        <a:t>Applications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669011"/>
                  </a:ext>
                </a:extLst>
              </a:tr>
              <a:tr h="27246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D5,GF,i6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GB" sz="1200" b="0" dirty="0">
                          <a:solidFill>
                            <a:schemeClr val="tx1">
                              <a:lumMod val="65000"/>
                              <a:lumOff val="35000"/>
                            </a:schemeClr>
                          </a:solidFill>
                          <a:latin typeface="Arial" panose="020B0604020202020204" pitchFamily="34" charset="0"/>
                          <a:cs typeface="Arial" panose="020B0604020202020204" pitchFamily="34" charset="0"/>
                        </a:rPr>
                        <a:t>No. Seller  Applications</a:t>
                      </a: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Arial" panose="020B0604020202020204" pitchFamily="34" charset="0"/>
                          <a:cs typeface="Arial" panose="020B0604020202020204" pitchFamily="34" charset="0"/>
                        </a:rPr>
                        <a:t>    </a:t>
                      </a:r>
                      <a:r>
                        <a:rPr lang="en-US" sz="1200" b="1"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 3,000</a:t>
                      </a:r>
                      <a:r>
                        <a:rPr lang="en-US" sz="1200" b="1" dirty="0">
                          <a:solidFill>
                            <a:schemeClr val="tx1"/>
                          </a:solidFill>
                          <a:latin typeface="Arial" panose="020B0604020202020204" pitchFamily="34" charset="0"/>
                          <a:cs typeface="Arial" panose="020B0604020202020204" pitchFamily="34" charset="0"/>
                        </a:rPr>
                        <a:t> </a:t>
                      </a:r>
                      <a:r>
                        <a:rPr lang="en-US" sz="1000" b="1" dirty="0">
                          <a:solidFill>
                            <a:srgbClr val="004F8A"/>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179127"/>
                  </a:ext>
                </a:extLst>
              </a:tr>
              <a:tr h="15474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D6,G6,i6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No. Sellers NOT Interested in Products </a:t>
                      </a:r>
                      <a:r>
                        <a:rPr lang="en-US" sz="1000" b="1" dirty="0">
                          <a:solidFill>
                            <a:srgbClr val="004F8A"/>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1,080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  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9702931"/>
                  </a:ext>
                </a:extLst>
              </a:tr>
              <a:tr h="15474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a:solidFill>
                            <a:schemeClr val="accent1">
                              <a:lumMod val="40000"/>
                              <a:lumOff val="60000"/>
                            </a:schemeClr>
                          </a:solidFill>
                          <a:latin typeface="Arial" panose="020B0604020202020204" pitchFamily="34" charset="0"/>
                          <a:cs typeface="Arial" panose="020B0604020202020204" pitchFamily="34" charset="0"/>
                        </a:rPr>
                        <a:t>D7,H7,i7</a:t>
                      </a:r>
                      <a:endParaRPr lang="en-US" sz="1200" b="1" dirty="0">
                        <a:solidFill>
                          <a:schemeClr val="accent1">
                            <a:lumMod val="40000"/>
                            <a:lumOff val="6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No. Sellers Proceeding (ONLY those upgrading </a:t>
                      </a:r>
                      <a:r>
                        <a:rPr lang="en-US" sz="1200" b="0">
                          <a:solidFill>
                            <a:schemeClr val="tx1">
                              <a:lumMod val="65000"/>
                              <a:lumOff val="35000"/>
                            </a:schemeClr>
                          </a:solidFill>
                          <a:latin typeface="Arial" panose="020B0604020202020204" pitchFamily="34" charset="0"/>
                          <a:cs typeface="Arial" panose="020B0604020202020204" pitchFamily="34" charset="0"/>
                        </a:rPr>
                        <a:t>from AVM </a:t>
                      </a:r>
                      <a:r>
                        <a:rPr lang="en-US" sz="1200" b="0" dirty="0">
                          <a:solidFill>
                            <a:schemeClr val="tx1">
                              <a:lumMod val="65000"/>
                              <a:lumOff val="35000"/>
                            </a:schemeClr>
                          </a:solidFill>
                          <a:latin typeface="Arial" panose="020B0604020202020204" pitchFamily="34" charset="0"/>
                          <a:cs typeface="Arial" panose="020B0604020202020204" pitchFamily="34" charset="0"/>
                        </a:rPr>
                        <a:t>to RICS)</a:t>
                      </a:r>
                      <a:endParaRPr lang="en-US" sz="1000" b="1" dirty="0">
                        <a:solidFill>
                          <a:srgbClr val="004F8A"/>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  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61238"/>
                  </a:ext>
                </a:extLst>
              </a:tr>
              <a:tr h="32844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i31,i84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Loan Offers Made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tx1">
                              <a:lumMod val="65000"/>
                              <a:lumOff val="35000"/>
                            </a:schemeClr>
                          </a:solidFill>
                        </a:rPr>
                        <a:t>  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tx1">
                              <a:lumMod val="65000"/>
                              <a:lumOff val="35000"/>
                            </a:schemeClr>
                          </a:solidFill>
                        </a:rPr>
                        <a:t>1,078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tx1">
                              <a:lumMod val="65000"/>
                              <a:lumOff val="35000"/>
                            </a:schemeClr>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07590077"/>
                  </a:ext>
                </a:extLst>
              </a:tr>
              <a:tr h="28705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I39, i86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Loan Offers Accepted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0" dirty="0">
                          <a:solidFill>
                            <a:schemeClr val="tx1">
                              <a:lumMod val="65000"/>
                              <a:lumOff val="35000"/>
                            </a:schemeClr>
                          </a:solidFill>
                        </a:rPr>
                        <a:t>  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0" dirty="0"/>
                        <a:t>     </a:t>
                      </a:r>
                      <a:r>
                        <a:rPr lang="en-GB" sz="1200" b="0" dirty="0">
                          <a:solidFill>
                            <a:schemeClr val="tx1">
                              <a:lumMod val="65000"/>
                              <a:lumOff val="35000"/>
                            </a:schemeClr>
                          </a:solidFill>
                        </a:rPr>
                        <a:t> 878</a:t>
                      </a:r>
                      <a:r>
                        <a:rPr lang="en-GB" sz="1200" b="1" dirty="0">
                          <a:solidFill>
                            <a:schemeClr val="tx1">
                              <a:lumMod val="65000"/>
                              <a:lumOff val="35000"/>
                            </a:schemeClr>
                          </a:solidFill>
                        </a:rPr>
                        <a:t> </a:t>
                      </a:r>
                      <a:r>
                        <a:rPr lang="en-GB" sz="1000" b="1" dirty="0">
                          <a:solidFill>
                            <a:srgbClr val="004F8A"/>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0" dirty="0">
                          <a:solidFill>
                            <a:schemeClr val="tx1">
                              <a:lumMod val="65000"/>
                              <a:lumOff val="35000"/>
                            </a:schemeClr>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953741"/>
                  </a:ext>
                </a:extLst>
              </a:tr>
              <a:tr h="28705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Arial" panose="020B0604020202020204" pitchFamily="34" charset="0"/>
                          <a:cs typeface="Arial" panose="020B0604020202020204" pitchFamily="34" charset="0"/>
                        </a:rPr>
                        <a:t>i40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Arial" panose="020B0604020202020204" pitchFamily="34" charset="0"/>
                          <a:cs typeface="Arial" panose="020B0604020202020204" pitchFamily="34" charset="0"/>
                        </a:rPr>
                        <a:t>EXITS </a:t>
                      </a:r>
                      <a:r>
                        <a:rPr lang="en-US" sz="1000" b="1" dirty="0">
                          <a:solidFill>
                            <a:srgbClr val="004F8A"/>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tx1">
                              <a:lumMod val="65000"/>
                              <a:lumOff val="3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tx1">
                              <a:lumMod val="65000"/>
                              <a:lumOff val="35000"/>
                            </a:schemeClr>
                          </a:solidFill>
                        </a:rPr>
                        <a:t> 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200" b="0" dirty="0">
                          <a:solidFill>
                            <a:schemeClr val="tx1">
                              <a:lumMod val="65000"/>
                              <a:lumOff val="35000"/>
                            </a:schemeClr>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5371710"/>
                  </a:ext>
                </a:extLst>
              </a:tr>
              <a:tr h="28705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a:solidFill>
                            <a:schemeClr val="accent1">
                              <a:lumMod val="40000"/>
                              <a:lumOff val="60000"/>
                            </a:schemeClr>
                          </a:solidFill>
                          <a:latin typeface="Arial" panose="020B0604020202020204" pitchFamily="34" charset="0"/>
                          <a:cs typeface="Arial" panose="020B0604020202020204" pitchFamily="34" charset="0"/>
                        </a:rPr>
                        <a:t>i41,i88</a:t>
                      </a:r>
                      <a:endParaRPr lang="en-US" sz="1200" b="1" dirty="0">
                        <a:solidFill>
                          <a:schemeClr val="accent1">
                            <a:lumMod val="40000"/>
                            <a:lumOff val="6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NON-EXITS </a:t>
                      </a:r>
                      <a:r>
                        <a:rPr lang="en-US" sz="1000" b="1" dirty="0">
                          <a:solidFill>
                            <a:srgbClr val="004F8A"/>
                          </a:solidFill>
                          <a:highlight>
                            <a:srgbClr val="FFFF00"/>
                          </a:highlight>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Arial" panose="020B0604020202020204" pitchFamily="34" charset="0"/>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1">
                              <a:lumMod val="65000"/>
                              <a:lumOff val="35000"/>
                            </a:schemeClr>
                          </a:solidFill>
                          <a:highlight>
                            <a:srgbClr val="FFFF00"/>
                          </a:highlight>
                        </a:rPr>
                        <a:t>  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1">
                              <a:lumMod val="65000"/>
                              <a:lumOff val="35000"/>
                            </a:schemeClr>
                          </a:solidFill>
                          <a:highlight>
                            <a:srgbClr val="FFFF00"/>
                          </a:highlight>
                        </a:rPr>
                        <a:t> 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1">
                              <a:lumMod val="65000"/>
                              <a:lumOff val="35000"/>
                            </a:schemeClr>
                          </a:solidFill>
                          <a:highlight>
                            <a:srgbClr val="FFFF00"/>
                          </a:highlight>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039167"/>
                  </a:ext>
                </a:extLst>
              </a:tr>
              <a:tr h="287053">
                <a:tc gridSpan="7">
                  <a:txBody>
                    <a:bodyPr/>
                    <a:lstStyle/>
                    <a:p>
                      <a:pPr algn="l"/>
                      <a:r>
                        <a:rPr lang="en-US" sz="1000" b="1" dirty="0">
                          <a:solidFill>
                            <a:srgbClr val="004F8A"/>
                          </a:solidFill>
                          <a:latin typeface="+mn-lt"/>
                        </a:rPr>
                        <a:t>(1) </a:t>
                      </a:r>
                      <a:r>
                        <a:rPr lang="en-US" sz="1200" b="0" dirty="0">
                          <a:solidFill>
                            <a:schemeClr val="tx1">
                              <a:lumMod val="65000"/>
                              <a:lumOff val="35000"/>
                            </a:schemeClr>
                          </a:solidFill>
                          <a:latin typeface="+mn-lt"/>
                        </a:rPr>
                        <a:t>B2C and B2B2C</a:t>
                      </a:r>
                      <a:r>
                        <a:rPr lang="en-US" sz="1200" b="1" dirty="0">
                          <a:solidFill>
                            <a:srgbClr val="004F8A"/>
                          </a:solidFill>
                          <a:latin typeface="+mn-lt"/>
                        </a:rPr>
                        <a:t> </a:t>
                      </a:r>
                      <a:r>
                        <a:rPr lang="en-US" sz="1000" b="1" dirty="0">
                          <a:solidFill>
                            <a:srgbClr val="004F8A"/>
                          </a:solidFill>
                          <a:latin typeface="+mn-lt"/>
                        </a:rPr>
                        <a:t>(2) </a:t>
                      </a:r>
                      <a:r>
                        <a:rPr lang="en-US" sz="1200" b="1" dirty="0">
                          <a:solidFill>
                            <a:srgbClr val="FF0000"/>
                          </a:solidFill>
                          <a:latin typeface="+mn-lt"/>
                        </a:rPr>
                        <a:t>IMPORTANT POINT</a:t>
                      </a:r>
                      <a:r>
                        <a:rPr lang="en-US" sz="1200" b="1" dirty="0">
                          <a:solidFill>
                            <a:srgbClr val="004F8A"/>
                          </a:solidFill>
                          <a:latin typeface="+mn-lt"/>
                        </a:rPr>
                        <a:t>: </a:t>
                      </a:r>
                      <a:r>
                        <a:rPr lang="en-US" sz="1200" b="0" dirty="0">
                          <a:solidFill>
                            <a:srgbClr val="004F8A"/>
                          </a:solidFill>
                          <a:latin typeface="+mn-lt"/>
                          <a:hlinkClick r:id="rId4">
                            <a:extLst>
                              <a:ext uri="{A12FA001-AC4F-418D-AE19-62706E023703}">
                                <ahyp:hlinkClr xmlns:ahyp="http://schemas.microsoft.com/office/drawing/2018/hyperlinkcolor" val="tx"/>
                              </a:ext>
                            </a:extLst>
                          </a:hlinkClick>
                        </a:rPr>
                        <a:t>Application</a:t>
                      </a:r>
                      <a:r>
                        <a:rPr lang="en-US" sz="1200" b="0" dirty="0">
                          <a:solidFill>
                            <a:schemeClr val="tx1">
                              <a:lumMod val="65000"/>
                              <a:lumOff val="35000"/>
                            </a:schemeClr>
                          </a:solidFill>
                          <a:latin typeface="+mn-lt"/>
                        </a:rPr>
                        <a:t>: seller acknowledges  LTV to expect and on submission receives Offer of Finance based on free AVM </a:t>
                      </a:r>
                      <a:r>
                        <a:rPr lang="en-US" sz="1000" b="1" dirty="0">
                          <a:solidFill>
                            <a:srgbClr val="004F8A"/>
                          </a:solidFill>
                          <a:latin typeface="+mn-lt"/>
                        </a:rPr>
                        <a:t>(3) </a:t>
                      </a:r>
                      <a:r>
                        <a:rPr lang="en-GB" sz="1200" b="0" dirty="0">
                          <a:solidFill>
                            <a:schemeClr val="tx1">
                              <a:lumMod val="65000"/>
                              <a:lumOff val="35000"/>
                            </a:schemeClr>
                          </a:solidFill>
                          <a:latin typeface="+mn-lt"/>
                        </a:rPr>
                        <a:t>CHAIN FREE®</a:t>
                      </a:r>
                      <a:r>
                        <a:rPr lang="en-GB" sz="1200" b="0" dirty="0">
                          <a:solidFill>
                            <a:schemeClr val="tx1">
                              <a:lumMod val="65000"/>
                              <a:lumOff val="35000"/>
                            </a:schemeClr>
                          </a:solidFill>
                          <a:latin typeface="+mn-lt"/>
                          <a:cs typeface="Arial" panose="020B0604020202020204" pitchFamily="34" charset="0"/>
                        </a:rPr>
                        <a:t> and </a:t>
                      </a:r>
                      <a:r>
                        <a:rPr lang="en-GB" sz="1200" b="0" dirty="0">
                          <a:solidFill>
                            <a:schemeClr val="tx1">
                              <a:lumMod val="65000"/>
                              <a:lumOff val="35000"/>
                            </a:schemeClr>
                          </a:solidFill>
                          <a:latin typeface="+mn-lt"/>
                        </a:rPr>
                        <a:t>CHAIN MENDER® </a:t>
                      </a:r>
                      <a:r>
                        <a:rPr lang="en-GB" sz="1000" b="1" dirty="0">
                          <a:solidFill>
                            <a:srgbClr val="004F8A"/>
                          </a:solidFill>
                          <a:latin typeface="+mn-lt"/>
                        </a:rPr>
                        <a:t>(4) </a:t>
                      </a:r>
                      <a:r>
                        <a:rPr lang="en-GB" sz="1200" b="0" dirty="0">
                          <a:solidFill>
                            <a:schemeClr val="tx1">
                              <a:lumMod val="65000"/>
                              <a:lumOff val="35000"/>
                            </a:schemeClr>
                          </a:solidFill>
                          <a:latin typeface="+mn-lt"/>
                        </a:rPr>
                        <a:t>See: </a:t>
                      </a:r>
                      <a:r>
                        <a:rPr lang="en-GB" sz="1200" b="0" dirty="0">
                          <a:solidFill>
                            <a:srgbClr val="004F8A"/>
                          </a:solidFill>
                          <a:latin typeface="+mn-lt"/>
                          <a:hlinkClick r:id="rId5" action="ppaction://hlinksldjump">
                            <a:extLst>
                              <a:ext uri="{A12FA001-AC4F-418D-AE19-62706E023703}">
                                <ahyp:hlinkClr xmlns:ahyp="http://schemas.microsoft.com/office/drawing/2018/hyperlinkcolor" val="tx"/>
                              </a:ext>
                            </a:extLst>
                          </a:hlinkClick>
                        </a:rPr>
                        <a:t>Slide 7</a:t>
                      </a:r>
                      <a:r>
                        <a:rPr lang="en-GB" sz="1200" b="1" dirty="0">
                          <a:solidFill>
                            <a:srgbClr val="004F8A"/>
                          </a:solidFill>
                          <a:latin typeface="+mn-lt"/>
                        </a:rPr>
                        <a:t> </a:t>
                      </a:r>
                      <a:r>
                        <a:rPr lang="en-GB" sz="1200" b="0" dirty="0">
                          <a:solidFill>
                            <a:schemeClr val="tx1">
                              <a:lumMod val="65000"/>
                              <a:lumOff val="35000"/>
                            </a:schemeClr>
                          </a:solidFill>
                          <a:latin typeface="+mn-lt"/>
                        </a:rPr>
                        <a:t>0.88% Opportunity </a:t>
                      </a:r>
                      <a:r>
                        <a:rPr lang="en-GB" sz="1000" b="1" dirty="0">
                          <a:solidFill>
                            <a:srgbClr val="004F8A"/>
                          </a:solidFill>
                          <a:latin typeface="+mn-lt"/>
                        </a:rPr>
                        <a:t>(5) </a:t>
                      </a:r>
                      <a:r>
                        <a:rPr lang="en-GB" sz="1200" b="0" dirty="0">
                          <a:solidFill>
                            <a:schemeClr val="tx1">
                              <a:lumMod val="65000"/>
                              <a:lumOff val="35000"/>
                            </a:schemeClr>
                          </a:solidFill>
                          <a:latin typeface="+mn-lt"/>
                        </a:rPr>
                        <a:t>See: </a:t>
                      </a:r>
                      <a:r>
                        <a:rPr lang="en-GB" sz="1200" b="0" dirty="0">
                          <a:solidFill>
                            <a:srgbClr val="004F8A"/>
                          </a:solidFill>
                          <a:latin typeface="+mn-lt"/>
                          <a:hlinkClick r:id="rId5" action="ppaction://hlinksldjump">
                            <a:extLst>
                              <a:ext uri="{A12FA001-AC4F-418D-AE19-62706E023703}">
                                <ahyp:hlinkClr xmlns:ahyp="http://schemas.microsoft.com/office/drawing/2018/hyperlinkcolor" val="tx"/>
                              </a:ext>
                            </a:extLst>
                          </a:hlinkClick>
                        </a:rPr>
                        <a:t>Slide 7</a:t>
                      </a:r>
                      <a:r>
                        <a:rPr lang="en-GB" sz="1200" b="0" dirty="0">
                          <a:solidFill>
                            <a:schemeClr val="tx1">
                              <a:lumMod val="65000"/>
                              <a:lumOff val="35000"/>
                            </a:schemeClr>
                          </a:solidFill>
                          <a:latin typeface="+mn-lt"/>
                        </a:rPr>
                        <a:t> and </a:t>
                      </a:r>
                      <a:r>
                        <a:rPr lang="en-GB" sz="1200" b="0" dirty="0">
                          <a:solidFill>
                            <a:srgbClr val="004F8A"/>
                          </a:solidFill>
                          <a:latin typeface="+mn-lt"/>
                          <a:hlinkClick r:id="rId6" action="ppaction://hlinksldjump">
                            <a:extLst>
                              <a:ext uri="{A12FA001-AC4F-418D-AE19-62706E023703}">
                                <ahyp:hlinkClr xmlns:ahyp="http://schemas.microsoft.com/office/drawing/2018/hyperlinkcolor" val="tx"/>
                              </a:ext>
                            </a:extLst>
                          </a:hlinkClick>
                        </a:rPr>
                        <a:t>Slide 37</a:t>
                      </a:r>
                      <a:r>
                        <a:rPr lang="en-GB" sz="1200" b="0" dirty="0">
                          <a:solidFill>
                            <a:srgbClr val="004F8A"/>
                          </a:solidFill>
                          <a:latin typeface="+mn-lt"/>
                        </a:rPr>
                        <a:t> </a:t>
                      </a:r>
                      <a:r>
                        <a:rPr lang="en-GB" sz="1000" b="1" dirty="0">
                          <a:solidFill>
                            <a:srgbClr val="004F8A"/>
                          </a:solidFill>
                          <a:latin typeface="+mn-lt"/>
                        </a:rPr>
                        <a:t>(6) </a:t>
                      </a:r>
                      <a:r>
                        <a:rPr lang="en-GB" sz="1200" b="0" dirty="0">
                          <a:solidFill>
                            <a:schemeClr val="tx1">
                              <a:lumMod val="65000"/>
                              <a:lumOff val="35000"/>
                            </a:schemeClr>
                          </a:solidFill>
                          <a:latin typeface="+mn-lt"/>
                          <a:cs typeface="Calibri" panose="020F0502020204030204" pitchFamily="34" charset="0"/>
                        </a:rPr>
                        <a:t>Sellers</a:t>
                      </a:r>
                      <a:r>
                        <a:rPr lang="en-GB" sz="1200" b="0" dirty="0">
                          <a:solidFill>
                            <a:schemeClr val="tx1">
                              <a:lumMod val="65000"/>
                              <a:lumOff val="35000"/>
                            </a:schemeClr>
                          </a:solidFill>
                          <a:latin typeface="+mn-lt"/>
                        </a:rPr>
                        <a:t> who do NOT take our finance </a:t>
                      </a:r>
                      <a:r>
                        <a:rPr lang="en-GB" sz="1000" b="1" dirty="0">
                          <a:solidFill>
                            <a:srgbClr val="004F8A"/>
                          </a:solidFill>
                          <a:latin typeface="+mn-lt"/>
                        </a:rPr>
                        <a:t>(7) </a:t>
                      </a:r>
                      <a:r>
                        <a:rPr lang="en-GB" sz="1200" b="0" dirty="0">
                          <a:solidFill>
                            <a:schemeClr val="tx1">
                              <a:lumMod val="65000"/>
                              <a:lumOff val="35000"/>
                            </a:schemeClr>
                          </a:solidFill>
                          <a:latin typeface="+mn-lt"/>
                        </a:rPr>
                        <a:t>Sellers who take our finance (we have assumed all NON-EXITS have discretionary Refreshment and Garden Maintenance £1,575 </a:t>
                      </a:r>
                      <a:r>
                        <a:rPr lang="en-GB" sz="1200" b="1" dirty="0">
                          <a:solidFill>
                            <a:schemeClr val="accent1">
                              <a:lumMod val="40000"/>
                              <a:lumOff val="60000"/>
                            </a:schemeClr>
                          </a:solidFill>
                          <a:latin typeface="+mn-lt"/>
                        </a:rPr>
                        <a:t>B7+ B8</a:t>
                      </a:r>
                      <a:r>
                        <a:rPr lang="en-GB" sz="1200" b="0" dirty="0">
                          <a:solidFill>
                            <a:schemeClr val="tx1">
                              <a:lumMod val="65000"/>
                              <a:lumOff val="35000"/>
                            </a:schemeClr>
                          </a:solidFill>
                          <a:latin typeface="+mn-lt"/>
                        </a:rPr>
                        <a:t>).</a:t>
                      </a:r>
                      <a:endParaRPr lang="en-US" sz="1200" b="0" dirty="0">
                        <a:solidFill>
                          <a:schemeClr val="tx1">
                            <a:lumMod val="65000"/>
                            <a:lumOff val="35000"/>
                          </a:schemeClr>
                        </a:solidFill>
                        <a:latin typeface="+mn-lt"/>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b="1" dirty="0">
                        <a:solidFill>
                          <a:schemeClr val="accent1">
                            <a:lumMod val="40000"/>
                            <a:lumOff val="6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200" b="0" dirty="0">
                        <a:solidFill>
                          <a:schemeClr val="tx1">
                            <a:lumMod val="65000"/>
                            <a:lumOff val="35000"/>
                          </a:schemeClr>
                        </a:solidFill>
                        <a:latin typeface="+mn-lt"/>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a:endParaRPr lang="en-US" sz="1200" b="1" dirty="0">
                        <a:solidFill>
                          <a:schemeClr val="accent1">
                            <a:lumMod val="40000"/>
                            <a:lumOff val="60000"/>
                          </a:schemeClr>
                        </a:solidFill>
                        <a:latin typeface="+mn-lt"/>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000555"/>
                  </a:ext>
                </a:extLst>
              </a:tr>
            </a:tbl>
          </a:graphicData>
        </a:graphic>
      </p:graphicFrame>
    </p:spTree>
    <p:extLst>
      <p:ext uri="{BB962C8B-B14F-4D97-AF65-F5344CB8AC3E}">
        <p14:creationId xmlns:p14="http://schemas.microsoft.com/office/powerpoint/2010/main" val="392576325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754053"/>
          </a:xfrm>
        </p:spPr>
        <p:txBody>
          <a:bodyPr/>
          <a:lstStyle/>
          <a:p>
            <a:pPr marL="0" lvl="1" indent="0">
              <a:spcBef>
                <a:spcPts val="1000"/>
              </a:spcBef>
              <a:buNone/>
              <a:tabLst>
                <a:tab pos="1828800" algn="l"/>
              </a:tabLst>
            </a:pPr>
            <a:br>
              <a:rPr lang="en-US" sz="1400" dirty="0"/>
            </a:br>
            <a:endParaRPr lang="en-GB" sz="1400" dirty="0"/>
          </a:p>
          <a:p>
            <a:pPr lvl="2">
              <a:buFont typeface="Arial" panose="020B0604020202020204" pitchFamily="34" charset="0"/>
              <a:buChar char="•"/>
            </a:pPr>
            <a:endParaRPr lang="en-US" dirty="0">
              <a:solidFill>
                <a:schemeClr val="tx1">
                  <a:lumMod val="65000"/>
                  <a:lumOff val="35000"/>
                </a:schemeClr>
              </a:solidFill>
            </a:endParaRPr>
          </a:p>
        </p:txBody>
      </p:sp>
      <p:sp>
        <p:nvSpPr>
          <p:cNvPr id="2" name="Title 1"/>
          <p:cNvSpPr>
            <a:spLocks noGrp="1"/>
          </p:cNvSpPr>
          <p:nvPr>
            <p:ph type="title"/>
          </p:nvPr>
        </p:nvSpPr>
        <p:spPr>
          <a:xfrm>
            <a:off x="478570" y="640491"/>
            <a:ext cx="7772400" cy="307777"/>
          </a:xfrm>
        </p:spPr>
        <p:txBody>
          <a:bodyPr/>
          <a:lstStyle/>
          <a:p>
            <a:r>
              <a:rPr lang="en-US" dirty="0"/>
              <a:t>Model Notes 1</a:t>
            </a: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0AAEECE-44A4-446A-BD81-638B7FC50C1A}"/>
              </a:ext>
            </a:extLst>
          </p:cNvPr>
          <p:cNvSpPr txBox="1"/>
          <p:nvPr/>
        </p:nvSpPr>
        <p:spPr>
          <a:xfrm>
            <a:off x="493134" y="948268"/>
            <a:ext cx="8475767" cy="5878532"/>
          </a:xfrm>
          <a:prstGeom prst="rect">
            <a:avLst/>
          </a:prstGeom>
          <a:noFill/>
        </p:spPr>
        <p:txBody>
          <a:bodyPr wrap="square" rtlCol="0">
            <a:spAutoFit/>
          </a:bodyPr>
          <a:lstStyle/>
          <a:p>
            <a:r>
              <a:rPr lang="en-GB" sz="1400" dirty="0">
                <a:solidFill>
                  <a:srgbClr val="004F8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Financial Models </a:t>
            </a:r>
            <a:r>
              <a:rPr lang="en-GB" sz="1400" dirty="0">
                <a:solidFill>
                  <a:schemeClr val="tx1">
                    <a:lumMod val="65000"/>
                    <a:lumOff val="35000"/>
                  </a:schemeClr>
                </a:solidFill>
                <a:latin typeface="Calibri" panose="020F0502020204030204" pitchFamily="34" charset="0"/>
                <a:cs typeface="Calibri" panose="020F0502020204030204" pitchFamily="34" charset="0"/>
              </a:rPr>
              <a:t>are illustrative and have been prepared by Trevor Norris FCA. Trevor has prior knowledge of Albani  processes and constructed the original financial model.  This model is not one that is fully integrated incorporating cash flow and balance sheet statements. The model is protected. Please use password “Max” to unprotect.</a:t>
            </a:r>
            <a:br>
              <a:rPr lang="en-GB" sz="1400" dirty="0">
                <a:solidFill>
                  <a:schemeClr val="tx1">
                    <a:lumMod val="65000"/>
                    <a:lumOff val="35000"/>
                  </a:schemeClr>
                </a:solidFill>
                <a:latin typeface="Calibri" panose="020F0502020204030204" pitchFamily="34" charset="0"/>
                <a:cs typeface="Calibri" panose="020F0502020204030204" pitchFamily="34" charset="0"/>
              </a:rPr>
            </a:b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r>
              <a:rPr lang="en-GB" sz="1400" dirty="0">
                <a:solidFill>
                  <a:schemeClr val="tx1">
                    <a:lumMod val="65000"/>
                    <a:lumOff val="35000"/>
                  </a:schemeClr>
                </a:solidFill>
                <a:latin typeface="Calibri" panose="020F0502020204030204" pitchFamily="34" charset="0"/>
                <a:cs typeface="Calibri" panose="020F0502020204030204" pitchFamily="34" charset="0"/>
              </a:rPr>
              <a:t>This version has been created for illustration purposes and is prepared as a snap-shot of transactions and income and cost flows over a purported year.  The model has not been profiled  to mimic a business start-up nor has any attempt been made to apportion income or costs into monthly rests but simply assumes that all transactions start and finish in one year. It does not take any account of cash-flow impacts.  </a:t>
            </a:r>
            <a:r>
              <a:rPr lang="en-GB" sz="1400" b="1" dirty="0">
                <a:solidFill>
                  <a:srgbClr val="FF0000"/>
                </a:solidFill>
                <a:highlight>
                  <a:srgbClr val="FFFF00"/>
                </a:highlight>
                <a:latin typeface="Calibri" panose="020F0502020204030204" pitchFamily="34" charset="0"/>
                <a:cs typeface="Calibri" panose="020F0502020204030204" pitchFamily="34" charset="0"/>
              </a:rPr>
              <a:t>IMPORTANT POINT</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 The model assumes All sellers up-grade from </a:t>
            </a:r>
            <a:r>
              <a:rPr lang="en-GB" sz="1400" dirty="0" err="1">
                <a:solidFill>
                  <a:schemeClr val="tx1">
                    <a:lumMod val="65000"/>
                    <a:lumOff val="35000"/>
                  </a:schemeClr>
                </a:solidFill>
                <a:highlight>
                  <a:srgbClr val="FFFF00"/>
                </a:highlight>
                <a:latin typeface="Calibri" panose="020F0502020204030204" pitchFamily="34" charset="0"/>
                <a:cs typeface="Calibri" panose="020F0502020204030204" pitchFamily="34" charset="0"/>
              </a:rPr>
              <a:t>DataSource</a:t>
            </a:r>
            <a:r>
              <a:rPr lang="en-GB" sz="140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 to RICS Valuation; it does not reflect the increased profitability of some sellers taking our finance as a percentage of </a:t>
            </a:r>
            <a:r>
              <a:rPr lang="en-GB" sz="1400" dirty="0" err="1">
                <a:solidFill>
                  <a:schemeClr val="tx1">
                    <a:lumMod val="65000"/>
                    <a:lumOff val="35000"/>
                  </a:schemeClr>
                </a:solidFill>
                <a:highlight>
                  <a:srgbClr val="FFFF00"/>
                </a:highlight>
                <a:latin typeface="Calibri" panose="020F0502020204030204" pitchFamily="34" charset="0"/>
                <a:cs typeface="Calibri" panose="020F0502020204030204" pitchFamily="34" charset="0"/>
              </a:rPr>
              <a:t>DataSource</a:t>
            </a:r>
            <a:r>
              <a:rPr lang="en-GB" sz="1400" dirty="0">
                <a:solidFill>
                  <a:schemeClr val="tx1">
                    <a:lumMod val="65000"/>
                    <a:lumOff val="35000"/>
                  </a:schemeClr>
                </a:solidFill>
                <a:latin typeface="Calibri" panose="020F0502020204030204" pitchFamily="34" charset="0"/>
                <a:cs typeface="Calibri" panose="020F0502020204030204" pitchFamily="34" charset="0"/>
              </a:rPr>
              <a:t>. No attempt has been made to assess the costs of establishing and managing the debt facility costs required to provide loan offers to house owners. However, there are calculations to produce simple measures of returns which ignore any headroom required to account for delays in completion of house sales over 150 days (Churn Rate). This JV Proposal is predicated on the investor providing / introducing the finance required to fund the Debt Facility + Business Costs. Overheads have been estimated by the business on a line-by-line basis for Y1 (business establishment) and therefore an additional amount has been included to take account of reasonable growth. Charitable contributions 5% pa (charge to P&amp;L)</a:t>
            </a:r>
            <a:r>
              <a:rPr lang="en-GB" sz="1400" b="1" dirty="0">
                <a:solidFill>
                  <a:schemeClr val="tx1">
                    <a:lumMod val="65000"/>
                    <a:lumOff val="35000"/>
                  </a:schemeClr>
                </a:solidFill>
                <a:latin typeface="Calibri" panose="020F0502020204030204" pitchFamily="34" charset="0"/>
                <a:cs typeface="Calibri" panose="020F0502020204030204" pitchFamily="34" charset="0"/>
              </a:rPr>
              <a:t> </a:t>
            </a:r>
            <a:r>
              <a:rPr lang="en-GB" sz="1400" b="1" dirty="0">
                <a:solidFill>
                  <a:schemeClr val="accent1">
                    <a:lumMod val="60000"/>
                    <a:lumOff val="40000"/>
                  </a:schemeClr>
                </a:solidFill>
                <a:latin typeface="Calibri" panose="020F0502020204030204" pitchFamily="34" charset="0"/>
                <a:cs typeface="Calibri" panose="020F0502020204030204" pitchFamily="34" charset="0"/>
              </a:rPr>
              <a:t>D6</a:t>
            </a:r>
            <a:r>
              <a:rPr lang="en-GB" sz="1400" dirty="0">
                <a:solidFill>
                  <a:schemeClr val="tx1">
                    <a:lumMod val="65000"/>
                    <a:lumOff val="35000"/>
                  </a:schemeClr>
                </a:solidFill>
                <a:latin typeface="Calibri" panose="020F0502020204030204" pitchFamily="34" charset="0"/>
                <a:cs typeface="Calibri" panose="020F0502020204030204" pitchFamily="34" charset="0"/>
              </a:rPr>
              <a:t>.</a:t>
            </a:r>
          </a:p>
          <a:p>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r>
              <a:rPr lang="en-GB" sz="1400" dirty="0">
                <a:solidFill>
                  <a:schemeClr val="tx1">
                    <a:lumMod val="65000"/>
                    <a:lumOff val="35000"/>
                  </a:schemeClr>
                </a:solidFill>
                <a:latin typeface="Calibri" panose="020F0502020204030204" pitchFamily="34" charset="0"/>
                <a:cs typeface="Calibri" panose="020F0502020204030204" pitchFamily="34" charset="0"/>
              </a:rPr>
              <a:t>The reference to Tier One and Tier Two refers respectively to houses with a current market value up to £500,000 and those over £500,000. The model has been built to facilitate submissions to stress test the Core Proposition for CHAIN FREE</a:t>
            </a:r>
            <a:r>
              <a:rPr lang="en-GB" sz="1400" dirty="0">
                <a:solidFill>
                  <a:schemeClr val="tx1">
                    <a:lumMod val="65000"/>
                    <a:lumOff val="35000"/>
                  </a:schemeClr>
                </a:solidFill>
                <a:cs typeface="Calibri" panose="020F0502020204030204" pitchFamily="34" charset="0"/>
              </a:rPr>
              <a:t>®</a:t>
            </a:r>
            <a:r>
              <a:rPr lang="en-GB" sz="1400" dirty="0">
                <a:solidFill>
                  <a:schemeClr val="tx1">
                    <a:lumMod val="65000"/>
                    <a:lumOff val="35000"/>
                  </a:schemeClr>
                </a:solidFill>
                <a:latin typeface="Calibri" panose="020F0502020204030204" pitchFamily="34" charset="0"/>
                <a:cs typeface="Calibri" panose="020F0502020204030204" pitchFamily="34" charset="0"/>
              </a:rPr>
              <a:t> and CHAIN MENDER</a:t>
            </a:r>
            <a:r>
              <a:rPr lang="en-GB" sz="1400" dirty="0">
                <a:solidFill>
                  <a:schemeClr val="tx1">
                    <a:lumMod val="65000"/>
                    <a:lumOff val="35000"/>
                  </a:schemeClr>
                </a:solidFill>
                <a:cs typeface="Calibri" panose="020F0502020204030204" pitchFamily="34" charset="0"/>
              </a:rPr>
              <a:t>® </a:t>
            </a:r>
            <a:r>
              <a:rPr lang="en-GB" sz="1400" dirty="0">
                <a:solidFill>
                  <a:schemeClr val="tx1">
                    <a:lumMod val="65000"/>
                    <a:lumOff val="35000"/>
                  </a:schemeClr>
                </a:solidFill>
                <a:latin typeface="Calibri" panose="020F0502020204030204" pitchFamily="34" charset="0"/>
                <a:cs typeface="Calibri" panose="020F0502020204030204" pitchFamily="34" charset="0"/>
              </a:rPr>
              <a:t>with the Investor receiving </a:t>
            </a:r>
            <a:r>
              <a:rPr lang="en-US" sz="1400" dirty="0">
                <a:solidFill>
                  <a:schemeClr val="tx1">
                    <a:lumMod val="65000"/>
                    <a:lumOff val="35000"/>
                  </a:schemeClr>
                </a:solidFill>
                <a:latin typeface="Calibri" panose="020F0502020204030204" pitchFamily="34" charset="0"/>
                <a:cs typeface="Calibri" panose="020F0502020204030204" pitchFamily="34" charset="0"/>
              </a:rPr>
              <a:t>100% of the profit / dividend (i.e. , before Profit Share at INPUT </a:t>
            </a:r>
            <a:r>
              <a:rPr lang="en-US" sz="1400" b="1" dirty="0">
                <a:solidFill>
                  <a:schemeClr val="accent1">
                    <a:lumMod val="60000"/>
                    <a:lumOff val="40000"/>
                  </a:schemeClr>
                </a:solidFill>
                <a:latin typeface="Calibri" panose="020F0502020204030204" pitchFamily="34" charset="0"/>
                <a:cs typeface="Calibri" panose="020F0502020204030204" pitchFamily="34" charset="0"/>
              </a:rPr>
              <a:t>D16</a:t>
            </a:r>
            <a:r>
              <a:rPr lang="en-US" sz="1400" dirty="0">
                <a:solidFill>
                  <a:schemeClr val="tx1">
                    <a:lumMod val="65000"/>
                    <a:lumOff val="35000"/>
                  </a:schemeClr>
                </a:solidFill>
                <a:latin typeface="Calibri" panose="020F0502020204030204" pitchFamily="34" charset="0"/>
                <a:cs typeface="Calibri" panose="020F0502020204030204" pitchFamily="34" charset="0"/>
              </a:rPr>
              <a:t>). To view </a:t>
            </a:r>
            <a:r>
              <a:rPr lang="en-GB" sz="1400" dirty="0">
                <a:solidFill>
                  <a:schemeClr val="tx1">
                    <a:lumMod val="65000"/>
                    <a:lumOff val="35000"/>
                  </a:schemeClr>
                </a:solidFill>
                <a:latin typeface="Calibri" panose="020F0502020204030204" pitchFamily="34" charset="0"/>
                <a:cs typeface="Calibri" panose="020F0502020204030204" pitchFamily="34" charset="0"/>
              </a:rPr>
              <a:t>Investor Proposed Profit Share (</a:t>
            </a:r>
            <a:r>
              <a:rPr lang="en-GB" sz="1400" dirty="0">
                <a:solidFill>
                  <a:srgbClr val="004F8A"/>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Slide: 14</a:t>
            </a:r>
            <a:r>
              <a:rPr lang="en-GB" sz="1400" dirty="0">
                <a:solidFill>
                  <a:schemeClr val="tx1">
                    <a:lumMod val="65000"/>
                    <a:lumOff val="35000"/>
                  </a:schemeClr>
                </a:solidFill>
                <a:latin typeface="Calibri" panose="020F0502020204030204" pitchFamily="34" charset="0"/>
                <a:cs typeface="Calibri" panose="020F0502020204030204" pitchFamily="34" charset="0"/>
              </a:rPr>
              <a:t>) INPUT 74% at </a:t>
            </a:r>
            <a:r>
              <a:rPr lang="en-GB" sz="1400" b="1" dirty="0">
                <a:solidFill>
                  <a:schemeClr val="accent2">
                    <a:lumMod val="60000"/>
                    <a:lumOff val="40000"/>
                  </a:schemeClr>
                </a:solidFill>
                <a:latin typeface="Calibri" panose="020F0502020204030204" pitchFamily="34" charset="0"/>
                <a:cs typeface="Calibri" panose="020F0502020204030204" pitchFamily="34" charset="0"/>
              </a:rPr>
              <a:t>D16</a:t>
            </a:r>
            <a:r>
              <a:rPr lang="en-GB" sz="1400" dirty="0">
                <a:solidFill>
                  <a:schemeClr val="tx1">
                    <a:lumMod val="65000"/>
                    <a:lumOff val="35000"/>
                  </a:schemeClr>
                </a:solidFill>
                <a:latin typeface="Calibri" panose="020F0502020204030204" pitchFamily="34" charset="0"/>
                <a:cs typeface="Calibri" panose="020F0502020204030204" pitchFamily="34" charset="0"/>
              </a:rPr>
              <a:t>. </a:t>
            </a:r>
            <a:r>
              <a:rPr lang="en-GB" sz="1400" b="1" dirty="0">
                <a:solidFill>
                  <a:srgbClr val="FF0000"/>
                </a:solidFill>
                <a:latin typeface="Calibri" panose="020F0502020204030204" pitchFamily="34" charset="0"/>
                <a:cs typeface="Calibri" panose="020F0502020204030204" pitchFamily="34" charset="0"/>
              </a:rPr>
              <a:t>IMPORTANT POINT</a:t>
            </a:r>
            <a:r>
              <a:rPr lang="en-GB" sz="1400" dirty="0">
                <a:solidFill>
                  <a:schemeClr val="tx1">
                    <a:lumMod val="65000"/>
                    <a:lumOff val="35000"/>
                  </a:schemeClr>
                </a:solidFill>
                <a:cs typeface="Calibri" panose="020F0502020204030204" pitchFamily="34" charset="0"/>
              </a:rPr>
              <a:t>: </a:t>
            </a:r>
            <a:r>
              <a:rPr lang="en-GB" sz="1400" b="1" dirty="0">
                <a:solidFill>
                  <a:schemeClr val="tx1">
                    <a:lumMod val="65000"/>
                    <a:lumOff val="35000"/>
                  </a:schemeClr>
                </a:solidFill>
                <a:latin typeface="Calibri" panose="020F0502020204030204" pitchFamily="34" charset="0"/>
                <a:cs typeface="Calibri" panose="020F0502020204030204" pitchFamily="34" charset="0"/>
              </a:rPr>
              <a:t>Number of Application / Enquiries</a:t>
            </a:r>
            <a:r>
              <a:rPr lang="en-GB" sz="1400" dirty="0">
                <a:solidFill>
                  <a:schemeClr val="tx1">
                    <a:lumMod val="65000"/>
                    <a:lumOff val="35000"/>
                  </a:schemeClr>
                </a:solidFill>
                <a:latin typeface="Calibri" panose="020F0502020204030204" pitchFamily="34" charset="0"/>
                <a:cs typeface="Calibri" panose="020F0502020204030204" pitchFamily="34" charset="0"/>
              </a:rPr>
              <a:t>: Y1 3,000 </a:t>
            </a:r>
            <a:r>
              <a:rPr lang="en-GB" sz="1400" b="1" dirty="0">
                <a:solidFill>
                  <a:schemeClr val="accent2">
                    <a:lumMod val="60000"/>
                    <a:lumOff val="40000"/>
                  </a:schemeClr>
                </a:solidFill>
                <a:latin typeface="Calibri" panose="020F0502020204030204" pitchFamily="34" charset="0"/>
                <a:cs typeface="Calibri" panose="020F0502020204030204" pitchFamily="34" charset="0"/>
              </a:rPr>
              <a:t>D7</a:t>
            </a:r>
            <a:r>
              <a:rPr lang="en-GB" sz="1400" dirty="0">
                <a:solidFill>
                  <a:schemeClr val="tx1">
                    <a:lumMod val="65000"/>
                    <a:lumOff val="35000"/>
                  </a:schemeClr>
                </a:solidFill>
                <a:latin typeface="Calibri" panose="020F0502020204030204" pitchFamily="34" charset="0"/>
                <a:cs typeface="Calibri" panose="020F0502020204030204" pitchFamily="34" charset="0"/>
              </a:rPr>
              <a:t> (investor can INPUT variable number/</a:t>
            </a:r>
            <a:r>
              <a:rPr lang="en-GB" sz="1400" b="1" dirty="0">
                <a:solidFill>
                  <a:schemeClr val="tx1">
                    <a:lumMod val="65000"/>
                    <a:lumOff val="35000"/>
                  </a:schemeClr>
                </a:solidFill>
                <a:latin typeface="Calibri" panose="020F0502020204030204" pitchFamily="34" charset="0"/>
                <a:cs typeface="Calibri" panose="020F0502020204030204" pitchFamily="34" charset="0"/>
              </a:rPr>
              <a:t>Predominant  input to reduce/restrict Investment Required</a:t>
            </a:r>
            <a:r>
              <a:rPr lang="en-GB" sz="1400" b="1" dirty="0">
                <a:solidFill>
                  <a:srgbClr val="004F8A"/>
                </a:solidFill>
                <a:latin typeface="Calibri" panose="020F0502020204030204" pitchFamily="34" charset="0"/>
                <a:cs typeface="Calibri" panose="020F0502020204030204" pitchFamily="34" charset="0"/>
              </a:rPr>
              <a:t> </a:t>
            </a:r>
            <a:r>
              <a:rPr lang="en-GB" sz="1400" dirty="0">
                <a:solidFill>
                  <a:schemeClr val="tx1">
                    <a:lumMod val="65000"/>
                    <a:lumOff val="35000"/>
                  </a:schemeClr>
                </a:solidFill>
                <a:latin typeface="Calibri" panose="020F0502020204030204" pitchFamily="34" charset="0"/>
                <a:cs typeface="Calibri" panose="020F0502020204030204" pitchFamily="34" charset="0"/>
              </a:rPr>
              <a:t>(for Restricted Sales say Y1 300 with T&amp;Cs for further funding). </a:t>
            </a:r>
            <a:br>
              <a:rPr lang="en-GB" sz="1400" dirty="0">
                <a:solidFill>
                  <a:schemeClr val="tx1">
                    <a:lumMod val="65000"/>
                    <a:lumOff val="35000"/>
                  </a:schemeClr>
                </a:solidFill>
                <a:latin typeface="Calibri" panose="020F0502020204030204" pitchFamily="34" charset="0"/>
                <a:cs typeface="Calibri" panose="020F0502020204030204" pitchFamily="34" charset="0"/>
              </a:rPr>
            </a:br>
            <a:endParaRPr lang="en-GB" sz="1400" b="1" dirty="0">
              <a:solidFill>
                <a:srgbClr val="004F8A"/>
              </a:solidFill>
              <a:latin typeface="Calibri" panose="020F0502020204030204" pitchFamily="34" charset="0"/>
              <a:cs typeface="Calibri" panose="020F0502020204030204" pitchFamily="34" charset="0"/>
            </a:endParaRPr>
          </a:p>
          <a:p>
            <a:endParaRPr lang="en-GB" sz="1200" dirty="0"/>
          </a:p>
        </p:txBody>
      </p:sp>
    </p:spTree>
    <p:extLst>
      <p:ext uri="{BB962C8B-B14F-4D97-AF65-F5344CB8AC3E}">
        <p14:creationId xmlns:p14="http://schemas.microsoft.com/office/powerpoint/2010/main" val="19508549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727054"/>
            <a:ext cx="7772400" cy="307777"/>
          </a:xfrm>
        </p:spPr>
        <p:txBody>
          <a:bodyPr/>
          <a:lstStyle/>
          <a:p>
            <a:r>
              <a:rPr lang="en-US" dirty="0"/>
              <a:t>Model Notes 2</a:t>
            </a:r>
          </a:p>
        </p:txBody>
      </p:sp>
      <p:sp>
        <p:nvSpPr>
          <p:cNvPr id="3" name="Rectangle 2"/>
          <p:cNvSpPr/>
          <p:nvPr/>
        </p:nvSpPr>
        <p:spPr>
          <a:xfrm>
            <a:off x="485775" y="1034831"/>
            <a:ext cx="8147051" cy="3191189"/>
          </a:xfrm>
          <a:prstGeom prst="rect">
            <a:avLst/>
          </a:prstGeom>
          <a:solidFill>
            <a:schemeClr val="bg1"/>
          </a:solidFill>
        </p:spPr>
        <p:txBody>
          <a:bodyPr wrap="square" tIns="91440" bIns="91440">
            <a:noAutofit/>
          </a:bodyPr>
          <a:lstStyle/>
          <a:p>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CA" sz="1400" b="1" dirty="0">
              <a:solidFill>
                <a:srgbClr val="004F8A"/>
              </a:solidFill>
              <a:effectLst/>
              <a:latin typeface="Calibri" panose="020F0502020204030204" pitchFamily="34" charset="0"/>
              <a:ea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endParaRPr>
          </a:p>
          <a:p>
            <a:pPr marL="342900" indent="-342900">
              <a:buFont typeface="+mj-lt"/>
              <a:buAutoNum type="arabicPeriod"/>
            </a:pPr>
            <a:endPar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1400" dirty="0">
                <a:solidFill>
                  <a:srgbClr val="004F8A"/>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Financial Model </a:t>
            </a:r>
            <a:r>
              <a:rPr lang="en-US" sz="1400" b="1"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Core Proposition </a:t>
            </a:r>
          </a:p>
          <a:p>
            <a:pPr marL="342900" indent="-342900">
              <a:buFont typeface="+mj-lt"/>
              <a:buAutoNum type="arabicPeriod"/>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Click on Enable Editing. Save two copies. One to work on (the un-locked </a:t>
            </a:r>
            <a:r>
              <a:rPr lang="en-US" sz="1400" dirty="0">
                <a:solidFill>
                  <a:schemeClr val="tx1">
                    <a:lumMod val="65000"/>
                    <a:lumOff val="35000"/>
                  </a:schemeClr>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INPUTS</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and the other copy </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so you can check back to see what my INPUTS were. </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The key driver is Number of Enquiries on INPUTS: </a:t>
            </a:r>
            <a:r>
              <a:rPr lang="en-US" sz="14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7</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and Investor Share on INPUT: </a:t>
            </a:r>
            <a:r>
              <a:rPr lang="en-US" sz="14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16</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mj-lt"/>
              <a:buAutoNum type="arabicPeriod"/>
            </a:pPr>
            <a:r>
              <a:rPr lang="en-US" sz="1400" dirty="0">
                <a:solidFill>
                  <a:srgbClr val="004F8A"/>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Financial Model </a:t>
            </a:r>
            <a:r>
              <a:rPr lang="en-US" sz="1400" b="1"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Restricted Sales </a:t>
            </a: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IMPORTANT POINT </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The key driver is Number of Enquiries at INPUT: </a:t>
            </a:r>
            <a:r>
              <a:rPr lang="en-US" sz="14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7 </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(3,000 Y1 Core Proposition changed to 300 Y1). </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By reducing the Number of Enquiries in stages you will see in SUMMARY:</a:t>
            </a:r>
            <a:r>
              <a:rPr lang="en-US" sz="14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10 </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your preferred/proposed investment to finance the business, subject to making an INPUT to Investor Share in </a:t>
            </a:r>
            <a:r>
              <a:rPr lang="en-US" sz="14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16</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buFont typeface="+mj-lt"/>
              <a:buAutoNum type="arabicPeriod"/>
            </a:pP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Model at INPUT: </a:t>
            </a:r>
            <a:r>
              <a:rPr lang="en-US" sz="1400" b="1"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3</a:t>
            </a: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assumes 4,000 active High street agent sales offices in England and Wales  vs.15,000 UK and does </a:t>
            </a:r>
            <a:r>
              <a:rPr lang="en-US"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not</a:t>
            </a: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take account of Online agents and Hybrid agents.</a:t>
            </a:r>
          </a:p>
          <a:p>
            <a:pPr marL="342900" lvl="0" indent="-342900">
              <a:buFont typeface="+mj-lt"/>
              <a:buAutoNum type="arabicPeriod"/>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IMPORTANT POINT</a:t>
            </a:r>
            <a:r>
              <a:rPr lang="en-US"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Model assumes</a:t>
            </a:r>
            <a:r>
              <a:rPr lang="en-US" sz="1400" b="1"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Business Costs (incl in JV Funding Proposal </a:t>
            </a:r>
            <a:r>
              <a:rPr lang="en-US" sz="1400" dirty="0">
                <a:solidFill>
                  <a:srgbClr val="004F8A"/>
                </a:solidFill>
                <a:effectLst/>
                <a:highlight>
                  <a:srgbClr val="FFFF00"/>
                </a:highlight>
                <a:latin typeface="Calibri" panose="020F0502020204030204" pitchFamily="34" charset="0"/>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Slide 15</a:t>
            </a:r>
            <a:r>
              <a:rPr lang="en-US"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7.1 Set Up Costs £600,000 (Y1 only) </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B236</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extrapolated from Burn Rate in previous model (£549,515 </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L268</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say £600,000). </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7.2 Overhead Costs £376,347 (Annual) </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B63</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7.3 Office Expenses £235,200 (Annual) </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B75</a:t>
            </a:r>
          </a:p>
          <a:p>
            <a:pPr marL="342900" lvl="0" indent="-342900">
              <a:buFont typeface="+mj-lt"/>
              <a:buAutoNum type="arabicPeriod"/>
            </a:pP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Macro and Micro r</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isk is controlled in real-time at various stages in the process/customer journey.</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Definitions:</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9.1 EXIT: Customer does not draw-down finance / Loan Offer (</a:t>
            </a:r>
            <a:r>
              <a:rPr lang="en-US" sz="1400" b="1"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LTV</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and sells house for more than </a:t>
            </a:r>
            <a:r>
              <a:rPr lang="en-US" sz="1400" b="1"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LTV</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9.2 NON-EXIT: Customer draws-down finance </a:t>
            </a:r>
            <a:r>
              <a:rPr lang="en-US" sz="1400" b="1"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LTV</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9.3 Off-MARKETS: Customer withdraws House from market for sale. </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9.4 Product Sales: CHAIN FREE</a:t>
            </a:r>
            <a:r>
              <a:rPr lang="en-US" sz="1400" dirty="0">
                <a:solidFill>
                  <a:schemeClr val="tx1">
                    <a:lumMod val="65000"/>
                    <a:lumOff val="35000"/>
                  </a:schemeClr>
                </a:solidFill>
                <a:effectLst/>
                <a:ea typeface="Calibri" panose="020F0502020204030204" pitchFamily="34" charset="0"/>
                <a:cs typeface="Calibri" panose="020F0502020204030204" pitchFamily="34" charset="0"/>
              </a:rPr>
              <a:t>®</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and CHAIN MENDER</a:t>
            </a:r>
            <a:r>
              <a:rPr lang="en-US" sz="1400" dirty="0">
                <a:solidFill>
                  <a:schemeClr val="tx1">
                    <a:lumMod val="65000"/>
                    <a:lumOff val="35000"/>
                  </a:schemeClr>
                </a:solidFill>
                <a:effectLst/>
                <a:ea typeface="Calibri" panose="020F0502020204030204" pitchFamily="34" charset="0"/>
                <a:cs typeface="Calibri" panose="020F0502020204030204" pitchFamily="34" charset="0"/>
              </a:rPr>
              <a:t>®</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Customers sign our Drawdown Docs</a:t>
            </a:r>
            <a:b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(option to draw-down finance).</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45559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09" y="715366"/>
            <a:ext cx="7772400" cy="307777"/>
          </a:xfrm>
        </p:spPr>
        <p:txBody>
          <a:bodyPr/>
          <a:lstStyle/>
          <a:p>
            <a:r>
              <a:rPr lang="en-US" dirty="0"/>
              <a:t>Model Notes 3</a:t>
            </a:r>
          </a:p>
        </p:txBody>
      </p:sp>
      <p:sp>
        <p:nvSpPr>
          <p:cNvPr id="3" name="Rectangle 2"/>
          <p:cNvSpPr/>
          <p:nvPr/>
        </p:nvSpPr>
        <p:spPr>
          <a:xfrm>
            <a:off x="464509" y="715366"/>
            <a:ext cx="8406740" cy="3616083"/>
          </a:xfrm>
          <a:prstGeom prst="rect">
            <a:avLst/>
          </a:prstGeom>
          <a:solidFill>
            <a:schemeClr val="bg1"/>
          </a:solidFill>
        </p:spPr>
        <p:txBody>
          <a:bodyPr wrap="square" tIns="91440" bIns="91440">
            <a:noAutofit/>
          </a:bodyPr>
          <a:lstStyle/>
          <a:p>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9.5 RICS: Valuation by member Royal Institute of Chartered Surveyors; Valuation (after property inspection) for mortgage purposes </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D69</a:t>
            </a:r>
            <a:endParaRPr lang="en-GB"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9.6 </a:t>
            </a:r>
            <a:r>
              <a:rPr lang="en-US" sz="14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DataSource</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Automated Valuation Model (AVM that falls within RICS guidelines) </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D67</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 Likely to be less than RICS home visit (property inspection)</a:t>
            </a:r>
            <a:r>
              <a:rPr lang="en-US"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1400" b="1" dirty="0">
              <a:solidFill>
                <a:schemeClr val="accent1">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9.7 CHAIN FREE</a:t>
            </a:r>
            <a:r>
              <a:rPr lang="en-US" sz="1400" dirty="0">
                <a:solidFill>
                  <a:schemeClr val="tx1">
                    <a:lumMod val="65000"/>
                    <a:lumOff val="35000"/>
                  </a:schemeClr>
                </a:solidFill>
                <a:effectLst/>
                <a:ea typeface="Calibri" panose="020F0502020204030204" pitchFamily="34" charset="0"/>
                <a:cs typeface="Calibri" panose="020F0502020204030204" pitchFamily="34" charset="0"/>
              </a:rPr>
              <a:t>®</a:t>
            </a:r>
            <a:r>
              <a:rPr lang="en-US"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Home Owners Plan™ (Plan): ALL members pay the 1% Fee</a:t>
            </a:r>
            <a:endParaRPr lang="en-GB"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startAt="10"/>
            </a:pPr>
            <a:r>
              <a:rPr lang="en-GB" sz="1400" dirty="0">
                <a:solidFill>
                  <a:schemeClr val="tx1">
                    <a:lumMod val="65000"/>
                    <a:lumOff val="35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We have made no assessment of VAT or investor facility costs. </a:t>
            </a:r>
          </a:p>
          <a:p>
            <a:pPr marL="342900" indent="-342900">
              <a:buAutoNum type="arabicPeriod" startAt="10"/>
            </a:pPr>
            <a:r>
              <a:rPr lang="en-GB" sz="1400" dirty="0">
                <a:solidFill>
                  <a:schemeClr val="tx1">
                    <a:lumMod val="65000"/>
                    <a:lumOff val="35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We have highlighted Y2 as the business will be more mature and not hampered by Set Up Costs and business flow relevant to a Y1 start up.</a:t>
            </a:r>
          </a:p>
          <a:p>
            <a:pPr marL="342900" indent="-342900">
              <a:buAutoNum type="arabicPeriod" startAt="10"/>
            </a:pPr>
            <a:r>
              <a:rPr lang="en-GB" sz="1400" dirty="0">
                <a:solidFill>
                  <a:schemeClr val="tx1">
                    <a:lumMod val="65000"/>
                    <a:lumOff val="35000"/>
                  </a:schemeClr>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We have assumed all NON-EXITS have discretionary Refreshment and Garden Maintenance £1,575</a:t>
            </a:r>
            <a:r>
              <a:rPr lang="en-GB" sz="1400" b="1" dirty="0">
                <a:solidFill>
                  <a:schemeClr val="tx1">
                    <a:lumMod val="65000"/>
                    <a:lumOff val="35000"/>
                  </a:schemeClr>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chemeClr val="accent2">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B7 + B8 </a:t>
            </a:r>
          </a:p>
          <a:p>
            <a:pPr marL="342900" indent="-342900">
              <a:buAutoNum type="arabicPeriod" startAt="10"/>
            </a:pP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Core Proposition </a:t>
            </a:r>
            <a:r>
              <a:rPr lang="en-GB" sz="1400" i="1"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“what does the Funding Package </a:t>
            </a:r>
            <a:r>
              <a:rPr lang="en-GB" sz="1400" i="1" dirty="0">
                <a:solidFill>
                  <a:schemeClr val="tx1">
                    <a:lumMod val="65000"/>
                    <a:lumOff val="35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83.74% </a:t>
            </a:r>
            <a:r>
              <a:rPr lang="en-GB" sz="1400" b="1" dirty="0">
                <a:solidFill>
                  <a:schemeClr val="accent1">
                    <a:lumMod val="60000"/>
                    <a:lumOff val="4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G8 </a:t>
            </a:r>
            <a:r>
              <a:rPr lang="en-GB" sz="1400" dirty="0">
                <a:solidFill>
                  <a:schemeClr val="tx1">
                    <a:lumMod val="65000"/>
                    <a:lumOff val="35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LTV  </a:t>
            </a:r>
            <a:r>
              <a:rPr lang="en-GB" sz="1400" i="1"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to  RICS Valuations indicate?”</a:t>
            </a:r>
            <a:br>
              <a:rPr lang="en-GB" sz="1400" i="1"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A portfolio of NON-EXIT houses with different LTVs (RICS Valuations)</a:t>
            </a:r>
            <a:r>
              <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9.1 See tab Workings Core:</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125 &gt; 133</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9.2  INPUTS for LTV: </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CHAIN FREE</a:t>
            </a:r>
            <a:r>
              <a:rPr lang="en-GB" sz="1400" dirty="0">
                <a:solidFill>
                  <a:schemeClr val="tx1">
                    <a:lumMod val="65000"/>
                    <a:lumOff val="35000"/>
                  </a:schemeClr>
                </a:solidFill>
                <a:effectLst/>
                <a:ea typeface="Times New Roman" panose="02020603050405020304" pitchFamily="18" charset="0"/>
                <a:cs typeface="Calibri" panose="020F0502020204030204" pitchFamily="34" charset="0"/>
              </a:rPr>
              <a:t>®</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30</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(Houses &gt; £500,000): 90% LTV</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35</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(Houses £500.000 &gt;): 85% LTV</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CHAIN MENDER</a:t>
            </a:r>
            <a:r>
              <a:rPr lang="en-GB" sz="1400" dirty="0">
                <a:solidFill>
                  <a:schemeClr val="tx1">
                    <a:lumMod val="65000"/>
                    <a:lumOff val="35000"/>
                  </a:schemeClr>
                </a:solidFill>
                <a:effectLst/>
                <a:ea typeface="Times New Roman" panose="02020603050405020304" pitchFamily="18" charset="0"/>
                <a:cs typeface="Calibri" panose="020F0502020204030204" pitchFamily="34" charset="0"/>
              </a:rPr>
              <a:t>®</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54</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(Houses &gt; £500,000): 85% LTV</a:t>
            </a:r>
            <a:b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59</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(Houses £500,000 &gt;): 80% LTV </a:t>
            </a:r>
          </a:p>
          <a:p>
            <a:pPr marL="342900" indent="-342900">
              <a:buAutoNum type="arabicPeriod" startAt="10"/>
            </a:pPr>
            <a: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Questions: </a:t>
            </a:r>
            <a:b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10.1 INPUTS: Anthony Apponyi </a:t>
            </a:r>
            <a:b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10.2 Methodology/Accountancy: Trevor Norris</a:t>
            </a:r>
            <a:b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endPar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br>
              <a:rPr lang="en-CA"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br>
            <a:endParaRPr lang="en-GB" sz="12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154098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754053"/>
          </a:xfrm>
        </p:spPr>
        <p:txBody>
          <a:bodyPr/>
          <a:lstStyle/>
          <a:p>
            <a:pPr marL="0" lvl="1" indent="0">
              <a:spcBef>
                <a:spcPts val="1000"/>
              </a:spcBef>
              <a:buNone/>
              <a:tabLst>
                <a:tab pos="1828800" algn="l"/>
              </a:tabLst>
            </a:pPr>
            <a:br>
              <a:rPr lang="en-US" sz="1400" dirty="0"/>
            </a:br>
            <a:endParaRPr lang="en-GB" sz="1400" dirty="0"/>
          </a:p>
          <a:p>
            <a:pPr lvl="2">
              <a:buFont typeface="Arial" panose="020B0604020202020204" pitchFamily="34" charset="0"/>
              <a:buChar char="•"/>
            </a:pPr>
            <a:endParaRPr lang="en-US" dirty="0">
              <a:solidFill>
                <a:schemeClr val="tx1">
                  <a:lumMod val="65000"/>
                  <a:lumOff val="35000"/>
                </a:schemeClr>
              </a:solidFill>
            </a:endParaRPr>
          </a:p>
        </p:txBody>
      </p:sp>
      <p:sp>
        <p:nvSpPr>
          <p:cNvPr id="2" name="Title 1"/>
          <p:cNvSpPr>
            <a:spLocks noGrp="1"/>
          </p:cNvSpPr>
          <p:nvPr>
            <p:ph type="title"/>
          </p:nvPr>
        </p:nvSpPr>
        <p:spPr>
          <a:xfrm>
            <a:off x="478570" y="640491"/>
            <a:ext cx="7772400" cy="307777"/>
          </a:xfrm>
        </p:spPr>
        <p:txBody>
          <a:bodyPr/>
          <a:lstStyle/>
          <a:p>
            <a:r>
              <a:rPr lang="en-US" dirty="0"/>
              <a:t>Population + Valuation Modules </a:t>
            </a: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E1DE497-FCB5-472F-9D35-AFE0C6243896}"/>
              </a:ext>
            </a:extLst>
          </p:cNvPr>
          <p:cNvPicPr>
            <a:picLocks noChangeAspect="1"/>
          </p:cNvPicPr>
          <p:nvPr/>
        </p:nvPicPr>
        <p:blipFill>
          <a:blip r:embed="rId3"/>
          <a:stretch>
            <a:fillRect/>
          </a:stretch>
        </p:blipFill>
        <p:spPr>
          <a:xfrm>
            <a:off x="0" y="1235426"/>
            <a:ext cx="9144000" cy="4387148"/>
          </a:xfrm>
          <a:prstGeom prst="rect">
            <a:avLst/>
          </a:prstGeom>
        </p:spPr>
      </p:pic>
    </p:spTree>
    <p:extLst>
      <p:ext uri="{BB962C8B-B14F-4D97-AF65-F5344CB8AC3E}">
        <p14:creationId xmlns:p14="http://schemas.microsoft.com/office/powerpoint/2010/main" val="20578319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754053"/>
          </a:xfrm>
        </p:spPr>
        <p:txBody>
          <a:bodyPr/>
          <a:lstStyle/>
          <a:p>
            <a:pPr marL="0" lvl="1" indent="0">
              <a:spcBef>
                <a:spcPts val="1000"/>
              </a:spcBef>
              <a:buNone/>
              <a:tabLst>
                <a:tab pos="1828800" algn="l"/>
              </a:tabLst>
            </a:pPr>
            <a:br>
              <a:rPr lang="en-US" sz="1400" dirty="0"/>
            </a:br>
            <a:endParaRPr lang="en-GB" sz="1400" dirty="0"/>
          </a:p>
          <a:p>
            <a:pPr lvl="2">
              <a:buFont typeface="Arial" panose="020B0604020202020204" pitchFamily="34" charset="0"/>
              <a:buChar char="•"/>
            </a:pPr>
            <a:endParaRPr lang="en-US" dirty="0">
              <a:solidFill>
                <a:schemeClr val="tx1">
                  <a:lumMod val="65000"/>
                  <a:lumOff val="35000"/>
                </a:schemeClr>
              </a:solidFill>
            </a:endParaRPr>
          </a:p>
        </p:txBody>
      </p:sp>
      <p:sp>
        <p:nvSpPr>
          <p:cNvPr id="2" name="Title 1"/>
          <p:cNvSpPr>
            <a:spLocks noGrp="1"/>
          </p:cNvSpPr>
          <p:nvPr>
            <p:ph type="title"/>
          </p:nvPr>
        </p:nvSpPr>
        <p:spPr>
          <a:xfrm>
            <a:off x="478570" y="640491"/>
            <a:ext cx="7772400" cy="307777"/>
          </a:xfrm>
        </p:spPr>
        <p:txBody>
          <a:bodyPr/>
          <a:lstStyle/>
          <a:p>
            <a:r>
              <a:rPr lang="en-US" dirty="0"/>
              <a:t>CHAIN FREE® + CHAIN MENDER® Modules</a:t>
            </a: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EE05260-5478-461B-9709-2A503388C11C}"/>
              </a:ext>
            </a:extLst>
          </p:cNvPr>
          <p:cNvPicPr>
            <a:picLocks noChangeAspect="1"/>
          </p:cNvPicPr>
          <p:nvPr/>
        </p:nvPicPr>
        <p:blipFill>
          <a:blip r:embed="rId3"/>
          <a:stretch>
            <a:fillRect/>
          </a:stretch>
        </p:blipFill>
        <p:spPr>
          <a:xfrm>
            <a:off x="478570" y="948269"/>
            <a:ext cx="7221641" cy="5294572"/>
          </a:xfrm>
          <a:prstGeom prst="rect">
            <a:avLst/>
          </a:prstGeom>
        </p:spPr>
      </p:pic>
    </p:spTree>
    <p:extLst>
      <p:ext uri="{BB962C8B-B14F-4D97-AF65-F5344CB8AC3E}">
        <p14:creationId xmlns:p14="http://schemas.microsoft.com/office/powerpoint/2010/main" val="338097871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754053"/>
          </a:xfrm>
        </p:spPr>
        <p:txBody>
          <a:bodyPr/>
          <a:lstStyle/>
          <a:p>
            <a:pPr marL="0" lvl="1" indent="0">
              <a:spcBef>
                <a:spcPts val="1000"/>
              </a:spcBef>
              <a:buNone/>
              <a:tabLst>
                <a:tab pos="1828800" algn="l"/>
              </a:tabLst>
            </a:pPr>
            <a:br>
              <a:rPr lang="en-US" sz="1400" dirty="0"/>
            </a:br>
            <a:endParaRPr lang="en-GB" sz="1400" dirty="0"/>
          </a:p>
          <a:p>
            <a:pPr lvl="2">
              <a:buFont typeface="Arial" panose="020B0604020202020204" pitchFamily="34" charset="0"/>
              <a:buChar char="•"/>
            </a:pPr>
            <a:endParaRPr lang="en-US" dirty="0">
              <a:solidFill>
                <a:schemeClr val="tx1">
                  <a:lumMod val="65000"/>
                  <a:lumOff val="35000"/>
                </a:schemeClr>
              </a:solidFill>
            </a:endParaRPr>
          </a:p>
        </p:txBody>
      </p:sp>
      <p:sp>
        <p:nvSpPr>
          <p:cNvPr id="2" name="Title 1"/>
          <p:cNvSpPr>
            <a:spLocks noGrp="1"/>
          </p:cNvSpPr>
          <p:nvPr>
            <p:ph type="title"/>
          </p:nvPr>
        </p:nvSpPr>
        <p:spPr>
          <a:xfrm>
            <a:off x="478570" y="544440"/>
            <a:ext cx="7772400" cy="307777"/>
          </a:xfrm>
        </p:spPr>
        <p:txBody>
          <a:bodyPr/>
          <a:lstStyle/>
          <a:p>
            <a:r>
              <a:rPr lang="en-US" dirty="0"/>
              <a:t>Core Proposition + Stress One + Two </a:t>
            </a:r>
            <a:endParaRPr lang="en-US" b="1" dirty="0">
              <a:solidFill>
                <a:srgbClr val="004F8A"/>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4EDB564-25DB-EBA2-EF1D-5C9C63F9FA32}"/>
              </a:ext>
            </a:extLst>
          </p:cNvPr>
          <p:cNvPicPr>
            <a:picLocks noChangeAspect="1"/>
          </p:cNvPicPr>
          <p:nvPr/>
        </p:nvPicPr>
        <p:blipFill>
          <a:blip r:embed="rId3"/>
          <a:stretch>
            <a:fillRect/>
          </a:stretch>
        </p:blipFill>
        <p:spPr>
          <a:xfrm>
            <a:off x="165370" y="979303"/>
            <a:ext cx="8813259" cy="5236671"/>
          </a:xfrm>
          <a:prstGeom prst="rect">
            <a:avLst/>
          </a:prstGeom>
        </p:spPr>
      </p:pic>
    </p:spTree>
    <p:extLst>
      <p:ext uri="{BB962C8B-B14F-4D97-AF65-F5344CB8AC3E}">
        <p14:creationId xmlns:p14="http://schemas.microsoft.com/office/powerpoint/2010/main" val="177684989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754053"/>
          </a:xfrm>
        </p:spPr>
        <p:txBody>
          <a:bodyPr/>
          <a:lstStyle/>
          <a:p>
            <a:pPr marL="0" lvl="1" indent="0">
              <a:spcBef>
                <a:spcPts val="1000"/>
              </a:spcBef>
              <a:buNone/>
              <a:tabLst>
                <a:tab pos="1828800" algn="l"/>
              </a:tabLst>
            </a:pPr>
            <a:br>
              <a:rPr lang="en-US" sz="1400" dirty="0"/>
            </a:br>
            <a:endParaRPr lang="en-GB" sz="1400" dirty="0"/>
          </a:p>
          <a:p>
            <a:pPr lvl="2">
              <a:buFont typeface="Arial" panose="020B0604020202020204" pitchFamily="34" charset="0"/>
              <a:buChar char="•"/>
            </a:pPr>
            <a:endParaRPr lang="en-US" dirty="0">
              <a:solidFill>
                <a:schemeClr val="tx1">
                  <a:lumMod val="65000"/>
                  <a:lumOff val="35000"/>
                </a:schemeClr>
              </a:solidFill>
            </a:endParaRPr>
          </a:p>
        </p:txBody>
      </p:sp>
      <p:sp>
        <p:nvSpPr>
          <p:cNvPr id="2" name="Title 1"/>
          <p:cNvSpPr>
            <a:spLocks noGrp="1"/>
          </p:cNvSpPr>
          <p:nvPr>
            <p:ph type="title"/>
          </p:nvPr>
        </p:nvSpPr>
        <p:spPr>
          <a:xfrm>
            <a:off x="478570" y="640491"/>
            <a:ext cx="7772400" cy="307777"/>
          </a:xfrm>
        </p:spPr>
        <p:txBody>
          <a:bodyPr/>
          <a:lstStyle/>
          <a:p>
            <a:r>
              <a:rPr lang="en-US" dirty="0"/>
              <a:t>Summary Statement + Illustration of Returns</a:t>
            </a: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5891AB8-D34F-B088-FAC8-40AECBA9485F}"/>
              </a:ext>
            </a:extLst>
          </p:cNvPr>
          <p:cNvPicPr>
            <a:picLocks noChangeAspect="1"/>
          </p:cNvPicPr>
          <p:nvPr/>
        </p:nvPicPr>
        <p:blipFill>
          <a:blip r:embed="rId3"/>
          <a:stretch>
            <a:fillRect/>
          </a:stretch>
        </p:blipFill>
        <p:spPr>
          <a:xfrm>
            <a:off x="87549" y="1137309"/>
            <a:ext cx="8910536" cy="2291691"/>
          </a:xfrm>
          <a:prstGeom prst="rect">
            <a:avLst/>
          </a:prstGeom>
        </p:spPr>
      </p:pic>
      <p:pic>
        <p:nvPicPr>
          <p:cNvPr id="3" name="Picture 2">
            <a:extLst>
              <a:ext uri="{FF2B5EF4-FFF2-40B4-BE49-F238E27FC236}">
                <a16:creationId xmlns:a16="http://schemas.microsoft.com/office/drawing/2014/main" id="{1E6BAF42-1F16-5A2A-48FF-31874178A7C6}"/>
              </a:ext>
            </a:extLst>
          </p:cNvPr>
          <p:cNvPicPr>
            <a:picLocks noChangeAspect="1"/>
          </p:cNvPicPr>
          <p:nvPr/>
        </p:nvPicPr>
        <p:blipFill>
          <a:blip r:embed="rId4"/>
          <a:stretch>
            <a:fillRect/>
          </a:stretch>
        </p:blipFill>
        <p:spPr>
          <a:xfrm>
            <a:off x="87550" y="3618041"/>
            <a:ext cx="9369650" cy="2502190"/>
          </a:xfrm>
          <a:prstGeom prst="rect">
            <a:avLst/>
          </a:prstGeom>
        </p:spPr>
      </p:pic>
    </p:spTree>
    <p:extLst>
      <p:ext uri="{BB962C8B-B14F-4D97-AF65-F5344CB8AC3E}">
        <p14:creationId xmlns:p14="http://schemas.microsoft.com/office/powerpoint/2010/main" val="124433195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83476" y="543967"/>
            <a:ext cx="8426348" cy="307777"/>
          </a:xfrm>
        </p:spPr>
        <p:txBody>
          <a:bodyPr/>
          <a:lstStyle/>
          <a:p>
            <a:r>
              <a:rPr lang="en-GB" dirty="0"/>
              <a:t>Investment vs. Investor Profit Share Y2</a:t>
            </a:r>
            <a:endParaRPr lang="en-US" b="1" dirty="0">
              <a:solidFill>
                <a:srgbClr val="FF000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2563558351"/>
              </p:ext>
            </p:extLst>
          </p:nvPr>
        </p:nvGraphicFramePr>
        <p:xfrm>
          <a:off x="483476" y="1029473"/>
          <a:ext cx="7767494" cy="5211605"/>
        </p:xfrm>
        <a:graphic>
          <a:graphicData uri="http://schemas.openxmlformats.org/drawingml/2006/table">
            <a:tbl>
              <a:tblPr>
                <a:tableStyleId>{5C22544A-7EE6-4342-B048-85BDC9FD1C3A}</a:tableStyleId>
              </a:tblPr>
              <a:tblGrid>
                <a:gridCol w="315498">
                  <a:extLst>
                    <a:ext uri="{9D8B030D-6E8A-4147-A177-3AD203B41FA5}">
                      <a16:colId xmlns:a16="http://schemas.microsoft.com/office/drawing/2014/main" val="2510695906"/>
                    </a:ext>
                  </a:extLst>
                </a:gridCol>
                <a:gridCol w="1190464">
                  <a:extLst>
                    <a:ext uri="{9D8B030D-6E8A-4147-A177-3AD203B41FA5}">
                      <a16:colId xmlns:a16="http://schemas.microsoft.com/office/drawing/2014/main" val="2423379074"/>
                    </a:ext>
                  </a:extLst>
                </a:gridCol>
                <a:gridCol w="3398108">
                  <a:extLst>
                    <a:ext uri="{9D8B030D-6E8A-4147-A177-3AD203B41FA5}">
                      <a16:colId xmlns:a16="http://schemas.microsoft.com/office/drawing/2014/main" val="42284068"/>
                    </a:ext>
                  </a:extLst>
                </a:gridCol>
                <a:gridCol w="1571145">
                  <a:extLst>
                    <a:ext uri="{9D8B030D-6E8A-4147-A177-3AD203B41FA5}">
                      <a16:colId xmlns:a16="http://schemas.microsoft.com/office/drawing/2014/main" val="1158723223"/>
                    </a:ext>
                  </a:extLst>
                </a:gridCol>
                <a:gridCol w="1292279">
                  <a:extLst>
                    <a:ext uri="{9D8B030D-6E8A-4147-A177-3AD203B41FA5}">
                      <a16:colId xmlns:a16="http://schemas.microsoft.com/office/drawing/2014/main" val="3707835075"/>
                    </a:ext>
                  </a:extLst>
                </a:gridCol>
              </a:tblGrid>
              <a:tr h="268385">
                <a:tc gridSpan="3">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900" b="1"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lumMod val="65000"/>
                              <a:lumOff val="35000"/>
                            </a:schemeClr>
                          </a:solidFill>
                          <a:latin typeface="Calibri" panose="020F0502020204030204" pitchFamily="34" charset="0"/>
                        </a:rPr>
                        <a:t>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781193"/>
                  </a:ext>
                </a:extLst>
              </a:tr>
              <a:tr h="298206">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i39 + i86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mn-lt"/>
                        </a:rPr>
                        <a:t>No. PRODUCT SALES </a:t>
                      </a:r>
                      <a:endParaRPr lang="en-US" sz="1200" b="0" dirty="0">
                        <a:solidFill>
                          <a:srgbClr val="004F8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878</a:t>
                      </a:r>
                      <a:endParaRPr lang="en-US" sz="1200" b="0" dirty="0">
                        <a:solidFill>
                          <a:srgbClr val="004F8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08079"/>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1">
                            <a:lumMod val="65000"/>
                            <a:lumOff val="3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0" dirty="0">
                        <a:solidFill>
                          <a:schemeClr val="tx1">
                            <a:lumMod val="65000"/>
                            <a:lumOff val="3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mn-lt"/>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mn-lt"/>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3880412"/>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accent1">
                            <a:lumMod val="40000"/>
                            <a:lumOff val="6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mn-lt"/>
                        </a:rPr>
                        <a:t>REVENUE </a:t>
                      </a:r>
                      <a:r>
                        <a:rPr lang="en-US" sz="1000" b="1" dirty="0">
                          <a:solidFill>
                            <a:srgbClr val="004F8A"/>
                          </a:solidFill>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198198"/>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mn-lt"/>
                        </a:rPr>
                        <a:t>GROSS PROFIT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1879026"/>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mn-lt"/>
                        </a:rPr>
                        <a:t>PROFIT BEFORE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22.8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0124920"/>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mn-lt"/>
                        </a:rPr>
                        <a:t>CHARITY RESERVE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32552"/>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mn-lt"/>
                        </a:rPr>
                        <a:t>PROFIT AFTER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3313869"/>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mn-lt"/>
                        </a:rPr>
                        <a:t>INVESTMENT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79593091"/>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1">
                              <a:lumMod val="40000"/>
                              <a:lumOff val="60000"/>
                            </a:schemeClr>
                          </a:solidFill>
                          <a:latin typeface="+mn-lt"/>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INVESTOR DIVIDEND</a:t>
                      </a: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817208"/>
                  </a:ext>
                </a:extLst>
              </a:tr>
              <a:tr h="443424">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2">
                              <a:lumMod val="60000"/>
                              <a:lumOff val="40000"/>
                            </a:schemeClr>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highlight>
                            <a:srgbClr val="FFFF00"/>
                          </a:highlight>
                          <a:latin typeface="+mn-lt"/>
                        </a:rPr>
                        <a:t>Simple Return Y2 100% Profit Share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mn-lt"/>
                        </a:rPr>
                        <a:t>38.75%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mn-lt"/>
                        </a:rPr>
                        <a:t>23.96%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6864267"/>
                  </a:ext>
                </a:extLst>
              </a:tr>
              <a:tr h="443424">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accent2">
                            <a:lumMod val="60000"/>
                            <a:lumOff val="4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0" dirty="0">
                        <a:solidFill>
                          <a:schemeClr val="tx1">
                            <a:lumMod val="65000"/>
                            <a:lumOff val="35000"/>
                          </a:schemeClr>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7015131"/>
                  </a:ext>
                </a:extLst>
              </a:tr>
              <a:tr h="312011">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2">
                              <a:lumMod val="60000"/>
                              <a:lumOff val="40000"/>
                            </a:schemeClr>
                          </a:solidFill>
                          <a:latin typeface="+mn-lt"/>
                        </a:rPr>
                        <a:t>41 + 88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mn-lt"/>
                        </a:rPr>
                        <a:t>No. NON-EXITS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125302"/>
                  </a:ext>
                </a:extLst>
              </a:tr>
              <a:tr h="447309">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2">
                              <a:lumMod val="60000"/>
                              <a:lumOff val="40000"/>
                            </a:schemeClr>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rgbClr val="FF0000"/>
                          </a:solidFill>
                          <a:latin typeface="+mn-lt"/>
                        </a:rPr>
                        <a:t>IMPORTANT POINT</a:t>
                      </a:r>
                      <a:r>
                        <a:rPr lang="en-US" sz="1200" b="0" dirty="0">
                          <a:solidFill>
                            <a:schemeClr val="tx1">
                              <a:lumMod val="65000"/>
                              <a:lumOff val="35000"/>
                            </a:schemeClr>
                          </a:solidFill>
                          <a:latin typeface="+mn-lt"/>
                        </a:rPr>
                        <a:t>: </a:t>
                      </a:r>
                      <a:br>
                        <a:rPr lang="en-US" sz="1200" b="0" dirty="0">
                          <a:solidFill>
                            <a:schemeClr val="tx1">
                              <a:lumMod val="65000"/>
                              <a:lumOff val="35000"/>
                            </a:schemeClr>
                          </a:solidFill>
                          <a:latin typeface="+mn-lt"/>
                        </a:rPr>
                      </a:br>
                      <a:r>
                        <a:rPr lang="en-US" sz="1200" b="0" dirty="0">
                          <a:solidFill>
                            <a:schemeClr val="tx1">
                              <a:lumMod val="65000"/>
                              <a:lumOff val="35000"/>
                            </a:schemeClr>
                          </a:solidFill>
                          <a:latin typeface="+mn-lt"/>
                        </a:rPr>
                        <a:t>Av. NON-EXIT Selling Price (%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mn-lt"/>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07590077"/>
                  </a:ext>
                </a:extLst>
              </a:tr>
              <a:tr h="39093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accent2">
                              <a:lumMod val="60000"/>
                              <a:lumOff val="40000"/>
                            </a:schemeClr>
                          </a:solidFill>
                          <a:latin typeface="+mn-lt"/>
                        </a:rPr>
                        <a:t>INPUT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highlight>
                            <a:srgbClr val="FFFF00"/>
                          </a:highlight>
                          <a:latin typeface="+mn-lt"/>
                        </a:rPr>
                        <a:t>Simple Return 74% Profit Share       </a:t>
                      </a:r>
                      <a:r>
                        <a:rPr lang="en-US" sz="1200" b="1" dirty="0">
                          <a:solidFill>
                            <a:schemeClr val="tx1">
                              <a:lumMod val="65000"/>
                              <a:lumOff val="35000"/>
                            </a:schemeClr>
                          </a:solidFill>
                          <a:highlight>
                            <a:srgbClr val="FFFF00"/>
                          </a:highlight>
                          <a:latin typeface="+mn-lt"/>
                        </a:rPr>
                        <a:t>ROI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mn-lt"/>
                        </a:rPr>
                        <a:t>28.67%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mn-lt"/>
                        </a:rPr>
                        <a:t>17.73%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5371710"/>
                  </a:ext>
                </a:extLst>
              </a:tr>
              <a:tr h="390933">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p>
                      <a:pPr algn="l"/>
                      <a:r>
                        <a:rPr lang="en-US" sz="1000" b="1" dirty="0">
                          <a:solidFill>
                            <a:srgbClr val="004F8A"/>
                          </a:solidFill>
                          <a:latin typeface="+mn-lt"/>
                        </a:rPr>
                        <a:t>(1) </a:t>
                      </a:r>
                      <a:r>
                        <a:rPr lang="en-US" sz="1200" b="0" dirty="0">
                          <a:solidFill>
                            <a:schemeClr val="tx1">
                              <a:lumMod val="65000"/>
                              <a:lumOff val="35000"/>
                            </a:schemeClr>
                          </a:solidFill>
                          <a:latin typeface="+mn-lt"/>
                        </a:rPr>
                        <a:t>See: </a:t>
                      </a:r>
                      <a:r>
                        <a:rPr lang="en-US" sz="1200" b="0" dirty="0">
                          <a:solidFill>
                            <a:srgbClr val="004F8A"/>
                          </a:solidFill>
                          <a:latin typeface="+mn-lt"/>
                          <a:hlinkClick r:id="rId3" action="ppaction://hlinksldjump">
                            <a:extLst>
                              <a:ext uri="{A12FA001-AC4F-418D-AE19-62706E023703}">
                                <ahyp:hlinkClr xmlns:ahyp="http://schemas.microsoft.com/office/drawing/2018/hyperlinkcolor" val="tx"/>
                              </a:ext>
                            </a:extLst>
                          </a:hlinkClick>
                        </a:rPr>
                        <a:t>Slide 36</a:t>
                      </a:r>
                      <a:endParaRPr lang="en-US" sz="1200" b="0" dirty="0">
                        <a:solidFill>
                          <a:srgbClr val="004F8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200" b="0" dirty="0">
                        <a:solidFill>
                          <a:schemeClr val="tx1">
                            <a:lumMod val="65000"/>
                            <a:lumOff val="35000"/>
                          </a:schemeClr>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0774240"/>
                  </a:ext>
                </a:extLst>
              </a:tr>
            </a:tbl>
          </a:graphicData>
        </a:graphic>
      </p:graphicFrame>
    </p:spTree>
    <p:extLst>
      <p:ext uri="{BB962C8B-B14F-4D97-AF65-F5344CB8AC3E}">
        <p14:creationId xmlns:p14="http://schemas.microsoft.com/office/powerpoint/2010/main" val="13517132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09912"/>
            <a:ext cx="9144000" cy="616138"/>
          </a:xfrm>
          <a:prstGeom prst="rect">
            <a:avLst/>
          </a:prstGeom>
        </p:spPr>
      </p:pic>
      <p:sp>
        <p:nvSpPr>
          <p:cNvPr id="6" name="Content Placeholder 8"/>
          <p:cNvSpPr>
            <a:spLocks noGrp="1"/>
          </p:cNvSpPr>
          <p:nvPr>
            <p:ph sz="quarter" idx="1"/>
          </p:nvPr>
        </p:nvSpPr>
        <p:spPr>
          <a:xfrm>
            <a:off x="267629" y="1457301"/>
            <a:ext cx="8876371" cy="4565352"/>
          </a:xfrm>
        </p:spPr>
        <p:txBody>
          <a:bodyPr/>
          <a:lstStyle/>
          <a:p>
            <a:pPr marL="114300" lvl="1" indent="-114300">
              <a:spcBef>
                <a:spcPts val="400"/>
              </a:spcBef>
            </a:pPr>
            <a:r>
              <a:rPr lang="en-GB" dirty="0">
                <a:solidFill>
                  <a:schemeClr val="tx1">
                    <a:lumMod val="65000"/>
                    <a:lumOff val="35000"/>
                  </a:schemeClr>
                </a:solidFill>
                <a:effectLst/>
                <a:latin typeface="Calibri" panose="020F0502020204030204" pitchFamily="34" charset="0"/>
                <a:ea typeface="Calibri" panose="020F0502020204030204" pitchFamily="34" charset="0"/>
              </a:rPr>
              <a:t>  </a:t>
            </a:r>
            <a:r>
              <a:rPr lang="en-GB" b="1" dirty="0">
                <a:solidFill>
                  <a:srgbClr val="FF0000"/>
                </a:solidFill>
                <a:effectLst/>
                <a:highlight>
                  <a:srgbClr val="FFFF00"/>
                </a:highlight>
                <a:latin typeface="Calibri" panose="020F0502020204030204" pitchFamily="34" charset="0"/>
                <a:ea typeface="Calibri" panose="020F0502020204030204" pitchFamily="34" charset="0"/>
              </a:rPr>
              <a:t>IMPORTANT POINT</a:t>
            </a:r>
            <a:r>
              <a:rPr lang="en-GB"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 </a:t>
            </a:r>
            <a:r>
              <a:rPr lang="en-GB" sz="1400" dirty="0">
                <a:solidFill>
                  <a:srgbClr val="004F8A"/>
                </a:solidFill>
                <a:effectLst/>
                <a:highlight>
                  <a:srgbClr val="FFFF00"/>
                </a:highligh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Executive Summary (with link to Pitch Deck</a:t>
            </a:r>
            <a:r>
              <a:rPr lang="en-GB" sz="1400" dirty="0">
                <a:solidFill>
                  <a:srgbClr val="004F8A"/>
                </a:solidFill>
                <a:effectLst/>
                <a:latin typeface="Calibri" panose="020F0502020204030204" pitchFamily="34" charset="0"/>
                <a:ea typeface="Calibri" panose="020F0502020204030204" pitchFamily="34" charset="0"/>
              </a:rPr>
              <a:t>)</a:t>
            </a:r>
            <a:br>
              <a:rPr lang="en-GB" sz="1400" dirty="0">
                <a:solidFill>
                  <a:schemeClr val="tx1">
                    <a:lumMod val="65000"/>
                    <a:lumOff val="35000"/>
                  </a:schemeClr>
                </a:solidFill>
                <a:effectLst/>
                <a:latin typeface="Calibri" panose="020F0502020204030204" pitchFamily="34" charset="0"/>
                <a:ea typeface="Calibri" panose="020F0502020204030204" pitchFamily="34" charset="0"/>
              </a:rPr>
            </a:br>
            <a:endParaRPr lang="en-GB" sz="1400" dirty="0">
              <a:solidFill>
                <a:schemeClr val="tx1">
                  <a:lumMod val="65000"/>
                  <a:lumOff val="35000"/>
                </a:schemeClr>
              </a:solidFill>
              <a:effectLst/>
              <a:latin typeface="Calibri" panose="020F0502020204030204" pitchFamily="34" charset="0"/>
              <a:ea typeface="Calibri" panose="020F0502020204030204" pitchFamily="34" charset="0"/>
            </a:endParaRPr>
          </a:p>
          <a:p>
            <a:pPr marL="114300" lvl="1" indent="-114300">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Unique / </a:t>
            </a:r>
            <a:r>
              <a:rPr lang="en-GB" sz="1400" b="1"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Disruptive</a:t>
            </a:r>
            <a:r>
              <a:rPr lang="en-GB"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 </a:t>
            </a: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a:t>
            </a:r>
            <a:r>
              <a:rPr lang="en-GB" sz="1400" dirty="0">
                <a:solidFill>
                  <a:srgbClr val="004F8A"/>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Ethical Finance</a:t>
            </a:r>
            <a:r>
              <a:rPr lang="en-GB" sz="1400" dirty="0">
                <a:solidFill>
                  <a:srgbClr val="004F8A"/>
                </a:solidFill>
                <a:effectLst/>
                <a:latin typeface="Calibri" panose="020F0502020204030204" pitchFamily="34" charset="0"/>
                <a:ea typeface="Calibri" panose="020F0502020204030204" pitchFamily="34" charset="0"/>
              </a:rPr>
              <a:t> </a:t>
            </a:r>
            <a:r>
              <a:rPr lang="en-US" sz="1400" dirty="0">
                <a:solidFill>
                  <a:schemeClr val="tx1">
                    <a:lumMod val="65000"/>
                    <a:lumOff val="35000"/>
                  </a:schemeClr>
                </a:solidFill>
                <a:ea typeface="Calibri" panose="020F0502020204030204" pitchFamily="34" charset="0"/>
              </a:rPr>
              <a:t>and </a:t>
            </a:r>
            <a:r>
              <a:rPr lang="en-US" sz="1400" dirty="0">
                <a:solidFill>
                  <a:srgbClr val="004F8A"/>
                </a:solidFill>
                <a:ea typeface="Calibri" panose="020F0502020204030204" pitchFamily="34" charset="0"/>
                <a:hlinkClick r:id="rId6">
                  <a:extLst>
                    <a:ext uri="{A12FA001-AC4F-418D-AE19-62706E023703}">
                      <ahyp:hlinkClr xmlns:ahyp="http://schemas.microsoft.com/office/drawing/2018/hyperlinkcolor" val="tx"/>
                    </a:ext>
                  </a:extLst>
                </a:hlinkClick>
              </a:rPr>
              <a:t>Company Information</a:t>
            </a:r>
            <a:br>
              <a:rPr lang="en-GB" sz="1400" dirty="0">
                <a:solidFill>
                  <a:schemeClr val="tx1">
                    <a:lumMod val="65000"/>
                    <a:lumOff val="35000"/>
                  </a:schemeClr>
                </a:solidFill>
                <a:effectLst/>
                <a:latin typeface="Calibri" panose="020F0502020204030204" pitchFamily="34" charset="0"/>
                <a:ea typeface="Calibri" panose="020F0502020204030204" pitchFamily="34" charset="0"/>
              </a:rPr>
            </a:br>
            <a:endParaRPr lang="en-GB" sz="1400" dirty="0">
              <a:solidFill>
                <a:schemeClr val="tx1">
                  <a:lumMod val="65000"/>
                  <a:lumOff val="35000"/>
                </a:schemeClr>
              </a:solidFill>
              <a:effectLst/>
              <a:latin typeface="Calibri" panose="020F0502020204030204" pitchFamily="34" charset="0"/>
              <a:ea typeface="Calibri" panose="020F0502020204030204" pitchFamily="34" charset="0"/>
            </a:endParaRPr>
          </a:p>
          <a:p>
            <a:pPr marL="114300" lvl="1" indent="-114300">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Fintech solutions enabling homeowners to buy for best price before selling through own agent for highest </a:t>
            </a:r>
            <a:r>
              <a:rPr lang="en-GB" sz="1400" b="1"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 </a:t>
            </a:r>
            <a:r>
              <a:rPr lang="en-GB"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Making Sellers Proceedable Buyers (Gap in the Market</a:t>
            </a:r>
            <a:r>
              <a:rPr lang="en-GB" sz="1400" dirty="0">
                <a:solidFill>
                  <a:schemeClr val="tx1">
                    <a:lumMod val="65000"/>
                    <a:lumOff val="35000"/>
                  </a:schemeClr>
                </a:solidFill>
                <a:effectLst/>
                <a:latin typeface="Calibri" panose="020F0502020204030204" pitchFamily="34" charset="0"/>
                <a:ea typeface="Calibri" panose="020F0502020204030204" pitchFamily="34" charset="0"/>
              </a:rPr>
              <a:t>).</a:t>
            </a:r>
            <a:br>
              <a:rPr lang="en-GB" sz="1400" dirty="0">
                <a:solidFill>
                  <a:schemeClr val="tx1">
                    <a:lumMod val="65000"/>
                    <a:lumOff val="35000"/>
                  </a:schemeClr>
                </a:solidFill>
                <a:effectLst/>
                <a:latin typeface="Calibri" panose="020F0502020204030204" pitchFamily="34" charset="0"/>
                <a:ea typeface="Calibri" panose="020F0502020204030204" pitchFamily="34" charset="0"/>
              </a:rPr>
            </a:br>
            <a:endParaRPr lang="en-GB" sz="1400" dirty="0">
              <a:solidFill>
                <a:schemeClr val="tx1">
                  <a:lumMod val="65000"/>
                  <a:lumOff val="35000"/>
                </a:schemeClr>
              </a:solidFill>
              <a:effectLst/>
              <a:latin typeface="Calibri" panose="020F0502020204030204" pitchFamily="34" charset="0"/>
              <a:ea typeface="Calibri" panose="020F0502020204030204" pitchFamily="34" charset="0"/>
            </a:endParaRPr>
          </a:p>
          <a:p>
            <a:pPr marL="114300" lvl="1" indent="-114300">
              <a:spcBef>
                <a:spcPts val="400"/>
              </a:spcBef>
            </a:pPr>
            <a:r>
              <a:rPr lang="en-GB" sz="1400" dirty="0">
                <a:solidFill>
                  <a:schemeClr val="tx1">
                    <a:lumMod val="65000"/>
                    <a:lumOff val="35000"/>
                  </a:schemeClr>
                </a:solidFill>
                <a:ea typeface="Calibri" panose="020F0502020204030204" pitchFamily="34" charset="0"/>
              </a:rPr>
              <a:t>  B2B2C and B2C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See:</a:t>
            </a:r>
            <a:r>
              <a:rPr lang="en-GB" sz="1400" b="1" dirty="0">
                <a:solidFill>
                  <a:srgbClr val="004F8A"/>
                </a:solidFill>
                <a:effectLst/>
                <a:ea typeface="Calibri" panose="020F0502020204030204" pitchFamily="34" charset="0"/>
                <a:cs typeface="Calibri" panose="020F0502020204030204" pitchFamily="34" charset="0"/>
              </a:rPr>
              <a:t> </a:t>
            </a:r>
            <a:r>
              <a:rPr lang="en-GB" sz="1400" u="sng" dirty="0">
                <a:solidFill>
                  <a:srgbClr val="004F8A"/>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Albani</a:t>
            </a:r>
            <a:br>
              <a:rPr lang="en-GB" sz="1400" b="1" dirty="0">
                <a:solidFill>
                  <a:srgbClr val="004F8A"/>
                </a:solidFill>
                <a:effectLst/>
                <a:ea typeface="Calibri" panose="020F0502020204030204" pitchFamily="34" charset="0"/>
                <a:cs typeface="Calibri" panose="020F0502020204030204" pitchFamily="34" charset="0"/>
              </a:rPr>
            </a:br>
            <a:endParaRPr lang="en-GB" sz="1400" b="1" dirty="0">
              <a:solidFill>
                <a:srgbClr val="004F8A"/>
              </a:solidFill>
              <a:effectLst/>
              <a:ea typeface="Calibri" panose="020F0502020204030204" pitchFamily="34" charset="0"/>
              <a:cs typeface="Calibri" panose="020F0502020204030204" pitchFamily="34" charset="0"/>
            </a:endParaRPr>
          </a:p>
          <a:p>
            <a:pPr marL="114300" lvl="1" indent="-114300">
              <a:spcBef>
                <a:spcPts val="400"/>
              </a:spcBef>
            </a:pPr>
            <a:r>
              <a:rPr lang="en-GB" sz="1400" dirty="0">
                <a:solidFill>
                  <a:schemeClr val="tx1">
                    <a:lumMod val="65000"/>
                    <a:lumOff val="35000"/>
                  </a:schemeClr>
                </a:solidFill>
                <a:ea typeface="Calibri" panose="020F0502020204030204" pitchFamily="34" charset="0"/>
                <a:cs typeface="Calibri" panose="020F0502020204030204" pitchFamily="34" charset="0"/>
              </a:rPr>
              <a:t>  Market Research:  Demand in all market conditions See: </a:t>
            </a:r>
            <a:r>
              <a:rPr lang="en-GB" sz="1400" dirty="0">
                <a:solidFill>
                  <a:srgbClr val="004F8A"/>
                </a:solidFill>
                <a:ea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Slide 17</a:t>
            </a:r>
            <a:br>
              <a:rPr lang="en-GB" sz="1400" dirty="0">
                <a:solidFill>
                  <a:schemeClr val="tx1">
                    <a:lumMod val="65000"/>
                    <a:lumOff val="35000"/>
                  </a:schemeClr>
                </a:solidFill>
                <a:ea typeface="Calibri" panose="020F0502020204030204" pitchFamily="34" charset="0"/>
              </a:rPr>
            </a:br>
            <a:endParaRPr lang="en-GB" sz="1400" dirty="0">
              <a:solidFill>
                <a:schemeClr val="tx1">
                  <a:lumMod val="65000"/>
                  <a:lumOff val="35000"/>
                </a:schemeClr>
              </a:solidFill>
              <a:ea typeface="Calibri" panose="020F0502020204030204" pitchFamily="34" charset="0"/>
            </a:endParaRPr>
          </a:p>
          <a:p>
            <a:pPr marL="114300" lvl="1" indent="-114300">
              <a:spcBef>
                <a:spcPts val="400"/>
              </a:spcBef>
            </a:pPr>
            <a:r>
              <a:rPr lang="en-US" sz="1400" dirty="0">
                <a:solidFill>
                  <a:schemeClr val="tx1">
                    <a:lumMod val="65000"/>
                    <a:lumOff val="35000"/>
                  </a:schemeClr>
                </a:solidFill>
                <a:latin typeface="Calibri" panose="020F0502020204030204" pitchFamily="34" charset="0"/>
              </a:rPr>
              <a:t>  Traction: UK Roll-out and future Overseas Franchising (</a:t>
            </a:r>
            <a:r>
              <a:rPr lang="en-US" sz="1400" dirty="0">
                <a:solidFill>
                  <a:schemeClr val="tx1">
                    <a:lumMod val="65000"/>
                    <a:lumOff val="35000"/>
                  </a:schemeClr>
                </a:solidFill>
                <a:effectLst/>
                <a:latin typeface="Calibri" panose="020F0502020204030204" pitchFamily="34" charset="0"/>
                <a:ea typeface="Times New Roman" panose="02020603050405020304" pitchFamily="18" charset="0"/>
              </a:rPr>
              <a:t>Spain, Ireland, Norway, Belgium, Australia, USA, Canada)</a:t>
            </a:r>
            <a:br>
              <a:rPr lang="en-US" sz="1400" dirty="0">
                <a:solidFill>
                  <a:schemeClr val="tx1">
                    <a:lumMod val="65000"/>
                    <a:lumOff val="35000"/>
                  </a:schemeClr>
                </a:solidFill>
                <a:effectLst/>
                <a:latin typeface="Calibri" panose="020F0502020204030204" pitchFamily="34" charset="0"/>
                <a:ea typeface="Times New Roman" panose="02020603050405020304" pitchFamily="18" charset="0"/>
              </a:rPr>
            </a:br>
            <a:endParaRPr lang="en-US" sz="1400" dirty="0">
              <a:solidFill>
                <a:schemeClr val="tx1">
                  <a:lumMod val="65000"/>
                  <a:lumOff val="35000"/>
                </a:schemeClr>
              </a:solidFill>
              <a:effectLst/>
              <a:latin typeface="Calibri" panose="020F0502020204030204" pitchFamily="34" charset="0"/>
              <a:ea typeface="Times New Roman" panose="02020603050405020304" pitchFamily="18" charset="0"/>
            </a:endParaRPr>
          </a:p>
          <a:p>
            <a:pPr marL="114300" lvl="1" indent="-114300">
              <a:spcBef>
                <a:spcPts val="400"/>
              </a:spcBef>
            </a:pPr>
            <a:r>
              <a:rPr lang="en-US" sz="1400" dirty="0">
                <a:solidFill>
                  <a:schemeClr val="tx1">
                    <a:lumMod val="65000"/>
                    <a:lumOff val="35000"/>
                  </a:schemeClr>
                </a:solidFill>
                <a:ea typeface="Calibri" panose="020F0502020204030204" pitchFamily="34" charset="0"/>
              </a:rPr>
              <a:t>  Targeted Marketing:  Capturing homeowner behavior and intentions for stakeholder products + services (e.g.      </a:t>
            </a:r>
            <a:br>
              <a:rPr lang="en-US" sz="1400" dirty="0">
                <a:solidFill>
                  <a:schemeClr val="tx1">
                    <a:lumMod val="65000"/>
                    <a:lumOff val="35000"/>
                  </a:schemeClr>
                </a:solidFill>
                <a:ea typeface="Calibri" panose="020F0502020204030204" pitchFamily="34" charset="0"/>
              </a:rPr>
            </a:br>
            <a:r>
              <a:rPr lang="en-US" sz="1400" dirty="0">
                <a:solidFill>
                  <a:schemeClr val="tx1">
                    <a:lumMod val="65000"/>
                    <a:lumOff val="35000"/>
                  </a:schemeClr>
                </a:solidFill>
                <a:ea typeface="Calibri" panose="020F0502020204030204" pitchFamily="34" charset="0"/>
              </a:rPr>
              <a:t>  mortgages, insurance, deposits, financial and relocation services)</a:t>
            </a:r>
            <a:br>
              <a:rPr lang="en-US" sz="1400" dirty="0">
                <a:solidFill>
                  <a:schemeClr val="tx1">
                    <a:lumMod val="65000"/>
                    <a:lumOff val="35000"/>
                  </a:schemeClr>
                </a:solidFill>
                <a:ea typeface="Calibri" panose="020F0502020204030204" pitchFamily="34" charset="0"/>
              </a:rPr>
            </a:br>
            <a:endParaRPr lang="en-US" sz="1400" dirty="0">
              <a:solidFill>
                <a:schemeClr val="tx1">
                  <a:lumMod val="65000"/>
                  <a:lumOff val="35000"/>
                </a:schemeClr>
              </a:solidFill>
              <a:ea typeface="Calibri" panose="020F0502020204030204" pitchFamily="34" charset="0"/>
            </a:endParaRPr>
          </a:p>
          <a:p>
            <a:pPr marL="114300" lvl="1" indent="-114300">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Albani Limited: Company No. 5808405 (pre-revenue start up);</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mn-cs"/>
              </a:rPr>
              <a:t> Authorised and regulated by the FCA Ref No. 457682</a:t>
            </a:r>
            <a:br>
              <a:rPr lang="en-GB" sz="1400" dirty="0">
                <a:solidFill>
                  <a:prstClr val="black">
                    <a:lumMod val="65000"/>
                    <a:lumOff val="35000"/>
                  </a:prstClr>
                </a:solidFill>
                <a:ea typeface="Calibri" panose="020F0502020204030204" pitchFamily="34" charset="0"/>
              </a:rPr>
            </a:br>
            <a:endParaRPr lang="en-GB" i="0" dirty="0">
              <a:solidFill>
                <a:srgbClr val="FFFFFF"/>
              </a:solidFill>
              <a:effectLst/>
              <a:latin typeface="Open Sans"/>
            </a:endParaRPr>
          </a:p>
          <a:p>
            <a:pPr marL="114300" lvl="1" indent="-114300">
              <a:spcBef>
                <a:spcPts val="400"/>
              </a:spcBef>
            </a:pP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See: </a:t>
            </a:r>
            <a:r>
              <a:rPr lang="en-GB" sz="1400" b="1" dirty="0">
                <a:solidFill>
                  <a:schemeClr val="accent1">
                    <a:lumMod val="60000"/>
                    <a:lumOff val="40000"/>
                  </a:schemeClr>
                </a:solidFill>
                <a:effectLst/>
                <a:latin typeface="Calibri" panose="020F050202020403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Financial Models</a:t>
            </a:r>
            <a:r>
              <a:rPr lang="en-GB" sz="1400" b="1" dirty="0">
                <a:solidFill>
                  <a:schemeClr val="tx1">
                    <a:lumMod val="65000"/>
                    <a:lumOff val="35000"/>
                  </a:schemeClr>
                </a:solidFill>
                <a:effectLst/>
                <a:latin typeface="Calibri" panose="020F0502020204030204" pitchFamily="34" charset="0"/>
                <a:ea typeface="Calibri" panose="020F0502020204030204" pitchFamily="34" charset="0"/>
              </a:rPr>
              <a:t>,</a:t>
            </a: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a:t>
            </a:r>
            <a:r>
              <a:rPr lang="en-GB"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JV Funding Proposal </a:t>
            </a:r>
            <a:r>
              <a:rPr lang="en-GB" sz="1400" dirty="0">
                <a:solidFill>
                  <a:srgbClr val="004F8A"/>
                </a:solidFill>
                <a:effectLst/>
                <a:latin typeface="Calibri" panose="020F0502020204030204" pitchFamily="34" charset="0"/>
                <a:ea typeface="Calibri" panose="020F0502020204030204" pitchFamily="34" charset="0"/>
                <a:hlinkClick r:id="rId10" action="ppaction://hlinksldjump">
                  <a:extLst>
                    <a:ext uri="{A12FA001-AC4F-418D-AE19-62706E023703}">
                      <ahyp:hlinkClr xmlns:ahyp="http://schemas.microsoft.com/office/drawing/2018/hyperlinkcolor" val="tx"/>
                    </a:ext>
                  </a:extLst>
                </a:hlinkClick>
              </a:rPr>
              <a:t>Slide 14 </a:t>
            </a:r>
            <a:r>
              <a:rPr lang="en-GB" sz="1400" dirty="0">
                <a:solidFill>
                  <a:schemeClr val="tx1">
                    <a:lumMod val="65000"/>
                    <a:lumOff val="35000"/>
                  </a:schemeClr>
                </a:solidFill>
                <a:effectLst/>
                <a:latin typeface="Calibri" panose="020F0502020204030204" pitchFamily="34" charset="0"/>
                <a:ea typeface="Calibri" panose="020F0502020204030204" pitchFamily="34" charset="0"/>
              </a:rPr>
              <a:t>and </a:t>
            </a:r>
            <a:r>
              <a:rPr lang="en-GB" sz="1400" dirty="0">
                <a:solidFill>
                  <a:schemeClr val="tx1">
                    <a:lumMod val="65000"/>
                    <a:lumOff val="35000"/>
                  </a:schemeClr>
                </a:solidFill>
                <a:effectLst/>
                <a:highlight>
                  <a:srgbClr val="FFFF00"/>
                </a:highlight>
                <a:latin typeface="Calibri" panose="020F0502020204030204" pitchFamily="34" charset="0"/>
                <a:ea typeface="Calibri" panose="020F0502020204030204" pitchFamily="34" charset="0"/>
              </a:rPr>
              <a:t>Stakeholder Added Value </a:t>
            </a:r>
            <a:r>
              <a:rPr lang="en-GB" sz="1400" dirty="0">
                <a:solidFill>
                  <a:schemeClr val="tx1">
                    <a:lumMod val="65000"/>
                    <a:lumOff val="35000"/>
                  </a:schemeClr>
                </a:solidFill>
                <a:effectLst/>
                <a:latin typeface="Calibri" panose="020F0502020204030204" pitchFamily="34" charset="0"/>
                <a:ea typeface="Calibri" panose="020F0502020204030204" pitchFamily="34" charset="0"/>
              </a:rPr>
              <a:t> </a:t>
            </a:r>
            <a:r>
              <a:rPr lang="en-GB" sz="1400" dirty="0">
                <a:solidFill>
                  <a:srgbClr val="004F8A"/>
                </a:solidFill>
                <a:effectLst/>
                <a:latin typeface="Calibri" panose="020F0502020204030204" pitchFamily="34" charset="0"/>
                <a:ea typeface="Calibri" panose="020F0502020204030204" pitchFamily="34" charset="0"/>
                <a:hlinkClick r:id="rId11" action="ppaction://hlinksldjump">
                  <a:extLst>
                    <a:ext uri="{A12FA001-AC4F-418D-AE19-62706E023703}">
                      <ahyp:hlinkClr xmlns:ahyp="http://schemas.microsoft.com/office/drawing/2018/hyperlinkcolor" val="tx"/>
                    </a:ext>
                  </a:extLst>
                </a:hlinkClick>
              </a:rPr>
              <a:t>Slide 51</a:t>
            </a:r>
            <a:endParaRPr lang="en-GB" sz="1400" dirty="0">
              <a:solidFill>
                <a:srgbClr val="004F8A"/>
              </a:solidFill>
              <a:ea typeface="Calibri" panose="020F0502020204030204" pitchFamily="34" charset="0"/>
              <a:cs typeface="Calibri" panose="020F0502020204030204" pitchFamily="34" charset="0"/>
            </a:endParaRPr>
          </a:p>
        </p:txBody>
      </p:sp>
      <p:sp>
        <p:nvSpPr>
          <p:cNvPr id="7" name="Snip Single Corner Rectangle 6"/>
          <p:cNvSpPr/>
          <p:nvPr/>
        </p:nvSpPr>
        <p:spPr>
          <a:xfrm>
            <a:off x="0" y="545826"/>
            <a:ext cx="4572000" cy="68022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5"/>
          <p:cNvSpPr>
            <a:spLocks noGrp="1"/>
          </p:cNvSpPr>
          <p:nvPr>
            <p:ph type="title"/>
          </p:nvPr>
        </p:nvSpPr>
        <p:spPr>
          <a:xfrm>
            <a:off x="267629" y="748850"/>
            <a:ext cx="7990546" cy="412376"/>
          </a:xfrm>
        </p:spPr>
        <p:txBody>
          <a:bodyPr/>
          <a:lstStyle/>
          <a:p>
            <a:r>
              <a:rPr lang="en-US" b="0" dirty="0">
                <a:solidFill>
                  <a:schemeClr val="accent3"/>
                </a:solidFill>
                <a:latin typeface="Georgia" pitchFamily="18" charset="0"/>
              </a:rPr>
              <a:t>Our Business</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385718901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33145" y="543967"/>
            <a:ext cx="8476679" cy="615553"/>
          </a:xfrm>
        </p:spPr>
        <p:txBody>
          <a:bodyPr/>
          <a:lstStyle/>
          <a:p>
            <a:r>
              <a:rPr lang="en-GB" dirty="0"/>
              <a:t>NON-EXIT LTVs vs. Selling Prices </a:t>
            </a:r>
            <a:br>
              <a:rPr lang="en-GB" dirty="0"/>
            </a:br>
            <a:endParaRPr lang="en-US" b="1" dirty="0">
              <a:solidFill>
                <a:srgbClr val="FF000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874671679"/>
              </p:ext>
            </p:extLst>
          </p:nvPr>
        </p:nvGraphicFramePr>
        <p:xfrm>
          <a:off x="433145" y="859569"/>
          <a:ext cx="7304256" cy="5394960"/>
        </p:xfrm>
        <a:graphic>
          <a:graphicData uri="http://schemas.openxmlformats.org/drawingml/2006/table">
            <a:tbl>
              <a:tblPr>
                <a:tableStyleId>{5C22544A-7EE6-4342-B048-85BDC9FD1C3A}</a:tableStyleId>
              </a:tblPr>
              <a:tblGrid>
                <a:gridCol w="497230">
                  <a:extLst>
                    <a:ext uri="{9D8B030D-6E8A-4147-A177-3AD203B41FA5}">
                      <a16:colId xmlns:a16="http://schemas.microsoft.com/office/drawing/2014/main" val="2510695906"/>
                    </a:ext>
                  </a:extLst>
                </a:gridCol>
                <a:gridCol w="659147">
                  <a:extLst>
                    <a:ext uri="{9D8B030D-6E8A-4147-A177-3AD203B41FA5}">
                      <a16:colId xmlns:a16="http://schemas.microsoft.com/office/drawing/2014/main" val="1374584135"/>
                    </a:ext>
                  </a:extLst>
                </a:gridCol>
                <a:gridCol w="1294721">
                  <a:extLst>
                    <a:ext uri="{9D8B030D-6E8A-4147-A177-3AD203B41FA5}">
                      <a16:colId xmlns:a16="http://schemas.microsoft.com/office/drawing/2014/main" val="4147481197"/>
                    </a:ext>
                  </a:extLst>
                </a:gridCol>
                <a:gridCol w="746189">
                  <a:extLst>
                    <a:ext uri="{9D8B030D-6E8A-4147-A177-3AD203B41FA5}">
                      <a16:colId xmlns:a16="http://schemas.microsoft.com/office/drawing/2014/main" val="1158723223"/>
                    </a:ext>
                  </a:extLst>
                </a:gridCol>
                <a:gridCol w="721836">
                  <a:extLst>
                    <a:ext uri="{9D8B030D-6E8A-4147-A177-3AD203B41FA5}">
                      <a16:colId xmlns:a16="http://schemas.microsoft.com/office/drawing/2014/main" val="3280039822"/>
                    </a:ext>
                  </a:extLst>
                </a:gridCol>
                <a:gridCol w="784056">
                  <a:extLst>
                    <a:ext uri="{9D8B030D-6E8A-4147-A177-3AD203B41FA5}">
                      <a16:colId xmlns:a16="http://schemas.microsoft.com/office/drawing/2014/main" val="1141507162"/>
                    </a:ext>
                  </a:extLst>
                </a:gridCol>
                <a:gridCol w="833837">
                  <a:extLst>
                    <a:ext uri="{9D8B030D-6E8A-4147-A177-3AD203B41FA5}">
                      <a16:colId xmlns:a16="http://schemas.microsoft.com/office/drawing/2014/main" val="2285910024"/>
                    </a:ext>
                  </a:extLst>
                </a:gridCol>
                <a:gridCol w="883620">
                  <a:extLst>
                    <a:ext uri="{9D8B030D-6E8A-4147-A177-3AD203B41FA5}">
                      <a16:colId xmlns:a16="http://schemas.microsoft.com/office/drawing/2014/main" val="632215342"/>
                    </a:ext>
                  </a:extLst>
                </a:gridCol>
                <a:gridCol w="883620">
                  <a:extLst>
                    <a:ext uri="{9D8B030D-6E8A-4147-A177-3AD203B41FA5}">
                      <a16:colId xmlns:a16="http://schemas.microsoft.com/office/drawing/2014/main" val="2942590200"/>
                    </a:ext>
                  </a:extLst>
                </a:gridCol>
              </a:tblGrid>
              <a:tr h="268578">
                <a:tc>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lumMod val="65000"/>
                              <a:lumOff val="35000"/>
                            </a:schemeClr>
                          </a:solidFill>
                          <a:latin typeface="Calibri" panose="020F0502020204030204" pitchFamily="34" charset="0"/>
                        </a:rPr>
                        <a:t>Core + 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65000"/>
                              <a:lumOff val="35000"/>
                            </a:schemeClr>
                          </a:solidFill>
                          <a:latin typeface="Calibri" panose="020F0502020204030204" pitchFamily="34" charset="0"/>
                        </a:rPr>
                        <a:t>Stress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Stress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09781193"/>
                  </a:ext>
                </a:extLst>
              </a:tr>
              <a:tr h="626682">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Tier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Tier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Tier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Tier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Tier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Tier</a:t>
                      </a:r>
                      <a:br>
                        <a:rPr lang="en-US" sz="1200" b="0" dirty="0">
                          <a:solidFill>
                            <a:schemeClr val="tx1">
                              <a:lumMod val="65000"/>
                              <a:lumOff val="35000"/>
                            </a:schemeClr>
                          </a:solidFill>
                          <a:latin typeface="Calibri" panose="020F0502020204030204" pitchFamily="34" charset="0"/>
                        </a:rPr>
                      </a:br>
                      <a:r>
                        <a:rPr lang="en-US" sz="1200" b="0" dirty="0">
                          <a:solidFill>
                            <a:schemeClr val="tx1">
                              <a:lumMod val="65000"/>
                              <a:lumOff val="35000"/>
                            </a:schemeClr>
                          </a:solidFill>
                          <a:latin typeface="Calibri" panose="020F0502020204030204" pitchFamily="34" charset="0"/>
                        </a:rPr>
                        <a:t> 2</a:t>
                      </a:r>
                      <a:br>
                        <a:rPr lang="en-US" sz="1200" b="0" dirty="0">
                          <a:solidFill>
                            <a:schemeClr val="tx1">
                              <a:lumMod val="65000"/>
                              <a:lumOff val="35000"/>
                            </a:schemeClr>
                          </a:solidFill>
                          <a:latin typeface="Calibri" panose="020F0502020204030204" pitchFamily="34" charset="0"/>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760772"/>
                  </a:ext>
                </a:extLst>
              </a:tr>
              <a:tr h="805733">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250K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500K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500K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700K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250K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500K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500K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700K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250K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500K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500K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&gt; </a:t>
                      </a:r>
                      <a:br>
                        <a:rPr lang="en-US" sz="1200" b="0" dirty="0">
                          <a:solidFill>
                            <a:schemeClr val="tx1">
                              <a:lumMod val="65000"/>
                              <a:lumOff val="35000"/>
                            </a:schemeClr>
                          </a:solidFill>
                          <a:latin typeface="Calibri" panose="020F0502020204030204" pitchFamily="34" charset="0"/>
                        </a:rPr>
                      </a:br>
                      <a:r>
                        <a:rPr lang="en-US" sz="1200" b="0" dirty="0">
                          <a:solidFill>
                            <a:schemeClr val="tx1">
                              <a:lumMod val="65000"/>
                              <a:lumOff val="35000"/>
                            </a:schemeClr>
                          </a:solidFill>
                          <a:latin typeface="Calibri" panose="020F0502020204030204" pitchFamily="34" charset="0"/>
                        </a:rPr>
                        <a:t>700K</a:t>
                      </a:r>
                      <a:br>
                        <a:rPr lang="en-US" sz="1200" b="0" dirty="0">
                          <a:solidFill>
                            <a:schemeClr val="tx1">
                              <a:lumMod val="65000"/>
                              <a:lumOff val="35000"/>
                            </a:schemeClr>
                          </a:solidFill>
                          <a:latin typeface="Calibri" panose="020F0502020204030204" pitchFamily="34" charset="0"/>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08079"/>
                  </a:ext>
                </a:extLst>
              </a:tr>
              <a:tr h="268578">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CHAIN FREE</a:t>
                      </a:r>
                      <a:r>
                        <a:rPr lang="en-US" sz="1200" b="1" dirty="0">
                          <a:solidFill>
                            <a:schemeClr val="tx1">
                              <a:lumMod val="65000"/>
                              <a:lumOff val="35000"/>
                            </a:schemeClr>
                          </a:solidFill>
                          <a:latin typeface="+mn-lt"/>
                        </a:rPr>
                        <a:t>®</a:t>
                      </a: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78981461"/>
                  </a:ext>
                </a:extLst>
              </a:tr>
              <a:tr h="44763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60000"/>
                              <a:lumOff val="40000"/>
                            </a:schemeClr>
                          </a:solidFill>
                          <a:latin typeface="Calibri" panose="020F0502020204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LTV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1879026"/>
                  </a:ext>
                </a:extLst>
              </a:tr>
              <a:tr h="6266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60000"/>
                              <a:lumOff val="40000"/>
                            </a:schemeClr>
                          </a:solidFill>
                          <a:latin typeface="Calibri" panose="020F0502020204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Av. NON-EXIT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Selling Price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5387591"/>
                  </a:ext>
                </a:extLst>
              </a:tr>
              <a:tr h="44763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Av. Selling Price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 over LTV)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0124920"/>
                  </a:ext>
                </a:extLst>
              </a:tr>
              <a:tr h="268578">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CHAIN MENDER</a:t>
                      </a:r>
                      <a:r>
                        <a:rPr lang="en-US" sz="1200" b="1" dirty="0">
                          <a:solidFill>
                            <a:schemeClr val="tx1">
                              <a:lumMod val="65000"/>
                              <a:lumOff val="35000"/>
                            </a:schemeClr>
                          </a:solidFill>
                          <a:latin typeface="+mn-lt"/>
                        </a:rPr>
                        <a:t>®</a:t>
                      </a:r>
                      <a:endParaRPr lang="en-US" sz="12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016733"/>
                  </a:ext>
                </a:extLst>
              </a:tr>
              <a:tr h="44763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60000"/>
                              <a:lumOff val="40000"/>
                            </a:schemeClr>
                          </a:solidFill>
                          <a:latin typeface="Calibri" panose="020F0502020204030204" pitchFamily="34" charset="0"/>
                        </a:rPr>
                        <a:t>54 / 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LTV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7987163"/>
                  </a:ext>
                </a:extLst>
              </a:tr>
              <a:tr h="6266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60000"/>
                              <a:lumOff val="40000"/>
                            </a:schemeClr>
                          </a:solidFill>
                          <a:latin typeface="Calibri" panose="020F050202020403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Av. NON-EXIT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Selling Price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81422"/>
                  </a:ext>
                </a:extLst>
              </a:tr>
              <a:tr h="447630">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Av. Selling Price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 over LTV)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highlight>
                            <a:srgbClr val="FFFF00"/>
                          </a:highlight>
                          <a:latin typeface="Calibri" panose="020F0502020204030204" pitchFamily="34" charset="0"/>
                        </a:rPr>
                        <a:t>11%</a:t>
                      </a:r>
                      <a:endParaRPr lang="en-US" sz="12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2194739"/>
                  </a:ext>
                </a:extLst>
              </a:tr>
            </a:tbl>
          </a:graphicData>
        </a:graphic>
      </p:graphicFrame>
    </p:spTree>
    <p:extLst>
      <p:ext uri="{BB962C8B-B14F-4D97-AF65-F5344CB8AC3E}">
        <p14:creationId xmlns:p14="http://schemas.microsoft.com/office/powerpoint/2010/main" val="303071927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92" y="688511"/>
            <a:ext cx="7772400" cy="307777"/>
          </a:xfrm>
        </p:spPr>
        <p:txBody>
          <a:bodyPr/>
          <a:lstStyle/>
          <a:p>
            <a:r>
              <a:rPr lang="en-US" dirty="0"/>
              <a:t>Unit Economics 1 - Customer Upgrade</a:t>
            </a:r>
            <a:r>
              <a:rPr lang="en-US"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(1)</a:t>
            </a:r>
          </a:p>
        </p:txBody>
      </p:sp>
      <p:graphicFrame>
        <p:nvGraphicFramePr>
          <p:cNvPr id="3" name="Table 2"/>
          <p:cNvGraphicFramePr>
            <a:graphicFrameLocks noGrp="1"/>
          </p:cNvGraphicFramePr>
          <p:nvPr>
            <p:extLst>
              <p:ext uri="{D42A27DB-BD31-4B8C-83A1-F6EECF244321}">
                <p14:modId xmlns:p14="http://schemas.microsoft.com/office/powerpoint/2010/main" val="529017499"/>
              </p:ext>
            </p:extLst>
          </p:nvPr>
        </p:nvGraphicFramePr>
        <p:xfrm>
          <a:off x="382137" y="1062839"/>
          <a:ext cx="7834276" cy="2366161"/>
        </p:xfrm>
        <a:graphic>
          <a:graphicData uri="http://schemas.openxmlformats.org/drawingml/2006/table">
            <a:tbl>
              <a:tblPr>
                <a:noFill/>
                <a:effectLst/>
                <a:tableStyleId>{3C2FFA5D-87B4-456A-9821-1D502468CF0F}</a:tableStyleId>
              </a:tblPr>
              <a:tblGrid>
                <a:gridCol w="208280">
                  <a:extLst>
                    <a:ext uri="{9D8B030D-6E8A-4147-A177-3AD203B41FA5}">
                      <a16:colId xmlns:a16="http://schemas.microsoft.com/office/drawing/2014/main" val="20000"/>
                    </a:ext>
                  </a:extLst>
                </a:gridCol>
                <a:gridCol w="1182437">
                  <a:extLst>
                    <a:ext uri="{9D8B030D-6E8A-4147-A177-3AD203B41FA5}">
                      <a16:colId xmlns:a16="http://schemas.microsoft.com/office/drawing/2014/main" val="2942947752"/>
                    </a:ext>
                  </a:extLst>
                </a:gridCol>
                <a:gridCol w="3115349">
                  <a:extLst>
                    <a:ext uri="{9D8B030D-6E8A-4147-A177-3AD203B41FA5}">
                      <a16:colId xmlns:a16="http://schemas.microsoft.com/office/drawing/2014/main" val="20002"/>
                    </a:ext>
                  </a:extLst>
                </a:gridCol>
                <a:gridCol w="1653703">
                  <a:extLst>
                    <a:ext uri="{9D8B030D-6E8A-4147-A177-3AD203B41FA5}">
                      <a16:colId xmlns:a16="http://schemas.microsoft.com/office/drawing/2014/main" val="812657319"/>
                    </a:ext>
                  </a:extLst>
                </a:gridCol>
                <a:gridCol w="1674507">
                  <a:extLst>
                    <a:ext uri="{9D8B030D-6E8A-4147-A177-3AD203B41FA5}">
                      <a16:colId xmlns:a16="http://schemas.microsoft.com/office/drawing/2014/main" val="2107543316"/>
                    </a:ext>
                  </a:extLst>
                </a:gridCol>
              </a:tblGrid>
              <a:tr h="324001">
                <a:tc gridSpan="5">
                  <a:txBody>
                    <a:bodyPr/>
                    <a:lstStyle/>
                    <a:p>
                      <a:pPr algn="ctr" fontAlgn="ctr"/>
                      <a:r>
                        <a:rPr lang="en-US" sz="1400" b="1" i="0" u="sng" strike="noStrike" dirty="0">
                          <a:solidFill>
                            <a:sysClr val="windowText" lastClr="000000"/>
                          </a:solidFill>
                          <a:latin typeface="Calibri" panose="020F0502020204030204" pitchFamily="34" charset="0"/>
                          <a:cs typeface="Arial" pitchFamily="34" charset="0"/>
                        </a:rPr>
                        <a:t> </a:t>
                      </a:r>
                    </a:p>
                  </a:txBody>
                  <a:tcPr marT="0" marB="0" anchor="ctr">
                    <a:lnL w="9525" cap="flat" cmpd="sng" algn="ctr">
                      <a:noFill/>
                      <a:prstDash val="solid"/>
                    </a:lnL>
                    <a:lnR w="63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hMerge="1">
                  <a:txBody>
                    <a:bodyPr/>
                    <a:lstStyle/>
                    <a:p>
                      <a:pPr algn="ctr" fontAlgn="ct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txBody>
                  <a:tcPr marT="0" marB="0" anchor="ctr">
                    <a:lnL w="9525" cap="flat" cmpd="sng" algn="ctr">
                      <a:noFill/>
                      <a:prstDash val="solid"/>
                    </a:lnL>
                    <a:lnR w="12700" cap="flat" cmpd="sng" algn="ctr">
                      <a:solidFill>
                        <a:schemeClr val="accent3"/>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1400" b="1" dirty="0">
                        <a:latin typeface="Calibri" panose="020F0502020204030204" pitchFamily="34" charset="0"/>
                        <a:cs typeface="Calibri" panose="020F0502020204030204" pitchFamily="34" charset="0"/>
                      </a:endParaRPr>
                    </a:p>
                  </a:txBody>
                  <a:tcPr marT="0"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tx1">
                            <a:lumMod val="65000"/>
                            <a:lumOff val="35000"/>
                          </a:schemeClr>
                        </a:solidFill>
                        <a:latin typeface="Calibri" panose="020F0502020204030204" pitchFamily="34" charset="0"/>
                        <a:cs typeface="Calibri" panose="020F0502020204030204" pitchFamily="34" charset="0"/>
                      </a:endParaRPr>
                    </a:p>
                  </a:txBody>
                  <a:tcPr marT="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9654520"/>
                  </a:ext>
                </a:extLst>
              </a:tr>
              <a:tr h="1057445">
                <a:tc>
                  <a:txBody>
                    <a:bodyPr/>
                    <a:lstStyle/>
                    <a:p>
                      <a:pPr algn="ctr" fontAlgn="ctr"/>
                      <a:endParaRPr lang="en-US" sz="1200" b="0" i="0" u="none" strike="noStrike" dirty="0">
                        <a:solidFill>
                          <a:sysClr val="windowText" lastClr="000000"/>
                        </a:solidFill>
                        <a:latin typeface="Calibri" panose="020F0502020204030204" pitchFamily="34" charset="0"/>
                        <a:cs typeface="Arial" pitchFamily="34" charset="0"/>
                      </a:endParaRPr>
                    </a:p>
                  </a:txBody>
                  <a:tcPr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br>
                        <a:rPr lang="en-US" sz="1400" b="0" i="0" u="none" strike="noStrike" dirty="0">
                          <a:solidFill>
                            <a:schemeClr val="accent1">
                              <a:lumMod val="40000"/>
                              <a:lumOff val="60000"/>
                            </a:schemeClr>
                          </a:solidFill>
                          <a:latin typeface="Calibri" panose="020F0502020204030204" pitchFamily="34" charset="0"/>
                          <a:cs typeface="Calibri" panose="020F0502020204030204" pitchFamily="34" charset="0"/>
                        </a:rPr>
                      </a:br>
                      <a:endParaRPr lang="en-US" sz="1400" b="0" i="0" u="none" strike="noStrike" dirty="0">
                        <a:solidFill>
                          <a:schemeClr val="accent1">
                            <a:lumMod val="40000"/>
                            <a:lumOff val="60000"/>
                          </a:schemeClr>
                        </a:solidFill>
                        <a:latin typeface="Calibri" panose="020F0502020204030204" pitchFamily="34" charset="0"/>
                        <a:cs typeface="Calibri" panose="020F0502020204030204" pitchFamily="34" charset="0"/>
                      </a:endParaRPr>
                    </a:p>
                  </a:txBody>
                  <a:tcPr marT="0" marB="0" anchor="ctr">
                    <a:lnL w="9525" cap="flat" cmpd="sng" algn="ctr">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ysClr val="windowText" lastClr="000000"/>
                          </a:solidFill>
                          <a:latin typeface="Calibri" panose="020F0502020204030204" pitchFamily="34" charset="0"/>
                          <a:cs typeface="Calibri" panose="020F0502020204030204" pitchFamily="34" charset="0"/>
                        </a:rPr>
                        <a:t>UNIT</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p>
                      <a:pPr algn="ctr" fontAlgn="ct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txBody>
                  <a:tcPr marT="0" marB="0" anchor="ctr">
                    <a:lnL w="9525" cap="flat" cmpd="sng" algn="ctr">
                      <a:noFill/>
                      <a:prstDash val="soli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COSTS</a:t>
                      </a:r>
                    </a:p>
                    <a:p>
                      <a:pPr algn="ctr"/>
                      <a:endParaRPr lang="en-GB" sz="1400" b="1" dirty="0">
                        <a:latin typeface="Calibri" panose="020F0502020204030204" pitchFamily="34" charset="0"/>
                        <a:cs typeface="Calibri" panose="020F0502020204030204" pitchFamily="34" charset="0"/>
                      </a:endParaRPr>
                    </a:p>
                  </a:txBody>
                  <a:tcPr marT="0"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ysClr val="windowText" lastClr="000000"/>
                        </a:solidFill>
                        <a:latin typeface="Calibri" panose="020F0502020204030204" pitchFamily="34" charset="0"/>
                        <a:cs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ysClr val="windowText" lastClr="000000"/>
                          </a:solidFill>
                          <a:latin typeface="Calibri" panose="020F0502020204030204" pitchFamily="34" charset="0"/>
                          <a:cs typeface="Calibri" panose="020F0502020204030204" pitchFamily="34" charset="0"/>
                        </a:rPr>
                        <a:t>REVENUE</a:t>
                      </a:r>
                    </a:p>
                    <a:p>
                      <a:pPr marL="0" marR="0" lvl="0" indent="0" algn="ctr" defTabSz="914400" rtl="0" eaLnBrk="1" fontAlgn="ctr" latinLnBrk="0" hangingPunct="1">
                        <a:lnSpc>
                          <a:spcPct val="100000"/>
                        </a:lnSpc>
                        <a:spcBef>
                          <a:spcPts val="0"/>
                        </a:spcBef>
                        <a:spcAft>
                          <a:spcPts val="0"/>
                        </a:spcAft>
                        <a:buClrTx/>
                        <a:buSzTx/>
                        <a:buFontTx/>
                        <a:buNone/>
                        <a:tabLst/>
                        <a:defRPr/>
                      </a:pPr>
                      <a:br>
                        <a:rPr lang="en-US" sz="1400" b="1" i="0" u="none" strike="noStrike" dirty="0">
                          <a:solidFill>
                            <a:sysClr val="windowText" lastClr="000000"/>
                          </a:solidFill>
                          <a:latin typeface="Calibri" panose="020F0502020204030204" pitchFamily="34" charset="0"/>
                          <a:cs typeface="Calibri" panose="020F0502020204030204" pitchFamily="34" charset="0"/>
                        </a:rPr>
                      </a:br>
                      <a:endParaRPr lang="en-US" sz="1400" b="1" i="0" u="none" strike="noStrike" dirty="0">
                        <a:solidFill>
                          <a:schemeClr val="tx1">
                            <a:lumMod val="65000"/>
                            <a:lumOff val="35000"/>
                          </a:schemeClr>
                        </a:solidFill>
                        <a:latin typeface="Calibri" panose="020F0502020204030204" pitchFamily="34" charset="0"/>
                        <a:cs typeface="Calibri" panose="020F0502020204030204" pitchFamily="34" charset="0"/>
                      </a:endParaRPr>
                    </a:p>
                  </a:txBody>
                  <a:tcPr marT="0" marB="0" anchor="ctr">
                    <a:lnL w="635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466542"/>
                  </a:ext>
                </a:extLst>
              </a:tr>
              <a:tr h="740860">
                <a:tc>
                  <a:txBody>
                    <a:bodyPr/>
                    <a:lstStyle/>
                    <a:p>
                      <a:pPr algn="ctr" fontAlgn="ctr"/>
                      <a:endParaRPr lang="en-US" sz="1000" b="0" i="0" u="none" strike="noStrike" dirty="0">
                        <a:solidFill>
                          <a:srgbClr val="00B0F0"/>
                        </a:solidFill>
                        <a:latin typeface="Calibri" panose="020F0502020204030204" pitchFamily="34" charset="0"/>
                        <a:cs typeface="Arial" pitchFamily="34" charset="0"/>
                      </a:endParaRPr>
                    </a:p>
                  </a:txBody>
                  <a:tcPr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tx1">
                            <a:lumMod val="65000"/>
                            <a:lumOff val="35000"/>
                          </a:schemeClr>
                        </a:solidFill>
                        <a:latin typeface="Calibri" panose="020F0502020204030204" pitchFamily="34" charset="0"/>
                        <a:cs typeface="Arial" pitchFamily="34" charset="0"/>
                      </a:endParaRPr>
                    </a:p>
                  </a:txBody>
                  <a:tcPr marT="0" marB="0" anchor="ctr">
                    <a:lnL w="9525" cap="flat" cmpd="sng" algn="ctr">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CHAIN FREE</a:t>
                      </a:r>
                      <a:r>
                        <a:rPr kumimoji="0" lang="en-US" sz="1400" b="0" i="0" u="none" strike="noStrike" kern="1200" cap="none" spc="0" normalizeH="0" baseline="0" noProof="0" dirty="0">
                          <a:ln>
                            <a:noFill/>
                          </a:ln>
                          <a:solidFill>
                            <a:prstClr val="black">
                              <a:lumMod val="65000"/>
                              <a:lumOff val="35000"/>
                            </a:prstClr>
                          </a:solidFill>
                          <a:effectLst/>
                          <a:uLnTx/>
                          <a:uFillTx/>
                          <a:latin typeface="+mn-lt"/>
                          <a:ea typeface="+mn-ea"/>
                          <a:cs typeface="Calibri" panose="020F0502020204030204" pitchFamily="34" charset="0"/>
                        </a:rPr>
                        <a:t>®</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 and CHAIN MENDER</a:t>
                      </a:r>
                      <a:r>
                        <a:rPr kumimoji="0" lang="en-US" sz="1400" b="0" i="0" u="none" strike="noStrike" kern="1200" cap="none" spc="0" normalizeH="0" baseline="0" noProof="0" dirty="0">
                          <a:ln>
                            <a:noFill/>
                          </a:ln>
                          <a:solidFill>
                            <a:prstClr val="black">
                              <a:lumMod val="65000"/>
                              <a:lumOff val="35000"/>
                            </a:prstClr>
                          </a:solidFill>
                          <a:effectLst/>
                          <a:uLnTx/>
                          <a:uFillTx/>
                          <a:latin typeface="+mn-lt"/>
                          <a:ea typeface="+mn-ea"/>
                          <a:cs typeface="Calibri" panose="020F0502020204030204" pitchFamily="34" charset="0"/>
                        </a:rPr>
                        <a:t>®</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tx1">
                            <a:lumMod val="65000"/>
                            <a:lumOff val="35000"/>
                          </a:schemeClr>
                        </a:solidFill>
                        <a:latin typeface="Calibri" panose="020F0502020204030204" pitchFamily="34" charset="0"/>
                        <a:cs typeface="Arial" pitchFamily="34" charset="0"/>
                      </a:endParaRPr>
                    </a:p>
                  </a:txBody>
                  <a:tcPr marT="0" marB="0" anchor="ctr">
                    <a:lnL w="9525" cap="flat" cmpd="sng" algn="ctr">
                      <a:noFill/>
                      <a:prstDash val="soli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a:solidFill>
                            <a:schemeClr val="tx1">
                              <a:lumMod val="65000"/>
                              <a:lumOff val="35000"/>
                            </a:schemeClr>
                          </a:solidFill>
                          <a:latin typeface="Calibri" panose="020F0502020204030204" pitchFamily="34" charset="0"/>
                          <a:cs typeface="Arial" pitchFamily="34" charset="0"/>
                        </a:rPr>
                        <a:t>£333 </a:t>
                      </a:r>
                      <a:br>
                        <a:rPr lang="en-US" sz="900" b="1" i="0" u="none" strike="noStrike" dirty="0">
                          <a:solidFill>
                            <a:schemeClr val="tx1">
                              <a:lumMod val="65000"/>
                              <a:lumOff val="35000"/>
                            </a:schemeClr>
                          </a:solidFill>
                          <a:latin typeface="Calibri" panose="020F0502020204030204" pitchFamily="34" charset="0"/>
                          <a:cs typeface="Arial" pitchFamily="34" charset="0"/>
                        </a:rPr>
                      </a:br>
                      <a:r>
                        <a:rPr lang="en-US" sz="1400" b="0" i="0" u="none" strike="noStrike" dirty="0">
                          <a:solidFill>
                            <a:schemeClr val="tx1">
                              <a:lumMod val="65000"/>
                              <a:lumOff val="35000"/>
                            </a:schemeClr>
                          </a:solidFill>
                          <a:latin typeface="Calibri" panose="020F0502020204030204" pitchFamily="34" charset="0"/>
                          <a:cs typeface="Arial" pitchFamily="34" charset="0"/>
                        </a:rPr>
                        <a:t>RICS Surveyors Valuations</a:t>
                      </a:r>
                      <a:r>
                        <a:rPr lang="en-US" sz="1200" b="0" i="0" u="none" strike="noStrike" dirty="0">
                          <a:solidFill>
                            <a:schemeClr val="tx1">
                              <a:lumMod val="65000"/>
                              <a:lumOff val="35000"/>
                            </a:schemeClr>
                          </a:solidFill>
                          <a:latin typeface="Calibri" panose="020F0502020204030204" pitchFamily="34" charset="0"/>
                          <a:cs typeface="Arial" pitchFamily="34" charset="0"/>
                        </a:rPr>
                        <a:t> </a:t>
                      </a:r>
                      <a:r>
                        <a:rPr lang="en-US" sz="1200" b="1" i="0" u="none" strike="noStrike" dirty="0">
                          <a:solidFill>
                            <a:srgbClr val="004F8A"/>
                          </a:solidFill>
                          <a:latin typeface="Calibri" panose="020F0502020204030204" pitchFamily="34" charset="0"/>
                          <a:cs typeface="Arial" pitchFamily="34" charset="0"/>
                        </a:rPr>
                        <a:t>(2)</a:t>
                      </a:r>
                    </a:p>
                    <a:p>
                      <a:pPr algn="ctr" fontAlgn="ctr"/>
                      <a:endParaRPr lang="en-US" sz="800" b="0" i="0" u="none" strike="noStrike" dirty="0">
                        <a:solidFill>
                          <a:schemeClr val="tx1">
                            <a:lumMod val="65000"/>
                            <a:lumOff val="35000"/>
                          </a:schemeClr>
                        </a:solidFill>
                        <a:latin typeface="Calibri" panose="020F0502020204030204" pitchFamily="34" charset="0"/>
                        <a:cs typeface="Arial" pitchFamily="34" charset="0"/>
                      </a:endParaRPr>
                    </a:p>
                  </a:txBody>
                  <a:tcPr marT="0" marB="0" anchor="ctr">
                    <a:lnL w="1270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u="none" strike="noStrike" dirty="0">
                          <a:solidFill>
                            <a:sysClr val="windowText" lastClr="000000"/>
                          </a:solidFill>
                          <a:latin typeface="Calibri" panose="020F0502020204030204" pitchFamily="34" charset="0"/>
                          <a:cs typeface="Arial" pitchFamily="34" charset="0"/>
                        </a:rPr>
                        <a:t>£340</a:t>
                      </a:r>
                      <a:r>
                        <a:rPr lang="en-US" sz="900" b="1" u="none" strike="noStrike" dirty="0">
                          <a:solidFill>
                            <a:srgbClr val="004F8A"/>
                          </a:solidFill>
                          <a:latin typeface="Calibri" panose="020F0502020204030204" pitchFamily="34" charset="0"/>
                          <a:cs typeface="Arial" pitchFamily="34" charset="0"/>
                        </a:rPr>
                        <a:t> </a:t>
                      </a:r>
                      <a:r>
                        <a:rPr lang="en-US" sz="1200" b="1" u="none" strike="noStrike" dirty="0">
                          <a:solidFill>
                            <a:srgbClr val="004F8A"/>
                          </a:solidFill>
                          <a:latin typeface="Calibri" panose="020F0502020204030204" pitchFamily="34" charset="0"/>
                          <a:cs typeface="Arial" pitchFamily="34" charset="0"/>
                        </a:rPr>
                        <a:t>(3)</a:t>
                      </a:r>
                    </a:p>
                  </a:txBody>
                  <a:tcPr marT="0" marB="0" anchor="ctr">
                    <a:lnL w="6350" cap="flat" cmpd="sng" algn="ctr">
                      <a:solidFill>
                        <a:schemeClr val="accent3"/>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8019047"/>
                  </a:ext>
                </a:extLst>
              </a:tr>
            </a:tbl>
          </a:graphicData>
        </a:graphic>
      </p:graphicFrame>
      <p:sp>
        <p:nvSpPr>
          <p:cNvPr id="4" name="Rectangle 3"/>
          <p:cNvSpPr/>
          <p:nvPr/>
        </p:nvSpPr>
        <p:spPr>
          <a:xfrm>
            <a:off x="382137" y="996288"/>
            <a:ext cx="4653888" cy="646331"/>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300"/>
              </a:spcBef>
              <a:spcAft>
                <a:spcPts val="0"/>
              </a:spcAft>
              <a:buClr>
                <a:srgbClr val="004488"/>
              </a:buClr>
              <a:buSzTx/>
              <a:buFontTx/>
              <a:buNone/>
              <a:tabLst/>
              <a:defRPr/>
            </a:pP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6" name="TextBox 5"/>
          <p:cNvSpPr txBox="1"/>
          <p:nvPr/>
        </p:nvSpPr>
        <p:spPr>
          <a:xfrm>
            <a:off x="382137" y="4053096"/>
            <a:ext cx="8493624" cy="738664"/>
          </a:xfrm>
          <a:prstGeom prst="rect">
            <a:avLst/>
          </a:prstGeom>
          <a:noFill/>
        </p:spPr>
        <p:txBody>
          <a:bodyPr wrap="square" lIns="0" tIns="0" rIns="0" bIns="0" rtlCol="0" anchor="b">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F8A"/>
                </a:solidFill>
                <a:effectLst/>
                <a:uLnTx/>
                <a:uFillTx/>
                <a:latin typeface="Calibri" panose="020F0502020204030204" pitchFamily="34" charset="0"/>
                <a:ea typeface="+mn-ea"/>
                <a:cs typeface="Arial" pitchFamily="34" charset="0"/>
              </a:rPr>
              <a:t>(1) </a:t>
            </a:r>
            <a:r>
              <a:rPr kumimoji="0" lang="en-US" sz="1200" b="0" i="0" u="none" strike="noStrike" kern="1200" cap="none" spc="0" normalizeH="0" baseline="0" noProof="0" dirty="0">
                <a:ln>
                  <a:noFill/>
                </a:ln>
                <a:solidFill>
                  <a:srgbClr val="5A5A5A">
                    <a:lumMod val="75000"/>
                  </a:srgbClr>
                </a:solidFill>
                <a:effectLst/>
                <a:uLnTx/>
                <a:uFillTx/>
                <a:latin typeface="Calibri" panose="020F0502020204030204" pitchFamily="34" charset="0"/>
                <a:ea typeface="+mn-ea"/>
                <a:cs typeface="Arial" pitchFamily="34" charset="0"/>
              </a:rPr>
              <a:t>From offer of LTV on free </a:t>
            </a:r>
            <a:r>
              <a:rPr kumimoji="0" lang="en-US" sz="1200" b="0" i="0" u="none" strike="noStrike" kern="1200" cap="none" spc="0" normalizeH="0" baseline="0" noProof="0" dirty="0" err="1">
                <a:ln>
                  <a:noFill/>
                </a:ln>
                <a:solidFill>
                  <a:srgbClr val="5A5A5A">
                    <a:lumMod val="75000"/>
                  </a:srgbClr>
                </a:solidFill>
                <a:effectLst/>
                <a:uLnTx/>
                <a:uFillTx/>
                <a:latin typeface="Calibri" panose="020F0502020204030204" pitchFamily="34" charset="0"/>
                <a:ea typeface="+mn-ea"/>
                <a:cs typeface="Arial" pitchFamily="34" charset="0"/>
              </a:rPr>
              <a:t>DataSource</a:t>
            </a:r>
            <a:r>
              <a:rPr kumimoji="0" lang="en-US" sz="1200" b="0" i="0" u="none" strike="noStrike" kern="1200" cap="none" spc="0" normalizeH="0" baseline="0" noProof="0" dirty="0">
                <a:ln>
                  <a:noFill/>
                </a:ln>
                <a:solidFill>
                  <a:srgbClr val="5A5A5A">
                    <a:lumMod val="75000"/>
                  </a:srgbClr>
                </a:solidFill>
                <a:effectLst/>
                <a:uLnTx/>
                <a:uFillTx/>
                <a:latin typeface="Calibri" panose="020F0502020204030204" pitchFamily="34" charset="0"/>
                <a:ea typeface="+mn-ea"/>
                <a:cs typeface="Arial" pitchFamily="34" charset="0"/>
              </a:rPr>
              <a:t> Valuation to LTV on RICS Surveyors Valuation (subject to paying upfront £340 Administration Fee</a:t>
            </a:r>
            <a:br>
              <a:rPr kumimoji="0" lang="en-US" sz="1200" b="0" i="0" u="none" strike="noStrike" kern="1200" cap="none" spc="0" normalizeH="0" baseline="0" noProof="0" dirty="0">
                <a:ln>
                  <a:noFill/>
                </a:ln>
                <a:solidFill>
                  <a:srgbClr val="5A5A5A">
                    <a:lumMod val="75000"/>
                  </a:srgbClr>
                </a:solidFill>
                <a:effectLst/>
                <a:uLnTx/>
                <a:uFillTx/>
                <a:latin typeface="Calibri" panose="020F0502020204030204" pitchFamily="34" charset="0"/>
                <a:ea typeface="+mn-ea"/>
                <a:cs typeface="Arial" pitchFamily="34" charset="0"/>
              </a:rPr>
            </a:br>
            <a:r>
              <a:rPr kumimoji="0" lang="en-US" sz="1200" b="1" i="0" u="none" strike="noStrike" kern="1200" cap="none" spc="0" normalizeH="0" baseline="0" noProof="0" dirty="0">
                <a:ln>
                  <a:noFill/>
                </a:ln>
                <a:solidFill>
                  <a:srgbClr val="004F8A"/>
                </a:solidFill>
                <a:effectLst/>
                <a:uLnTx/>
                <a:uFillTx/>
                <a:latin typeface="Calibri" panose="020F0502020204030204" pitchFamily="34" charset="0"/>
                <a:ea typeface="+mn-ea"/>
                <a:cs typeface="Arial" pitchFamily="34" charset="0"/>
              </a:rPr>
              <a:t>(2) </a:t>
            </a:r>
            <a:r>
              <a:rPr kumimoji="0" lang="en-US" sz="1200" b="0" i="0" u="none" strike="noStrike" kern="1200" cap="none" spc="0" normalizeH="0" baseline="0" noProof="0" dirty="0">
                <a:ln>
                  <a:noFill/>
                </a:ln>
                <a:solidFill>
                  <a:srgbClr val="5A5A5A">
                    <a:lumMod val="75000"/>
                  </a:srgbClr>
                </a:solidFill>
                <a:effectLst/>
                <a:uLnTx/>
                <a:uFillTx/>
                <a:latin typeface="Calibri" panose="020F0502020204030204" pitchFamily="34" charset="0"/>
                <a:ea typeface="+mn-ea"/>
                <a:cs typeface="Arial" pitchFamily="34" charset="0"/>
              </a:rPr>
              <a:t>RICS </a:t>
            </a:r>
            <a:r>
              <a:rPr kumimoji="0" lang="en-US" sz="1200" b="1" i="0" u="none" strike="noStrike" kern="1200" cap="none" spc="0" normalizeH="0" baseline="0" noProof="0" dirty="0">
                <a:ln>
                  <a:noFill/>
                </a:ln>
                <a:solidFill>
                  <a:schemeClr val="accent2">
                    <a:lumMod val="60000"/>
                    <a:lumOff val="40000"/>
                  </a:schemeClr>
                </a:solidFill>
                <a:effectLst/>
                <a:uLnTx/>
                <a:uFillTx/>
                <a:latin typeface="Calibri" panose="020F0502020204030204" pitchFamily="34" charset="0"/>
                <a:ea typeface="+mn-ea"/>
                <a:cs typeface="Arial" pitchFamily="34" charset="0"/>
              </a:rPr>
              <a:t>D69 </a:t>
            </a:r>
            <a:r>
              <a:rPr kumimoji="0" lang="en-US" sz="1200" b="0" i="0" u="none" strike="noStrike" kern="1200" cap="none" spc="0" normalizeH="0" baseline="0" noProof="0" dirty="0">
                <a:ln>
                  <a:noFill/>
                </a:ln>
                <a:solidFill>
                  <a:srgbClr val="5A5A5A">
                    <a:lumMod val="75000"/>
                  </a:srgbClr>
                </a:solidFill>
                <a:effectLst/>
                <a:uLnTx/>
                <a:uFillTx/>
                <a:latin typeface="Calibri" panose="020F0502020204030204" pitchFamily="34" charset="0"/>
                <a:ea typeface="+mn-ea"/>
                <a:cs typeface="Arial" pitchFamily="34" charset="0"/>
              </a:rPr>
              <a:t>(Actual Costs; Panel Managers have quoted </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£230 for Houses up to £500,000 and £330 for Houses over £500,000; </a:t>
            </a:r>
            <a:r>
              <a:rPr kumimoji="0" lang="en-US" sz="1200" b="1" i="0" u="none" strike="noStrike" kern="1200" cap="none" spc="0" normalizeH="0" baseline="0" noProof="0" dirty="0">
                <a:ln>
                  <a:noFill/>
                </a:ln>
                <a:solidFill>
                  <a:schemeClr val="accent2">
                    <a:lumMod val="60000"/>
                    <a:lumOff val="40000"/>
                  </a:schemeClr>
                </a:solidFill>
                <a:effectLst/>
                <a:uLnTx/>
                <a:uFillTx/>
                <a:latin typeface="Calibri" panose="020F0502020204030204" pitchFamily="34" charset="0"/>
                <a:ea typeface="+mn-ea"/>
                <a:cs typeface="Arial" pitchFamily="34" charset="0"/>
              </a:rPr>
              <a:t>Financial Model </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£333 for all RICS Surveyors Valuations)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F8A"/>
                </a:solidFill>
                <a:effectLst/>
                <a:uLnTx/>
                <a:uFillTx/>
                <a:latin typeface="Calibri" panose="020F0502020204030204" pitchFamily="34" charset="0"/>
                <a:ea typeface="+mn-ea"/>
                <a:cs typeface="Arial" pitchFamily="34" charset="0"/>
              </a:rPr>
              <a:t>(3) </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Administration Fee </a:t>
            </a:r>
            <a:r>
              <a:rPr kumimoji="0" lang="en-US" sz="1200" b="1" i="0" u="none" strike="noStrike" kern="1200" cap="none" spc="0" normalizeH="0" baseline="0" noProof="0" dirty="0">
                <a:ln>
                  <a:noFill/>
                </a:ln>
                <a:solidFill>
                  <a:schemeClr val="accent2">
                    <a:lumMod val="60000"/>
                    <a:lumOff val="40000"/>
                  </a:schemeClr>
                </a:solidFill>
                <a:effectLst/>
                <a:uLnTx/>
                <a:uFillTx/>
                <a:latin typeface="Calibri" panose="020F0502020204030204" pitchFamily="34" charset="0"/>
                <a:ea typeface="+mn-ea"/>
                <a:cs typeface="Arial" pitchFamily="34" charset="0"/>
              </a:rPr>
              <a:t>D68 </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one “</a:t>
            </a: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fits all</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itchFamily="34" charset="0"/>
              </a:rPr>
              <a:t>” (additional revenue over Actual Costs); refunded if customer draws down (takes) our finance.</a:t>
            </a:r>
            <a:endParaRPr kumimoji="0" lang="en-US" sz="12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Tree>
    <p:extLst>
      <p:ext uri="{BB962C8B-B14F-4D97-AF65-F5344CB8AC3E}">
        <p14:creationId xmlns:p14="http://schemas.microsoft.com/office/powerpoint/2010/main" val="281630631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40019" y="670292"/>
            <a:ext cx="8207024" cy="307777"/>
          </a:xfrm>
        </p:spPr>
        <p:txBody>
          <a:bodyPr/>
          <a:lstStyle/>
          <a:p>
            <a:r>
              <a:rPr lang="en-GB" dirty="0"/>
              <a:t>Unit Economics 2 – NON-EXIT Percentage Sale Profitability</a:t>
            </a:r>
            <a:endParaRPr lang="en-US" sz="900" b="1" dirty="0">
              <a:solidFill>
                <a:srgbClr val="00206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1592850851"/>
              </p:ext>
            </p:extLst>
          </p:nvPr>
        </p:nvGraphicFramePr>
        <p:xfrm>
          <a:off x="799104" y="1285847"/>
          <a:ext cx="6939754" cy="5027233"/>
        </p:xfrm>
        <a:graphic>
          <a:graphicData uri="http://schemas.openxmlformats.org/drawingml/2006/table">
            <a:tbl>
              <a:tblPr>
                <a:tableStyleId>{5C22544A-7EE6-4342-B048-85BDC9FD1C3A}</a:tableStyleId>
              </a:tblPr>
              <a:tblGrid>
                <a:gridCol w="306375">
                  <a:extLst>
                    <a:ext uri="{9D8B030D-6E8A-4147-A177-3AD203B41FA5}">
                      <a16:colId xmlns:a16="http://schemas.microsoft.com/office/drawing/2014/main" val="2510695906"/>
                    </a:ext>
                  </a:extLst>
                </a:gridCol>
                <a:gridCol w="1731472">
                  <a:extLst>
                    <a:ext uri="{9D8B030D-6E8A-4147-A177-3AD203B41FA5}">
                      <a16:colId xmlns:a16="http://schemas.microsoft.com/office/drawing/2014/main" val="42284068"/>
                    </a:ext>
                  </a:extLst>
                </a:gridCol>
                <a:gridCol w="1384662">
                  <a:extLst>
                    <a:ext uri="{9D8B030D-6E8A-4147-A177-3AD203B41FA5}">
                      <a16:colId xmlns:a16="http://schemas.microsoft.com/office/drawing/2014/main" val="1158723223"/>
                    </a:ext>
                  </a:extLst>
                </a:gridCol>
                <a:gridCol w="1280160">
                  <a:extLst>
                    <a:ext uri="{9D8B030D-6E8A-4147-A177-3AD203B41FA5}">
                      <a16:colId xmlns:a16="http://schemas.microsoft.com/office/drawing/2014/main" val="632215342"/>
                    </a:ext>
                  </a:extLst>
                </a:gridCol>
                <a:gridCol w="1045029">
                  <a:extLst>
                    <a:ext uri="{9D8B030D-6E8A-4147-A177-3AD203B41FA5}">
                      <a16:colId xmlns:a16="http://schemas.microsoft.com/office/drawing/2014/main" val="1987065829"/>
                    </a:ext>
                  </a:extLst>
                </a:gridCol>
                <a:gridCol w="1192056">
                  <a:extLst>
                    <a:ext uri="{9D8B030D-6E8A-4147-A177-3AD203B41FA5}">
                      <a16:colId xmlns:a16="http://schemas.microsoft.com/office/drawing/2014/main" val="2532676562"/>
                    </a:ext>
                  </a:extLst>
                </a:gridCol>
              </a:tblGrid>
              <a:tr h="358552">
                <a:tc gridSpan="6">
                  <a:txBody>
                    <a:bodyPr/>
                    <a:lstStyle/>
                    <a:p>
                      <a:pPr algn="ctr"/>
                      <a:r>
                        <a:rPr lang="en-US" sz="1400" b="1" dirty="0">
                          <a:solidFill>
                            <a:schemeClr val="tx1">
                              <a:lumMod val="65000"/>
                              <a:lumOff val="35000"/>
                            </a:schemeClr>
                          </a:solidFill>
                          <a:latin typeface="Calibri" panose="020F0502020204030204" pitchFamily="34" charset="0"/>
                        </a:rPr>
                        <a:t>AVERAGE RETURNS ANNUALISED </a:t>
                      </a:r>
                      <a:r>
                        <a:rPr lang="en-US" sz="1200" b="1" dirty="0">
                          <a:solidFill>
                            <a:srgbClr val="004F8A"/>
                          </a:solidFill>
                          <a:latin typeface="Calibri" panose="020F0502020204030204" pitchFamily="34" charset="0"/>
                        </a:rPr>
                        <a:t>(1) </a:t>
                      </a:r>
                    </a:p>
                  </a:txBody>
                  <a:tcPr anchor="ctr">
                    <a:lnL w="12700" cmpd="sng">
                      <a:noFill/>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900" b="1"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194298188"/>
                  </a:ext>
                </a:extLst>
              </a:tr>
              <a:tr h="1537024">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Average </a:t>
                      </a:r>
                    </a:p>
                    <a:p>
                      <a:pPr algn="l"/>
                      <a:r>
                        <a:rPr lang="en-US" sz="1400" b="0" dirty="0">
                          <a:solidFill>
                            <a:schemeClr val="tx1">
                              <a:lumMod val="65000"/>
                              <a:lumOff val="35000"/>
                            </a:schemeClr>
                          </a:solidFill>
                          <a:latin typeface="Calibri" panose="020F0502020204030204" pitchFamily="34" charset="0"/>
                        </a:rPr>
                        <a:t>NON-EXIT Sale Price</a:t>
                      </a:r>
                    </a:p>
                    <a:p>
                      <a:pPr algn="l"/>
                      <a:r>
                        <a:rPr lang="en-US" sz="1400" b="0" dirty="0">
                          <a:solidFill>
                            <a:schemeClr val="tx1">
                              <a:lumMod val="65000"/>
                              <a:lumOff val="35000"/>
                            </a:schemeClr>
                          </a:solidFill>
                          <a:latin typeface="Calibri" panose="020F0502020204030204" pitchFamily="34" charset="0"/>
                        </a:rPr>
                        <a:t>(Percentage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lumMod val="65000"/>
                              <a:lumOff val="35000"/>
                            </a:schemeClr>
                          </a:solidFill>
                          <a:latin typeface="Calibri" panose="020F0502020204030204" pitchFamily="34" charset="0"/>
                        </a:rPr>
                        <a:t>CHAIN FREE</a:t>
                      </a:r>
                      <a:r>
                        <a:rPr lang="en-US" sz="1400" b="1" i="0" dirty="0">
                          <a:solidFill>
                            <a:schemeClr val="tx1">
                              <a:lumMod val="65000"/>
                              <a:lumOff val="35000"/>
                            </a:schemeClr>
                          </a:solidFill>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Calibri" panose="020F0502020204030204" pitchFamily="34" charset="0"/>
                          <a:cs typeface="Calibri" panose="020F0502020204030204" pitchFamily="34" charset="0"/>
                        </a:rPr>
                        <a:t>(</a:t>
                      </a:r>
                      <a:r>
                        <a:rPr lang="en-US" sz="1400" b="1" i="0" dirty="0">
                          <a:solidFill>
                            <a:schemeClr val="tx1">
                              <a:lumMod val="65000"/>
                              <a:lumOff val="35000"/>
                            </a:schemeClr>
                          </a:solidFill>
                          <a:latin typeface="Calibri" panose="020F0502020204030204" pitchFamily="34" charset="0"/>
                          <a:cs typeface="Calibri" panose="020F0502020204030204" pitchFamily="34" charset="0"/>
                        </a:rPr>
                        <a:t>ex 1% Fee</a:t>
                      </a:r>
                      <a:r>
                        <a:rPr lang="en-US" sz="1400" b="0" i="0" dirty="0">
                          <a:solidFill>
                            <a:schemeClr val="tx1">
                              <a:lumMod val="65000"/>
                              <a:lumOff val="35000"/>
                            </a:schemeClr>
                          </a:solidFill>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Calibri" panose="020F0502020204030204" pitchFamily="34" charset="0"/>
                        </a:rPr>
                        <a:t>Core Proposition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Calibri" panose="020F0502020204030204" pitchFamily="34"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lumMod val="65000"/>
                              <a:lumOff val="35000"/>
                            </a:schemeClr>
                          </a:solidFill>
                          <a:latin typeface="Calibri" panose="020F0502020204030204" pitchFamily="34" charset="0"/>
                        </a:rPr>
                        <a:t>Restricted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004F8A"/>
                          </a:solidFill>
                          <a:latin typeface="Calibri" panose="020F0502020204030204" pitchFamily="34" charset="0"/>
                        </a:rPr>
                        <a:t>(2)</a:t>
                      </a:r>
                      <a:br>
                        <a:rPr lang="en-US" sz="1400" b="1" i="0" dirty="0">
                          <a:solidFill>
                            <a:schemeClr val="tx1">
                              <a:lumMod val="65000"/>
                              <a:lumOff val="35000"/>
                            </a:schemeClr>
                          </a:solidFill>
                          <a:latin typeface="Calibri" panose="020F0502020204030204" pitchFamily="34" charset="0"/>
                        </a:rPr>
                      </a:b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CHAIN MENDER</a:t>
                      </a:r>
                      <a:r>
                        <a:rPr lang="en-US" sz="1400" b="1" dirty="0">
                          <a:solidFill>
                            <a:schemeClr val="tx1">
                              <a:lumMod val="65000"/>
                              <a:lumOff val="35000"/>
                            </a:schemeClr>
                          </a:solidFill>
                          <a:latin typeface="Arial" panose="020B0604020202020204" pitchFamily="34" charset="0"/>
                          <a:cs typeface="Arial" panose="020B0604020202020204" pitchFamily="34" charset="0"/>
                        </a:rPr>
                        <a:t>®</a:t>
                      </a:r>
                      <a:r>
                        <a:rPr lang="en-US" sz="1400" b="1" dirty="0">
                          <a:solidFill>
                            <a:schemeClr val="tx1">
                              <a:lumMod val="65000"/>
                              <a:lumOff val="35000"/>
                            </a:schemeClr>
                          </a:solidFill>
                          <a:latin typeface="Calibri" panose="020F0502020204030204" pitchFamily="34" charset="0"/>
                        </a:rPr>
                        <a:t> </a:t>
                      </a:r>
                      <a:br>
                        <a:rPr lang="en-US" sz="1400" b="1" dirty="0">
                          <a:solidFill>
                            <a:schemeClr val="tx1">
                              <a:lumMod val="65000"/>
                              <a:lumOff val="35000"/>
                            </a:schemeClr>
                          </a:solidFill>
                          <a:latin typeface="Calibri" panose="020F0502020204030204" pitchFamily="34" charset="0"/>
                        </a:rPr>
                      </a:br>
                      <a:br>
                        <a:rPr lang="en-US" sz="1400" b="1"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Core Proposition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and</a:t>
                      </a:r>
                      <a:br>
                        <a:rPr lang="en-US" sz="1400" b="0"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Restricted</a:t>
                      </a:r>
                      <a:br>
                        <a:rPr lang="en-US" sz="1400" b="0"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Stress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781193"/>
                  </a:ext>
                </a:extLst>
              </a:tr>
              <a:tr h="709396">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Houses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250K&gt;500K</a:t>
                      </a:r>
                      <a:br>
                        <a:rPr lang="en-US" sz="1400" b="0" dirty="0">
                          <a:solidFill>
                            <a:schemeClr val="tx1">
                              <a:lumMod val="65000"/>
                              <a:lumOff val="35000"/>
                            </a:schemeClr>
                          </a:solidFill>
                          <a:latin typeface="Calibri" panose="020F0502020204030204" pitchFamily="34" charset="0"/>
                        </a:rPr>
                      </a:br>
                      <a:endParaRPr lang="en-US" sz="900" b="1"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Houses</a:t>
                      </a:r>
                      <a:br>
                        <a:rPr lang="en-US" sz="1400" b="0"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500K&gt;700K</a:t>
                      </a:r>
                      <a:br>
                        <a:rPr lang="en-US" sz="1400" b="0"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Houses</a:t>
                      </a:r>
                      <a:br>
                        <a:rPr lang="en-US" sz="1400" b="0"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250K&gt;500K</a:t>
                      </a:r>
                      <a:br>
                        <a:rPr lang="en-US" sz="1400" b="0"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Houses</a:t>
                      </a:r>
                      <a:br>
                        <a:rPr lang="en-US" sz="1400" b="0"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500K&gt;700K</a:t>
                      </a:r>
                      <a:br>
                        <a:rPr lang="en-US" sz="1400" b="0"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135704"/>
                  </a:ext>
                </a:extLst>
              </a:tr>
              <a:tr h="2955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       PER ANNUM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697107"/>
                  </a:ext>
                </a:extLst>
              </a:tr>
              <a:tr h="2955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100%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41.21%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31.14% </a:t>
                      </a:r>
                      <a:r>
                        <a:rPr lang="en-US" sz="1200" b="1" dirty="0">
                          <a:solidFill>
                            <a:srgbClr val="004F8A"/>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73.52%</a:t>
                      </a:r>
                      <a:r>
                        <a:rPr lang="en-US" sz="1200" b="0"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879026"/>
                  </a:ext>
                </a:extLst>
              </a:tr>
              <a:tr h="2955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99%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38.19%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71.75%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5387591"/>
                  </a:ext>
                </a:extLst>
              </a:tr>
              <a:tr h="2955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98%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17.11%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26.57%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69.83%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0124920"/>
                  </a:ext>
                </a:extLst>
              </a:tr>
              <a:tr h="2955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97%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32.16%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67.86%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6000096"/>
                  </a:ext>
                </a:extLst>
              </a:tr>
              <a:tr h="295582">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tx1">
                              <a:lumMod val="65000"/>
                              <a:lumOff val="35000"/>
                            </a:schemeClr>
                          </a:solidFill>
                          <a:highlight>
                            <a:srgbClr val="FFFF00"/>
                          </a:highlight>
                          <a:latin typeface="Calibri" panose="020F0502020204030204" pitchFamily="34" charset="0"/>
                        </a:rPr>
                        <a:t>96% RICS </a:t>
                      </a:r>
                      <a:r>
                        <a:rPr lang="en-US" sz="1200" b="1" dirty="0">
                          <a:solidFill>
                            <a:srgbClr val="004F8A"/>
                          </a:solidFill>
                          <a:highlight>
                            <a:srgbClr val="FFFF00"/>
                          </a:highlight>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rPr>
                        <a:t>11.41%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rPr>
                        <a:t>29.15%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rPr>
                        <a:t>21.78%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rPr>
                        <a:t>65.93%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632552"/>
                  </a:ext>
                </a:extLst>
              </a:tr>
              <a:tr h="523401">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5">
                  <a:txBody>
                    <a:bodyPr/>
                    <a:lstStyle/>
                    <a:p>
                      <a:pPr marL="342900" indent="-342900" algn="l">
                        <a:buAutoNum type="arabicParenBoth"/>
                      </a:pPr>
                      <a:r>
                        <a:rPr lang="en-US" sz="1200" b="1" dirty="0">
                          <a:solidFill>
                            <a:srgbClr val="004F8A"/>
                          </a:solidFill>
                          <a:latin typeface="Calibri" panose="020F0502020204030204" pitchFamily="34" charset="0"/>
                        </a:rPr>
                        <a:t> </a:t>
                      </a:r>
                      <a:r>
                        <a:rPr lang="en-US" sz="1200" b="0" dirty="0">
                          <a:solidFill>
                            <a:schemeClr val="tx1">
                              <a:lumMod val="65000"/>
                              <a:lumOff val="35000"/>
                            </a:schemeClr>
                          </a:solidFill>
                          <a:latin typeface="Calibri" panose="020F0502020204030204" pitchFamily="34" charset="0"/>
                        </a:rPr>
                        <a:t>20week sale period</a:t>
                      </a:r>
                      <a:r>
                        <a:rPr lang="en-US" sz="1200" b="1" dirty="0">
                          <a:solidFill>
                            <a:srgbClr val="004F8A"/>
                          </a:solidFill>
                          <a:latin typeface="Calibri" panose="020F0502020204030204" pitchFamily="34" charset="0"/>
                        </a:rPr>
                        <a:t> (2)</a:t>
                      </a:r>
                      <a:r>
                        <a:rPr lang="en-US" sz="1200" b="0" dirty="0">
                          <a:solidFill>
                            <a:schemeClr val="tx1">
                              <a:lumMod val="65000"/>
                              <a:lumOff val="35000"/>
                            </a:schemeClr>
                          </a:solidFill>
                          <a:latin typeface="Calibri" panose="020F0502020204030204" pitchFamily="34" charset="0"/>
                        </a:rPr>
                        <a:t> </a:t>
                      </a:r>
                      <a:r>
                        <a:rPr lang="en-US" sz="1400" b="1" dirty="0">
                          <a:solidFill>
                            <a:schemeClr val="accent2">
                              <a:lumMod val="60000"/>
                              <a:lumOff val="40000"/>
                            </a:schemeClr>
                          </a:solidFill>
                          <a:latin typeface="Calibri" panose="020F0502020204030204" pitchFamily="34" charset="0"/>
                        </a:rPr>
                        <a:t>D20; D122; G122</a:t>
                      </a:r>
                      <a:r>
                        <a:rPr lang="en-US" sz="1200" b="1" dirty="0">
                          <a:solidFill>
                            <a:schemeClr val="accent2">
                              <a:lumMod val="60000"/>
                              <a:lumOff val="40000"/>
                            </a:schemeClr>
                          </a:solidFill>
                          <a:latin typeface="Calibri" panose="020F0502020204030204" pitchFamily="34" charset="0"/>
                        </a:rPr>
                        <a:t> </a:t>
                      </a:r>
                      <a:r>
                        <a:rPr lang="en-US" sz="1200" b="1" dirty="0">
                          <a:solidFill>
                            <a:srgbClr val="004F8A"/>
                          </a:solidFill>
                          <a:latin typeface="Calibri" panose="020F0502020204030204" pitchFamily="34" charset="0"/>
                        </a:rPr>
                        <a:t>(3)  </a:t>
                      </a:r>
                      <a:r>
                        <a:rPr lang="en-US" sz="1400" b="0" dirty="0">
                          <a:solidFill>
                            <a:schemeClr val="tx1">
                              <a:lumMod val="65000"/>
                              <a:lumOff val="35000"/>
                            </a:schemeClr>
                          </a:solidFill>
                          <a:latin typeface="Calibri" panose="020F0502020204030204" pitchFamily="34" charset="0"/>
                        </a:rPr>
                        <a:t>Customer receives 85% Profit Share</a:t>
                      </a:r>
                      <a:br>
                        <a:rPr lang="en-US" sz="1400" b="0"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a:t>
                      </a:r>
                      <a:r>
                        <a:rPr lang="en-US" sz="1400" b="1" dirty="0">
                          <a:solidFill>
                            <a:schemeClr val="tx1">
                              <a:lumMod val="65000"/>
                              <a:lumOff val="35000"/>
                            </a:schemeClr>
                          </a:solidFill>
                          <a:latin typeface="Calibri" panose="020F0502020204030204" pitchFamily="34" charset="0"/>
                        </a:rPr>
                        <a:t>no </a:t>
                      </a:r>
                      <a:r>
                        <a:rPr lang="en-US" sz="1400" b="0" dirty="0">
                          <a:solidFill>
                            <a:schemeClr val="tx1">
                              <a:lumMod val="65000"/>
                              <a:lumOff val="35000"/>
                            </a:schemeClr>
                          </a:solidFill>
                          <a:latin typeface="Calibri" panose="020F0502020204030204" pitchFamily="34" charset="0"/>
                        </a:rPr>
                        <a:t>deductions) if Sale over 100% RICS (Valuation)</a:t>
                      </a:r>
                      <a:r>
                        <a:rPr lang="en-US" sz="1400" b="1"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(4)  </a:t>
                      </a:r>
                      <a:r>
                        <a:rPr lang="en-US" sz="1400" b="0" dirty="0">
                          <a:solidFill>
                            <a:schemeClr val="tx1">
                              <a:lumMod val="65000"/>
                              <a:lumOff val="35000"/>
                            </a:schemeClr>
                          </a:solidFill>
                          <a:latin typeface="Calibri" panose="020F0502020204030204" pitchFamily="34" charset="0"/>
                        </a:rPr>
                        <a:t>Core Proposition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9321065"/>
                  </a:ext>
                </a:extLst>
              </a:tr>
            </a:tbl>
          </a:graphicData>
        </a:graphic>
      </p:graphicFrame>
    </p:spTree>
    <p:extLst>
      <p:ext uri="{BB962C8B-B14F-4D97-AF65-F5344CB8AC3E}">
        <p14:creationId xmlns:p14="http://schemas.microsoft.com/office/powerpoint/2010/main" val="339250604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4A8E9-6BB1-4DB6-9E38-7ADB07840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22CFD-F43C-C13E-5E51-FD4B085EFB42}"/>
              </a:ext>
            </a:extLst>
          </p:cNvPr>
          <p:cNvSpPr>
            <a:spLocks noGrp="1"/>
          </p:cNvSpPr>
          <p:nvPr>
            <p:ph type="title"/>
          </p:nvPr>
        </p:nvSpPr>
        <p:spPr>
          <a:xfrm>
            <a:off x="461495" y="516835"/>
            <a:ext cx="7772400" cy="307777"/>
          </a:xfrm>
        </p:spPr>
        <p:txBody>
          <a:bodyPr/>
          <a:lstStyle/>
          <a:p>
            <a:r>
              <a:rPr lang="en-US" dirty="0"/>
              <a:t>Unit Economics 3 – NON-EXIT Profitability</a:t>
            </a:r>
            <a:endParaRPr lang="en-US" sz="900" b="1" dirty="0"/>
          </a:p>
        </p:txBody>
      </p:sp>
      <p:sp>
        <p:nvSpPr>
          <p:cNvPr id="4" name="Rectangle 3">
            <a:extLst>
              <a:ext uri="{FF2B5EF4-FFF2-40B4-BE49-F238E27FC236}">
                <a16:creationId xmlns:a16="http://schemas.microsoft.com/office/drawing/2014/main" id="{283CA617-8EA8-68C0-78D0-687F95B1CDC5}"/>
              </a:ext>
            </a:extLst>
          </p:cNvPr>
          <p:cNvSpPr/>
          <p:nvPr/>
        </p:nvSpPr>
        <p:spPr>
          <a:xfrm>
            <a:off x="382137" y="996288"/>
            <a:ext cx="4653888" cy="646331"/>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300"/>
              </a:spcBef>
              <a:spcAft>
                <a:spcPts val="0"/>
              </a:spcAft>
              <a:buClr>
                <a:srgbClr val="004488"/>
              </a:buClr>
              <a:buSzTx/>
              <a:buFontTx/>
              <a:buNone/>
              <a:tabLst/>
              <a:defRPr/>
            </a:pP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graphicFrame>
        <p:nvGraphicFramePr>
          <p:cNvPr id="3" name="Table 2">
            <a:extLst>
              <a:ext uri="{FF2B5EF4-FFF2-40B4-BE49-F238E27FC236}">
                <a16:creationId xmlns:a16="http://schemas.microsoft.com/office/drawing/2014/main" id="{60BA1BE9-E32C-25E2-CBF5-C1F46B8A3C38}"/>
              </a:ext>
            </a:extLst>
          </p:cNvPr>
          <p:cNvGraphicFramePr>
            <a:graphicFrameLocks noGrp="1"/>
          </p:cNvGraphicFramePr>
          <p:nvPr>
            <p:extLst>
              <p:ext uri="{D42A27DB-BD31-4B8C-83A1-F6EECF244321}">
                <p14:modId xmlns:p14="http://schemas.microsoft.com/office/powerpoint/2010/main" val="3616955475"/>
              </p:ext>
            </p:extLst>
          </p:nvPr>
        </p:nvGraphicFramePr>
        <p:xfrm>
          <a:off x="179961" y="702365"/>
          <a:ext cx="8784078" cy="56388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667635455"/>
                    </a:ext>
                  </a:extLst>
                </a:gridCol>
                <a:gridCol w="944448">
                  <a:extLst>
                    <a:ext uri="{9D8B030D-6E8A-4147-A177-3AD203B41FA5}">
                      <a16:colId xmlns:a16="http://schemas.microsoft.com/office/drawing/2014/main" val="2686678427"/>
                    </a:ext>
                  </a:extLst>
                </a:gridCol>
                <a:gridCol w="3122579">
                  <a:extLst>
                    <a:ext uri="{9D8B030D-6E8A-4147-A177-3AD203B41FA5}">
                      <a16:colId xmlns:a16="http://schemas.microsoft.com/office/drawing/2014/main" val="2935074884"/>
                    </a:ext>
                  </a:extLst>
                </a:gridCol>
                <a:gridCol w="1047349">
                  <a:extLst>
                    <a:ext uri="{9D8B030D-6E8A-4147-A177-3AD203B41FA5}">
                      <a16:colId xmlns:a16="http://schemas.microsoft.com/office/drawing/2014/main" val="3275576760"/>
                    </a:ext>
                  </a:extLst>
                </a:gridCol>
                <a:gridCol w="1159624">
                  <a:extLst>
                    <a:ext uri="{9D8B030D-6E8A-4147-A177-3AD203B41FA5}">
                      <a16:colId xmlns:a16="http://schemas.microsoft.com/office/drawing/2014/main" val="2031785986"/>
                    </a:ext>
                  </a:extLst>
                </a:gridCol>
                <a:gridCol w="1136330">
                  <a:extLst>
                    <a:ext uri="{9D8B030D-6E8A-4147-A177-3AD203B41FA5}">
                      <a16:colId xmlns:a16="http://schemas.microsoft.com/office/drawing/2014/main" val="3071365372"/>
                    </a:ext>
                  </a:extLst>
                </a:gridCol>
                <a:gridCol w="1165468">
                  <a:extLst>
                    <a:ext uri="{9D8B030D-6E8A-4147-A177-3AD203B41FA5}">
                      <a16:colId xmlns:a16="http://schemas.microsoft.com/office/drawing/2014/main" val="441521828"/>
                    </a:ext>
                  </a:extLst>
                </a:gridCol>
              </a:tblGrid>
              <a:tr h="358625">
                <a:tc>
                  <a:txBody>
                    <a:bodyPr/>
                    <a:lstStyle/>
                    <a:p>
                      <a:endParaRPr lang="en-GB" dirty="0"/>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CHAIN FREE</a:t>
                      </a:r>
                      <a:r>
                        <a:rPr lang="en-US" sz="1400" b="1" dirty="0">
                          <a:solidFill>
                            <a:schemeClr val="tx1">
                              <a:lumMod val="65000"/>
                              <a:lumOff val="35000"/>
                            </a:schemeClr>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CHAIN MENDER</a:t>
                      </a:r>
                      <a:r>
                        <a:rPr lang="en-US" sz="1400" b="1" dirty="0">
                          <a:solidFill>
                            <a:schemeClr val="tx1">
                              <a:lumMod val="65000"/>
                              <a:lumOff val="35000"/>
                            </a:schemeClr>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10001"/>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0699457"/>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D27 / G27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tx1">
                              <a:lumMod val="65000"/>
                              <a:lumOff val="35000"/>
                            </a:schemeClr>
                          </a:solidFill>
                          <a:latin typeface="Calibri" panose="020F0502020204030204" pitchFamily="34" charset="0"/>
                        </a:rPr>
                        <a:t>House Prices / RICS 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250 &gt;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500  &gt;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250 &gt;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500 &gt;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4532871"/>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D45 / G45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Av. House Price (RICS 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0526347"/>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accent1">
                              <a:lumMod val="60000"/>
                              <a:lumOff val="40000"/>
                            </a:schemeClr>
                          </a:solidFill>
                          <a:latin typeface="Calibri" panose="020F0502020204030204" pitchFamily="34" charset="0"/>
                        </a:rPr>
                        <a:t>D31 / D36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0" dirty="0">
                          <a:solidFill>
                            <a:schemeClr val="tx1">
                              <a:lumMod val="65000"/>
                              <a:lumOff val="35000"/>
                            </a:schemeClr>
                          </a:solidFill>
                          <a:latin typeface="Calibri" panose="020F0502020204030204" pitchFamily="34" charset="0"/>
                        </a:rPr>
                        <a:t>LTV </a:t>
                      </a:r>
                      <a:r>
                        <a:rPr lang="en-US" sz="900" b="1" dirty="0">
                          <a:solidFill>
                            <a:srgbClr val="004F8A"/>
                          </a:solidFill>
                          <a:latin typeface="Calibri" panose="020F0502020204030204" pitchFamily="34" charset="0"/>
                        </a:rPr>
                        <a:t>(1) </a:t>
                      </a:r>
                      <a:r>
                        <a:rPr lang="en-US" sz="1400" b="0" dirty="0">
                          <a:solidFill>
                            <a:schemeClr val="tx1">
                              <a:lumMod val="65000"/>
                              <a:lumOff val="35000"/>
                            </a:schemeClr>
                          </a:solidFill>
                          <a:latin typeface="Calibri" panose="020F0502020204030204" pitchFamily="34" charset="0"/>
                        </a:rPr>
                        <a:t>90% RICS / </a:t>
                      </a:r>
                      <a:r>
                        <a:rPr lang="en-US" sz="900" b="1" dirty="0">
                          <a:solidFill>
                            <a:srgbClr val="004F8A"/>
                          </a:solidFill>
                          <a:latin typeface="Calibri" panose="020F0502020204030204" pitchFamily="34" charset="0"/>
                        </a:rPr>
                        <a:t>(2) </a:t>
                      </a:r>
                      <a:r>
                        <a:rPr lang="en-US" sz="1400" b="0" dirty="0">
                          <a:solidFill>
                            <a:schemeClr val="tx1">
                              <a:lumMod val="65000"/>
                              <a:lumOff val="35000"/>
                            </a:schemeClr>
                          </a:solidFill>
                          <a:latin typeface="Calibri" panose="020F0502020204030204" pitchFamily="34" charset="0"/>
                        </a:rPr>
                        <a:t>85%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315 </a:t>
                      </a:r>
                      <a:r>
                        <a:rPr lang="en-US" sz="900" b="1" dirty="0">
                          <a:solidFill>
                            <a:srgbClr val="004F8A"/>
                          </a:solidFill>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510 </a:t>
                      </a:r>
                      <a:r>
                        <a:rPr lang="en-US" sz="900" b="1" dirty="0">
                          <a:solidFill>
                            <a:srgbClr val="004F8A"/>
                          </a:solidFill>
                          <a:latin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0880510"/>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D55 / D60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LTV</a:t>
                      </a:r>
                      <a:r>
                        <a:rPr lang="en-US" sz="1400" b="1" dirty="0">
                          <a:solidFill>
                            <a:schemeClr val="tx1">
                              <a:lumMod val="65000"/>
                              <a:lumOff val="35000"/>
                            </a:schemeClr>
                          </a:solidFill>
                          <a:latin typeface="Calibri" panose="020F0502020204030204" pitchFamily="34" charset="0"/>
                        </a:rPr>
                        <a:t> </a:t>
                      </a:r>
                      <a:r>
                        <a:rPr lang="en-US" sz="900" b="1" dirty="0">
                          <a:solidFill>
                            <a:srgbClr val="004F8A"/>
                          </a:solidFill>
                          <a:latin typeface="Calibri" panose="020F0502020204030204" pitchFamily="34" charset="0"/>
                        </a:rPr>
                        <a:t>(1)</a:t>
                      </a:r>
                      <a:r>
                        <a:rPr lang="en-US" sz="1400" b="1" dirty="0">
                          <a:solidFill>
                            <a:schemeClr val="tx1">
                              <a:lumMod val="65000"/>
                              <a:lumOff val="35000"/>
                            </a:schemeClr>
                          </a:solidFill>
                          <a:latin typeface="Calibri" panose="020F0502020204030204" pitchFamily="34" charset="0"/>
                        </a:rPr>
                        <a:t> </a:t>
                      </a:r>
                      <a:r>
                        <a:rPr lang="en-US" sz="1400" b="0" dirty="0">
                          <a:solidFill>
                            <a:schemeClr val="tx1">
                              <a:lumMod val="65000"/>
                              <a:lumOff val="35000"/>
                            </a:schemeClr>
                          </a:solidFill>
                          <a:latin typeface="Calibri" panose="020F0502020204030204" pitchFamily="34" charset="0"/>
                        </a:rPr>
                        <a:t>85% RICS / </a:t>
                      </a:r>
                      <a:r>
                        <a:rPr lang="en-US" sz="900" b="1" dirty="0">
                          <a:solidFill>
                            <a:srgbClr val="004F8A"/>
                          </a:solidFill>
                          <a:latin typeface="Calibri" panose="020F0502020204030204" pitchFamily="34" charset="0"/>
                        </a:rPr>
                        <a:t>(2) </a:t>
                      </a:r>
                      <a:r>
                        <a:rPr lang="en-US" sz="1400" b="0" dirty="0">
                          <a:solidFill>
                            <a:schemeClr val="tx1">
                              <a:lumMod val="65000"/>
                              <a:lumOff val="35000"/>
                            </a:schemeClr>
                          </a:solidFill>
                          <a:latin typeface="Calibri" panose="020F0502020204030204" pitchFamily="34" charset="0"/>
                        </a:rPr>
                        <a:t>80% RICS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 297.5 </a:t>
                      </a:r>
                      <a:r>
                        <a:rPr lang="en-US" sz="900" b="1" dirty="0">
                          <a:solidFill>
                            <a:srgbClr val="004F8A"/>
                          </a:solidFill>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416</a:t>
                      </a:r>
                      <a:r>
                        <a:rPr lang="en-US" sz="1400" b="1" dirty="0">
                          <a:solidFill>
                            <a:schemeClr val="tx1">
                              <a:lumMod val="65000"/>
                              <a:lumOff val="35000"/>
                            </a:schemeClr>
                          </a:solidFill>
                          <a:latin typeface="Calibri" panose="020F0502020204030204" pitchFamily="34" charset="0"/>
                          <a:cs typeface="Calibri" panose="020F0502020204030204" pitchFamily="34" charset="0"/>
                        </a:rPr>
                        <a:t> </a:t>
                      </a:r>
                      <a:r>
                        <a:rPr lang="en-US" sz="900" b="1" dirty="0">
                          <a:solidFill>
                            <a:srgbClr val="004F8A"/>
                          </a:solidFill>
                          <a:latin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490054"/>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D29 &gt; D58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0" dirty="0">
                          <a:solidFill>
                            <a:schemeClr val="tx1">
                              <a:lumMod val="65000"/>
                              <a:lumOff val="35000"/>
                            </a:schemeClr>
                          </a:solidFill>
                          <a:latin typeface="Calibri" panose="020F0502020204030204" pitchFamily="34" charset="0"/>
                        </a:rPr>
                        <a:t>Av. Sale Price </a:t>
                      </a:r>
                      <a:r>
                        <a:rPr lang="en-US" sz="900" b="1" dirty="0">
                          <a:solidFill>
                            <a:srgbClr val="004F8A"/>
                          </a:solidFill>
                          <a:latin typeface="Calibri" panose="020F0502020204030204" pitchFamily="34" charset="0"/>
                        </a:rPr>
                        <a:t>(1) </a:t>
                      </a:r>
                      <a:r>
                        <a:rPr lang="en-US" sz="1400" b="0" dirty="0">
                          <a:solidFill>
                            <a:schemeClr val="tx1">
                              <a:lumMod val="65000"/>
                              <a:lumOff val="35000"/>
                            </a:schemeClr>
                          </a:solidFill>
                          <a:latin typeface="Calibri" panose="020F0502020204030204" pitchFamily="34" charset="0"/>
                        </a:rPr>
                        <a:t>96% RICS /</a:t>
                      </a:r>
                      <a:r>
                        <a:rPr lang="en-US" sz="900" b="1" dirty="0">
                          <a:solidFill>
                            <a:srgbClr val="004F8A"/>
                          </a:solidFill>
                          <a:latin typeface="Calibri" panose="020F0502020204030204" pitchFamily="34" charset="0"/>
                        </a:rPr>
                        <a:t>(2) </a:t>
                      </a:r>
                      <a:r>
                        <a:rPr lang="en-US" sz="1400" b="0" dirty="0">
                          <a:solidFill>
                            <a:schemeClr val="tx1">
                              <a:lumMod val="65000"/>
                              <a:lumOff val="35000"/>
                            </a:schemeClr>
                          </a:solidFill>
                          <a:latin typeface="Calibri" panose="020F0502020204030204" pitchFamily="34" charset="0"/>
                        </a:rPr>
                        <a:t>83%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336</a:t>
                      </a:r>
                      <a:r>
                        <a:rPr lang="en-US" sz="1400" b="1" dirty="0">
                          <a:solidFill>
                            <a:schemeClr val="tx1">
                              <a:lumMod val="65000"/>
                              <a:lumOff val="35000"/>
                            </a:schemeClr>
                          </a:solidFill>
                          <a:latin typeface="Calibri" panose="020F0502020204030204" pitchFamily="34" charset="0"/>
                          <a:cs typeface="Calibri" panose="020F0502020204030204" pitchFamily="34" charset="0"/>
                        </a:rPr>
                        <a:t> </a:t>
                      </a:r>
                      <a:r>
                        <a:rPr lang="en-US" sz="900" b="1" dirty="0">
                          <a:solidFill>
                            <a:srgbClr val="004F8A"/>
                          </a:solidFill>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576 </a:t>
                      </a:r>
                      <a:r>
                        <a:rPr lang="en-US" sz="900" b="1" dirty="0">
                          <a:solidFill>
                            <a:srgbClr val="004F8A"/>
                          </a:solidFill>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336 </a:t>
                      </a:r>
                      <a:r>
                        <a:rPr lang="en-US" sz="900" b="1" dirty="0">
                          <a:solidFill>
                            <a:srgbClr val="004F8A"/>
                          </a:solidFill>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499 </a:t>
                      </a:r>
                      <a:r>
                        <a:rPr lang="en-US" sz="900" b="1" dirty="0">
                          <a:solidFill>
                            <a:srgbClr val="004F8A"/>
                          </a:solidFill>
                          <a:latin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04970246"/>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Av. NON-EXIT Sale Profit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4562061"/>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0" dirty="0">
                          <a:solidFill>
                            <a:schemeClr val="tx1">
                              <a:lumMod val="65000"/>
                              <a:lumOff val="35000"/>
                            </a:schemeClr>
                          </a:solidFill>
                          <a:latin typeface="Calibri" panose="020F0502020204030204" pitchFamily="34" charset="0"/>
                        </a:rPr>
                        <a:t>1% Plan Membership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4072556"/>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tx1">
                              <a:lumMod val="65000"/>
                              <a:lumOff val="35000"/>
                            </a:schemeClr>
                          </a:solidFill>
                          <a:latin typeface="Calibri" panose="020F0502020204030204" pitchFamily="34" charset="0"/>
                        </a:rPr>
                        <a:t>INCOME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24.1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71.1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9761170"/>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0" dirty="0">
                          <a:solidFill>
                            <a:schemeClr val="tx1">
                              <a:lumMod val="65000"/>
                              <a:lumOff val="35000"/>
                            </a:schemeClr>
                          </a:solidFill>
                          <a:latin typeface="Calibri" panose="020F0502020204030204" pitchFamily="34" charset="0"/>
                        </a:rPr>
                        <a:t>1.5% Agents Sale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8.64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5798820"/>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1" dirty="0">
                          <a:solidFill>
                            <a:schemeClr val="accent1">
                              <a:lumMod val="60000"/>
                              <a:lumOff val="40000"/>
                            </a:schemeClr>
                          </a:solidFill>
                          <a:latin typeface="Calibri" panose="020F0502020204030204" pitchFamily="34" charset="0"/>
                        </a:rPr>
                        <a:t>D9 + D40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err="1">
                          <a:solidFill>
                            <a:schemeClr val="tx1">
                              <a:lumMod val="65000"/>
                              <a:lumOff val="35000"/>
                            </a:schemeClr>
                          </a:solidFill>
                          <a:latin typeface="Calibri" panose="020F0502020204030204" pitchFamily="34" charset="0"/>
                        </a:rPr>
                        <a:t>DataSource</a:t>
                      </a:r>
                      <a:r>
                        <a:rPr lang="en-US" sz="1400" b="1" dirty="0">
                          <a:solidFill>
                            <a:schemeClr val="tx1">
                              <a:lumMod val="65000"/>
                              <a:lumOff val="35000"/>
                            </a:schemeClr>
                          </a:solidFill>
                          <a:latin typeface="Calibri" panose="020F0502020204030204" pitchFamily="34" charset="0"/>
                        </a:rPr>
                        <a:t> + </a:t>
                      </a:r>
                      <a:r>
                        <a:rPr lang="en-US" sz="1400" b="0" dirty="0">
                          <a:solidFill>
                            <a:schemeClr val="tx1">
                              <a:lumMod val="65000"/>
                              <a:lumOff val="35000"/>
                            </a:schemeClr>
                          </a:solidFill>
                          <a:latin typeface="Calibri" panose="020F0502020204030204" pitchFamily="34" charset="0"/>
                        </a:rPr>
                        <a:t>NON-EXIT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65000"/>
                              <a:lumOff val="35000"/>
                            </a:schemeClr>
                          </a:solidFill>
                          <a:latin typeface="Calibri" panose="020F0502020204030204" pitchFamily="34" charset="0"/>
                          <a:cs typeface="Calibri" panose="020F0502020204030204" pitchFamily="34" charset="0"/>
                        </a:rPr>
                        <a:t>5.29</a:t>
                      </a: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1998271"/>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1" u="sng" dirty="0">
                          <a:solidFill>
                            <a:schemeClr val="tx1">
                              <a:lumMod val="65000"/>
                              <a:lumOff val="35000"/>
                            </a:schemeClr>
                          </a:solidFill>
                          <a:latin typeface="Calibri" panose="020F0502020204030204" pitchFamily="34" charset="0"/>
                        </a:rPr>
                        <a:t>Less</a:t>
                      </a:r>
                      <a:r>
                        <a:rPr lang="en-US" sz="1400" b="1" dirty="0">
                          <a:solidFill>
                            <a:schemeClr val="tx1">
                              <a:lumMod val="65000"/>
                              <a:lumOff val="35000"/>
                            </a:schemeClr>
                          </a:solidFill>
                          <a:latin typeface="Calibri" panose="020F0502020204030204" pitchFamily="34" charset="0"/>
                        </a:rPr>
                        <a:t>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10.33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13.93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10.33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12.77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79353507"/>
                  </a:ext>
                </a:extLst>
              </a:tr>
              <a:tr h="35862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tx1">
                              <a:lumMod val="65000"/>
                              <a:lumOff val="35000"/>
                            </a:schemeClr>
                          </a:solidFill>
                          <a:latin typeface="Calibri" panose="020F0502020204030204" pitchFamily="34" charset="0"/>
                        </a:rPr>
                        <a:t>GROSS PROFIT per NON-EXIT</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13.77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57.17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28.17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cs typeface="Calibri" panose="020F0502020204030204" pitchFamily="34" charset="0"/>
                        </a:rPr>
                        <a:t>70.23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470006"/>
                  </a:ext>
                </a:extLst>
              </a:tr>
              <a:tr h="50805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400" b="1" dirty="0">
                          <a:solidFill>
                            <a:schemeClr val="tx1">
                              <a:lumMod val="65000"/>
                              <a:lumOff val="35000"/>
                            </a:schemeClr>
                          </a:solidFill>
                          <a:highlight>
                            <a:srgbClr val="FFFF00"/>
                          </a:highlight>
                          <a:latin typeface="Calibri" panose="020F0502020204030204" pitchFamily="34" charset="0"/>
                        </a:rPr>
                        <a:t>MARGIN (%</a:t>
                      </a:r>
                      <a:r>
                        <a:rPr lang="en-GB" sz="1400" b="1" dirty="0">
                          <a:solidFill>
                            <a:schemeClr val="tx1">
                              <a:lumMod val="65000"/>
                              <a:lumOff val="35000"/>
                            </a:schemeClr>
                          </a:solidFill>
                          <a:highlight>
                            <a:srgbClr val="FFFF00"/>
                          </a:highlight>
                          <a:latin typeface="Calibri" panose="020F0502020204030204" pitchFamily="34" charset="0"/>
                        </a:rPr>
                        <a:t> GROSS PROFIT) per </a:t>
                      </a:r>
                      <a:br>
                        <a:rPr lang="en-GB" sz="1400" b="1" dirty="0">
                          <a:solidFill>
                            <a:schemeClr val="tx1">
                              <a:lumMod val="65000"/>
                              <a:lumOff val="35000"/>
                            </a:schemeClr>
                          </a:solidFill>
                          <a:highlight>
                            <a:srgbClr val="FFFF00"/>
                          </a:highlight>
                          <a:latin typeface="Calibri" panose="020F0502020204030204" pitchFamily="34" charset="0"/>
                        </a:rPr>
                      </a:br>
                      <a:r>
                        <a:rPr lang="en-GB" sz="1400" b="1" dirty="0">
                          <a:solidFill>
                            <a:schemeClr val="tx1">
                              <a:lumMod val="65000"/>
                              <a:lumOff val="35000"/>
                            </a:schemeClr>
                          </a:solidFill>
                          <a:highlight>
                            <a:srgbClr val="FFFF00"/>
                          </a:highlight>
                          <a:latin typeface="Calibri" panose="020F0502020204030204" pitchFamily="34" charset="0"/>
                        </a:rPr>
                        <a:t>NON-EXIT                                         Av. 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86%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73%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84%</a:t>
                      </a:r>
                      <a:br>
                        <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br>
                      <a:endParaRPr lang="en-US"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2760094"/>
                  </a:ext>
                </a:extLst>
              </a:tr>
            </a:tbl>
          </a:graphicData>
        </a:graphic>
      </p:graphicFrame>
    </p:spTree>
    <p:extLst>
      <p:ext uri="{BB962C8B-B14F-4D97-AF65-F5344CB8AC3E}">
        <p14:creationId xmlns:p14="http://schemas.microsoft.com/office/powerpoint/2010/main" val="273308488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97440"/>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32102" y="648186"/>
            <a:ext cx="7818868" cy="307777"/>
          </a:xfrm>
        </p:spPr>
        <p:txBody>
          <a:bodyPr/>
          <a:lstStyle/>
          <a:p>
            <a:r>
              <a:rPr lang="en-GB" dirty="0"/>
              <a:t>Unit Economics 4 – EXIT Profitability</a:t>
            </a:r>
            <a:endParaRPr lang="en-US" sz="1200" b="1" dirty="0">
              <a:solidFill>
                <a:srgbClr val="00206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1079689186"/>
              </p:ext>
            </p:extLst>
          </p:nvPr>
        </p:nvGraphicFramePr>
        <p:xfrm>
          <a:off x="209149" y="1027933"/>
          <a:ext cx="7209224" cy="5292387"/>
        </p:xfrm>
        <a:graphic>
          <a:graphicData uri="http://schemas.openxmlformats.org/drawingml/2006/table">
            <a:tbl>
              <a:tblPr>
                <a:tableStyleId>{5C22544A-7EE6-4342-B048-85BDC9FD1C3A}</a:tableStyleId>
              </a:tblPr>
              <a:tblGrid>
                <a:gridCol w="237985">
                  <a:extLst>
                    <a:ext uri="{9D8B030D-6E8A-4147-A177-3AD203B41FA5}">
                      <a16:colId xmlns:a16="http://schemas.microsoft.com/office/drawing/2014/main" val="2510695906"/>
                    </a:ext>
                  </a:extLst>
                </a:gridCol>
                <a:gridCol w="3601712">
                  <a:extLst>
                    <a:ext uri="{9D8B030D-6E8A-4147-A177-3AD203B41FA5}">
                      <a16:colId xmlns:a16="http://schemas.microsoft.com/office/drawing/2014/main" val="42284068"/>
                    </a:ext>
                  </a:extLst>
                </a:gridCol>
                <a:gridCol w="1425106">
                  <a:extLst>
                    <a:ext uri="{9D8B030D-6E8A-4147-A177-3AD203B41FA5}">
                      <a16:colId xmlns:a16="http://schemas.microsoft.com/office/drawing/2014/main" val="1158723223"/>
                    </a:ext>
                  </a:extLst>
                </a:gridCol>
                <a:gridCol w="1944421">
                  <a:extLst>
                    <a:ext uri="{9D8B030D-6E8A-4147-A177-3AD203B41FA5}">
                      <a16:colId xmlns:a16="http://schemas.microsoft.com/office/drawing/2014/main" val="632215342"/>
                    </a:ext>
                  </a:extLst>
                </a:gridCol>
              </a:tblGrid>
              <a:tr h="496447">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400" b="1" i="0" dirty="0">
                          <a:solidFill>
                            <a:schemeClr val="tx1">
                              <a:lumMod val="65000"/>
                              <a:lumOff val="35000"/>
                            </a:schemeClr>
                          </a:solidFill>
                          <a:latin typeface="Calibri" panose="020F0502020204030204" pitchFamily="34" charset="0"/>
                        </a:rPr>
                      </a:br>
                      <a:r>
                        <a:rPr lang="en-US" sz="1400" b="1" i="0" dirty="0">
                          <a:solidFill>
                            <a:schemeClr val="tx1">
                              <a:lumMod val="65000"/>
                              <a:lumOff val="35000"/>
                            </a:schemeClr>
                          </a:solidFill>
                          <a:latin typeface="Calibri" panose="020F0502020204030204" pitchFamily="34" charset="0"/>
                        </a:rPr>
                        <a:t>CHAIN FREE</a:t>
                      </a:r>
                      <a:r>
                        <a:rPr lang="en-US" sz="1400" b="1" i="0" dirty="0">
                          <a:solidFill>
                            <a:schemeClr val="tx1">
                              <a:lumMod val="65000"/>
                              <a:lumOff val="35000"/>
                            </a:schemeClr>
                          </a:solidFill>
                          <a:latin typeface="Arial" panose="020B0604020202020204" pitchFamily="34" charset="0"/>
                          <a:cs typeface="Arial" panose="020B0604020202020204" pitchFamily="34" charset="0"/>
                        </a:rPr>
                        <a:t>®</a:t>
                      </a: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781193"/>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9764674"/>
                  </a:ext>
                </a:extLst>
              </a:tr>
              <a:tr h="700866">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accent2">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Houses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250 &gt; 500</a:t>
                      </a:r>
                      <a:br>
                        <a:rPr lang="en-US" sz="1400" b="0" dirty="0">
                          <a:solidFill>
                            <a:schemeClr val="tx1">
                              <a:lumMod val="65000"/>
                              <a:lumOff val="35000"/>
                            </a:schemeClr>
                          </a:solidFill>
                          <a:latin typeface="Calibri" panose="020F0502020204030204" pitchFamily="34" charset="0"/>
                        </a:rPr>
                      </a:br>
                      <a:r>
                        <a:rPr lang="en-US" sz="1400" b="1" dirty="0">
                          <a:solidFill>
                            <a:srgbClr val="00B0F0"/>
                          </a:solidFill>
                          <a:latin typeface="Calibri" panose="020F0502020204030204" pitchFamily="34" charset="0"/>
                        </a:rPr>
                        <a:t>D27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Houses</a:t>
                      </a:r>
                      <a:br>
                        <a:rPr lang="en-US" sz="1400" b="0" dirty="0">
                          <a:solidFill>
                            <a:schemeClr val="tx1">
                              <a:lumMod val="65000"/>
                              <a:lumOff val="35000"/>
                            </a:schemeClr>
                          </a:solidFill>
                          <a:latin typeface="Calibri" panose="020F0502020204030204" pitchFamily="34" charset="0"/>
                        </a:rPr>
                      </a:br>
                      <a:r>
                        <a:rPr lang="en-US" sz="1400" b="0" dirty="0">
                          <a:solidFill>
                            <a:schemeClr val="tx1">
                              <a:lumMod val="65000"/>
                              <a:lumOff val="35000"/>
                            </a:schemeClr>
                          </a:solidFill>
                          <a:latin typeface="Calibri" panose="020F0502020204030204" pitchFamily="34" charset="0"/>
                        </a:rPr>
                        <a:t>500 &gt; 700</a:t>
                      </a:r>
                      <a:br>
                        <a:rPr lang="en-US" sz="1400" b="0" dirty="0">
                          <a:solidFill>
                            <a:schemeClr val="tx1">
                              <a:lumMod val="65000"/>
                              <a:lumOff val="35000"/>
                            </a:schemeClr>
                          </a:solidFill>
                          <a:latin typeface="Calibri" panose="020F0502020204030204" pitchFamily="34" charset="0"/>
                        </a:rPr>
                      </a:br>
                      <a:r>
                        <a:rPr lang="en-US" sz="1400" b="1" dirty="0">
                          <a:solidFill>
                            <a:schemeClr val="accent2">
                              <a:lumMod val="60000"/>
                              <a:lumOff val="40000"/>
                            </a:schemeClr>
                          </a:solidFill>
                          <a:latin typeface="Calibri" panose="020F0502020204030204" pitchFamily="34" charset="0"/>
                        </a:rPr>
                        <a:t>G27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135704"/>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Av. House Price (RICS 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350 </a:t>
                      </a:r>
                      <a:r>
                        <a:rPr lang="en-US" sz="1400" b="1" dirty="0">
                          <a:solidFill>
                            <a:schemeClr val="accent1">
                              <a:lumMod val="40000"/>
                              <a:lumOff val="60000"/>
                            </a:schemeClr>
                          </a:solidFill>
                          <a:latin typeface="Calibri" panose="020F0502020204030204" pitchFamily="34" charset="0"/>
                        </a:rPr>
                        <a:t>D45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600 </a:t>
                      </a:r>
                      <a:r>
                        <a:rPr lang="en-US" sz="1400" b="1" dirty="0">
                          <a:solidFill>
                            <a:srgbClr val="00B0F0"/>
                          </a:solidFill>
                          <a:latin typeface="Calibri" panose="020F0502020204030204" pitchFamily="34" charset="0"/>
                        </a:rPr>
                        <a:t>G45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879026"/>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dirty="0">
                          <a:solidFill>
                            <a:schemeClr val="tx1">
                              <a:lumMod val="65000"/>
                              <a:lumOff val="35000"/>
                            </a:schemeClr>
                          </a:solidFill>
                          <a:latin typeface="Calibri" panose="020F0502020204030204" pitchFamily="34" charset="0"/>
                        </a:rPr>
                        <a:t>LTV 90% RICS / 85%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315 </a:t>
                      </a:r>
                      <a:r>
                        <a:rPr lang="en-US" sz="1400" b="1" dirty="0">
                          <a:solidFill>
                            <a:srgbClr val="00B0F0"/>
                          </a:solidFill>
                          <a:latin typeface="Calibri" panose="020F0502020204030204" pitchFamily="34" charset="0"/>
                        </a:rPr>
                        <a:t>D47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510 </a:t>
                      </a:r>
                      <a:r>
                        <a:rPr lang="en-US" sz="1400" b="1" dirty="0">
                          <a:solidFill>
                            <a:srgbClr val="00B0F0"/>
                          </a:solidFill>
                          <a:latin typeface="Calibri" panose="020F0502020204030204" pitchFamily="34" charset="0"/>
                        </a:rPr>
                        <a:t>G47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6109841"/>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tx1">
                              <a:lumMod val="65000"/>
                              <a:lumOff val="35000"/>
                            </a:schemeClr>
                          </a:solidFill>
                          <a:latin typeface="Calibri" panose="020F0502020204030204" pitchFamily="34" charset="0"/>
                        </a:rPr>
                        <a:t>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F0"/>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F0"/>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369048"/>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a:solidFill>
                            <a:schemeClr val="tx1">
                              <a:lumMod val="65000"/>
                              <a:lumOff val="35000"/>
                            </a:schemeClr>
                          </a:solidFill>
                          <a:latin typeface="Calibri" panose="020F0502020204030204" pitchFamily="34" charset="0"/>
                        </a:rPr>
                        <a:t>1% Plan Membership Fee </a:t>
                      </a:r>
                      <a:r>
                        <a:rPr lang="en-US" sz="1400" b="1" dirty="0">
                          <a:solidFill>
                            <a:schemeClr val="accent1">
                              <a:lumMod val="60000"/>
                              <a:lumOff val="40000"/>
                            </a:schemeClr>
                          </a:solidFill>
                          <a:latin typeface="Calibri" panose="020F0502020204030204" pitchFamily="34" charset="0"/>
                        </a:rPr>
                        <a:t>D38</a:t>
                      </a:r>
                      <a:endParaRPr lang="en-US" sz="1200" b="1"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3.15</a:t>
                      </a:r>
                      <a:r>
                        <a:rPr lang="en-US" sz="1400" b="1" dirty="0">
                          <a:solidFill>
                            <a:schemeClr val="tx1">
                              <a:lumMod val="65000"/>
                              <a:lumOff val="35000"/>
                            </a:schemeClr>
                          </a:solidFill>
                          <a:latin typeface="Calibri" panose="020F0502020204030204" pitchFamily="34" charset="0"/>
                        </a:rPr>
                        <a:t> </a:t>
                      </a:r>
                      <a:r>
                        <a:rPr lang="en-US" sz="1400" b="1" dirty="0">
                          <a:solidFill>
                            <a:srgbClr val="00B0F0"/>
                          </a:solidFill>
                          <a:latin typeface="Calibri" panose="020F0502020204030204" pitchFamily="34" charset="0"/>
                        </a:rPr>
                        <a:t>D50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5.10</a:t>
                      </a:r>
                      <a:r>
                        <a:rPr lang="en-US" sz="1400" b="1" dirty="0">
                          <a:solidFill>
                            <a:schemeClr val="tx1">
                              <a:lumMod val="65000"/>
                              <a:lumOff val="35000"/>
                            </a:schemeClr>
                          </a:solidFill>
                          <a:latin typeface="Calibri" panose="020F0502020204030204" pitchFamily="34" charset="0"/>
                        </a:rPr>
                        <a:t> </a:t>
                      </a:r>
                      <a:r>
                        <a:rPr lang="en-US" sz="1400" b="1" dirty="0">
                          <a:solidFill>
                            <a:srgbClr val="00B0F0"/>
                          </a:solidFill>
                          <a:latin typeface="Calibri" panose="020F0502020204030204" pitchFamily="34" charset="0"/>
                        </a:rPr>
                        <a:t>G50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0124920"/>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tx1">
                              <a:lumMod val="65000"/>
                              <a:lumOff val="35000"/>
                            </a:schemeClr>
                          </a:solidFill>
                          <a:latin typeface="Calibri" panose="020F0502020204030204" pitchFamily="34" charset="0"/>
                        </a:rPr>
                        <a:t>Less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F0"/>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F0"/>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240640"/>
                  </a:ext>
                </a:extLst>
              </a:tr>
              <a:tr h="496447">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0" dirty="0" err="1">
                          <a:solidFill>
                            <a:schemeClr val="tx1">
                              <a:lumMod val="65000"/>
                              <a:lumOff val="35000"/>
                            </a:schemeClr>
                          </a:solidFill>
                          <a:latin typeface="Calibri" panose="020F0502020204030204" pitchFamily="34" charset="0"/>
                        </a:rPr>
                        <a:t>DataSource</a:t>
                      </a:r>
                      <a:r>
                        <a:rPr lang="en-US" sz="1400" b="0" dirty="0">
                          <a:solidFill>
                            <a:schemeClr val="tx1">
                              <a:lumMod val="65000"/>
                              <a:lumOff val="35000"/>
                            </a:schemeClr>
                          </a:solidFill>
                          <a:latin typeface="Calibri" panose="020F0502020204030204" pitchFamily="34" charset="0"/>
                        </a:rPr>
                        <a:t> </a:t>
                      </a:r>
                      <a:r>
                        <a:rPr lang="en-US" sz="1400" b="1" dirty="0">
                          <a:solidFill>
                            <a:schemeClr val="tx1">
                              <a:lumMod val="65000"/>
                              <a:lumOff val="35000"/>
                            </a:schemeClr>
                          </a:solidFill>
                          <a:latin typeface="Calibri" panose="020F0502020204030204" pitchFamily="34" charset="0"/>
                        </a:rPr>
                        <a:t>+</a:t>
                      </a:r>
                      <a:r>
                        <a:rPr lang="en-US" sz="1400" b="0" dirty="0">
                          <a:solidFill>
                            <a:schemeClr val="tx1">
                              <a:lumMod val="65000"/>
                              <a:lumOff val="35000"/>
                            </a:schemeClr>
                          </a:solidFill>
                          <a:latin typeface="Calibri" panose="020F0502020204030204" pitchFamily="34" charset="0"/>
                        </a:rPr>
                        <a:t> </a:t>
                      </a:r>
                      <a:r>
                        <a:rPr lang="en-GB" sz="1400" b="0" dirty="0">
                          <a:solidFill>
                            <a:schemeClr val="tx1">
                              <a:lumMod val="65000"/>
                              <a:lumOff val="35000"/>
                            </a:schemeClr>
                          </a:solidFill>
                          <a:latin typeface="Calibri" panose="020F0502020204030204" pitchFamily="34" charset="0"/>
                        </a:rPr>
                        <a:t>Agent Success Fee</a:t>
                      </a:r>
                    </a:p>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08140572"/>
                  </a:ext>
                </a:extLst>
              </a:tr>
              <a:tr h="29202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400" b="1" dirty="0">
                          <a:solidFill>
                            <a:schemeClr val="tx1">
                              <a:lumMod val="65000"/>
                              <a:lumOff val="35000"/>
                            </a:schemeClr>
                          </a:solidFill>
                          <a:latin typeface="Calibri" panose="020F0502020204030204" pitchFamily="34" charset="0"/>
                        </a:rPr>
                        <a:t>GROSS PROFIT per EXIT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322410"/>
                  </a:ext>
                </a:extLst>
              </a:tr>
              <a:tr h="905286">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1" dirty="0">
                        <a:solidFill>
                          <a:schemeClr val="tx1">
                            <a:lumMod val="65000"/>
                            <a:lumOff val="35000"/>
                          </a:schemeClr>
                        </a:solidFill>
                        <a:highlight>
                          <a:srgbClr val="FFFF00"/>
                        </a:highlight>
                        <a:latin typeface="Calibri" panose="020F0502020204030204" pitchFamily="34" charset="0"/>
                      </a:endParaRPr>
                    </a:p>
                    <a:p>
                      <a:pPr algn="l"/>
                      <a:r>
                        <a:rPr lang="en-US" sz="1400" b="1" dirty="0">
                          <a:solidFill>
                            <a:schemeClr val="tx1">
                              <a:lumMod val="65000"/>
                              <a:lumOff val="35000"/>
                            </a:schemeClr>
                          </a:solidFill>
                          <a:highlight>
                            <a:srgbClr val="FFFF00"/>
                          </a:highlight>
                          <a:latin typeface="Calibri" panose="020F0502020204030204" pitchFamily="34" charset="0"/>
                        </a:rPr>
                        <a:t>MARGIN (% GROSS PROFIT) </a:t>
                      </a:r>
                      <a:br>
                        <a:rPr lang="en-US" sz="1400" b="1" dirty="0">
                          <a:solidFill>
                            <a:schemeClr val="tx1">
                              <a:lumMod val="65000"/>
                              <a:lumOff val="35000"/>
                            </a:schemeClr>
                          </a:solidFill>
                          <a:highlight>
                            <a:srgbClr val="FFFF00"/>
                          </a:highlight>
                          <a:latin typeface="Calibri" panose="020F0502020204030204" pitchFamily="34" charset="0"/>
                        </a:rPr>
                      </a:br>
                      <a:r>
                        <a:rPr lang="en-US" sz="1400" b="1" dirty="0">
                          <a:solidFill>
                            <a:schemeClr val="tx1">
                              <a:lumMod val="65000"/>
                              <a:lumOff val="35000"/>
                            </a:schemeClr>
                          </a:solidFill>
                          <a:highlight>
                            <a:srgbClr val="FFFF00"/>
                          </a:highlight>
                          <a:latin typeface="Calibri" panose="020F0502020204030204" pitchFamily="34" charset="0"/>
                        </a:rPr>
                        <a:t>per EXIT    Av. 74%</a:t>
                      </a:r>
                      <a:br>
                        <a:rPr lang="en-US" sz="1400" b="1" dirty="0">
                          <a:solidFill>
                            <a:schemeClr val="tx1">
                              <a:lumMod val="65000"/>
                              <a:lumOff val="35000"/>
                            </a:schemeClr>
                          </a:solidFill>
                          <a:highlight>
                            <a:srgbClr val="FFFF00"/>
                          </a:highlight>
                          <a:latin typeface="Calibri" panose="020F0502020204030204" pitchFamily="34" charset="0"/>
                        </a:rPr>
                      </a:br>
                      <a:endParaRPr lang="en-US" sz="14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rPr>
                        <a:t>68%</a:t>
                      </a:r>
                      <a:br>
                        <a:rPr lang="en-US" sz="1400" b="1" dirty="0">
                          <a:solidFill>
                            <a:schemeClr val="tx1">
                              <a:lumMod val="65000"/>
                              <a:lumOff val="35000"/>
                            </a:schemeClr>
                          </a:solidFill>
                          <a:highlight>
                            <a:srgbClr val="FFFF00"/>
                          </a:highlight>
                          <a:latin typeface="Calibri" panose="020F0502020204030204" pitchFamily="34" charset="0"/>
                        </a:rPr>
                      </a:br>
                      <a:endParaRPr lang="en-US" sz="14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highlight>
                            <a:srgbClr val="FFFF00"/>
                          </a:highlight>
                          <a:latin typeface="Calibri" panose="020F0502020204030204" pitchFamily="34" charset="0"/>
                        </a:rPr>
                        <a:t>80%</a:t>
                      </a:r>
                      <a:br>
                        <a:rPr lang="en-US" sz="1400" b="1" dirty="0">
                          <a:solidFill>
                            <a:schemeClr val="tx1">
                              <a:lumMod val="65000"/>
                              <a:lumOff val="35000"/>
                            </a:schemeClr>
                          </a:solidFill>
                          <a:highlight>
                            <a:srgbClr val="FFFF00"/>
                          </a:highlight>
                          <a:latin typeface="Calibri" panose="020F0502020204030204" pitchFamily="34" charset="0"/>
                        </a:rPr>
                      </a:br>
                      <a:endParaRPr lang="en-US" sz="14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5044975"/>
                  </a:ext>
                </a:extLst>
              </a:tr>
              <a:tr h="446067">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algn="ctr"/>
                      <a:r>
                        <a:rPr lang="en-US" sz="1400" b="1" u="sng" dirty="0">
                          <a:solidFill>
                            <a:schemeClr val="tx1">
                              <a:lumMod val="65000"/>
                              <a:lumOff val="35000"/>
                            </a:schemeClr>
                          </a:solidFill>
                          <a:latin typeface="Calibri" panose="020F0502020204030204" pitchFamily="34" charset="0"/>
                        </a:rPr>
                        <a:t>Combined Av. EXIT (74%) and NON-EXIT (77%) MARGIN say 75%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611912"/>
                  </a:ext>
                </a:extLst>
              </a:tr>
            </a:tbl>
          </a:graphicData>
        </a:graphic>
      </p:graphicFrame>
    </p:spTree>
    <p:extLst>
      <p:ext uri="{BB962C8B-B14F-4D97-AF65-F5344CB8AC3E}">
        <p14:creationId xmlns:p14="http://schemas.microsoft.com/office/powerpoint/2010/main" val="250403550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32102" y="741342"/>
            <a:ext cx="7818868" cy="307777"/>
          </a:xfrm>
        </p:spPr>
        <p:txBody>
          <a:bodyPr/>
          <a:lstStyle/>
          <a:p>
            <a:r>
              <a:rPr lang="en-GB" dirty="0"/>
              <a:t>Unit Economics 5 - Customer Acquisition Cost</a:t>
            </a:r>
            <a:endParaRPr lang="en-US" sz="1200" b="1" dirty="0">
              <a:solidFill>
                <a:srgbClr val="00206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3830205947"/>
              </p:ext>
            </p:extLst>
          </p:nvPr>
        </p:nvGraphicFramePr>
        <p:xfrm>
          <a:off x="286992" y="1373107"/>
          <a:ext cx="8640981" cy="4221478"/>
        </p:xfrm>
        <a:graphic>
          <a:graphicData uri="http://schemas.openxmlformats.org/drawingml/2006/table">
            <a:tbl>
              <a:tblPr>
                <a:tableStyleId>{5C22544A-7EE6-4342-B048-85BDC9FD1C3A}</a:tableStyleId>
              </a:tblPr>
              <a:tblGrid>
                <a:gridCol w="3849019">
                  <a:extLst>
                    <a:ext uri="{9D8B030D-6E8A-4147-A177-3AD203B41FA5}">
                      <a16:colId xmlns:a16="http://schemas.microsoft.com/office/drawing/2014/main" val="2510695906"/>
                    </a:ext>
                  </a:extLst>
                </a:gridCol>
                <a:gridCol w="1424313">
                  <a:extLst>
                    <a:ext uri="{9D8B030D-6E8A-4147-A177-3AD203B41FA5}">
                      <a16:colId xmlns:a16="http://schemas.microsoft.com/office/drawing/2014/main" val="1118157495"/>
                    </a:ext>
                  </a:extLst>
                </a:gridCol>
                <a:gridCol w="1731537">
                  <a:extLst>
                    <a:ext uri="{9D8B030D-6E8A-4147-A177-3AD203B41FA5}">
                      <a16:colId xmlns:a16="http://schemas.microsoft.com/office/drawing/2014/main" val="1158723223"/>
                    </a:ext>
                  </a:extLst>
                </a:gridCol>
                <a:gridCol w="1636112">
                  <a:extLst>
                    <a:ext uri="{9D8B030D-6E8A-4147-A177-3AD203B41FA5}">
                      <a16:colId xmlns:a16="http://schemas.microsoft.com/office/drawing/2014/main" val="632215342"/>
                    </a:ext>
                  </a:extLst>
                </a:gridCol>
              </a:tblGrid>
              <a:tr h="523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Core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Proposition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9764674"/>
                  </a:ext>
                </a:extLst>
              </a:tr>
              <a:tr h="720611">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878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Product Sales</a:t>
                      </a:r>
                      <a:br>
                        <a:rPr lang="en-US" sz="1400" b="1" dirty="0">
                          <a:solidFill>
                            <a:schemeClr val="tx1">
                              <a:lumMod val="65000"/>
                              <a:lumOff val="35000"/>
                            </a:schemeClr>
                          </a:solidFill>
                          <a:latin typeface="Calibri" panose="020F0502020204030204" pitchFamily="34" charset="0"/>
                        </a:rPr>
                      </a:br>
                      <a:r>
                        <a:rPr lang="en-US" sz="1400" b="1" dirty="0">
                          <a:solidFill>
                            <a:schemeClr val="accent1">
                              <a:lumMod val="40000"/>
                              <a:lumOff val="60000"/>
                            </a:schemeClr>
                          </a:solidFill>
                          <a:latin typeface="Calibri" panose="020F0502020204030204" pitchFamily="34" charset="0"/>
                        </a:rPr>
                        <a:t>I39 + I86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Per </a:t>
                      </a:r>
                      <a:br>
                        <a:rPr lang="en-US" sz="1400" b="1" dirty="0">
                          <a:solidFill>
                            <a:schemeClr val="tx1">
                              <a:lumMod val="65000"/>
                              <a:lumOff val="35000"/>
                            </a:schemeClr>
                          </a:solidFill>
                          <a:latin typeface="Calibri" panose="020F0502020204030204" pitchFamily="34" charset="0"/>
                        </a:rPr>
                      </a:br>
                      <a:r>
                        <a:rPr lang="en-US" sz="1400" b="1" dirty="0">
                          <a:solidFill>
                            <a:schemeClr val="tx1">
                              <a:lumMod val="65000"/>
                              <a:lumOff val="35000"/>
                            </a:schemeClr>
                          </a:solidFill>
                          <a:latin typeface="Calibri" panose="020F0502020204030204" pitchFamily="34" charset="0"/>
                        </a:rPr>
                        <a:t>Product Sale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3189481"/>
                  </a:ext>
                </a:extLst>
              </a:tr>
              <a:tr h="720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9135704"/>
                  </a:ext>
                </a:extLst>
              </a:tr>
              <a:tr h="523099">
                <a:tc>
                  <a:txBody>
                    <a:bodyPr/>
                    <a:lstStyle/>
                    <a:p>
                      <a:pPr algn="l"/>
                      <a:r>
                        <a:rPr lang="en-US" sz="1400" b="0" dirty="0">
                          <a:solidFill>
                            <a:schemeClr val="tx1">
                              <a:lumMod val="65000"/>
                              <a:lumOff val="35000"/>
                            </a:schemeClr>
                          </a:solidFill>
                          <a:latin typeface="Calibri" panose="020F0502020204030204" pitchFamily="34" charset="0"/>
                        </a:rPr>
                        <a:t>Route to Market See: </a:t>
                      </a:r>
                      <a:r>
                        <a:rPr lang="en-US" sz="1400" b="0" dirty="0">
                          <a:solidFill>
                            <a:srgbClr val="004F8A"/>
                          </a:solidFill>
                          <a:latin typeface="Calibri" panose="020F0502020204030204" pitchFamily="34" charset="0"/>
                          <a:hlinkClick r:id="rId3" action="ppaction://hlinksldjump">
                            <a:extLst>
                              <a:ext uri="{A12FA001-AC4F-418D-AE19-62706E023703}">
                                <ahyp:hlinkClr xmlns:ahyp="http://schemas.microsoft.com/office/drawing/2018/hyperlinkcolor" val="tx"/>
                              </a:ext>
                            </a:extLst>
                          </a:hlinkClick>
                        </a:rPr>
                        <a:t>Slide 19</a:t>
                      </a:r>
                      <a:endParaRPr lang="en-US" sz="1400" b="0" dirty="0">
                        <a:solidFill>
                          <a:srgbClr val="004F8A"/>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204,000 </a:t>
                      </a:r>
                      <a:br>
                        <a:rPr lang="en-US" sz="1400" b="0"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204,000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232</a:t>
                      </a:r>
                      <a:br>
                        <a:rPr lang="en-US" sz="1400" b="0"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879026"/>
                  </a:ext>
                </a:extLst>
              </a:tr>
              <a:tr h="307705">
                <a:tc>
                  <a:txBody>
                    <a:bodyPr/>
                    <a:lstStyle/>
                    <a:p>
                      <a:pPr algn="l"/>
                      <a:r>
                        <a:rPr lang="en-US" sz="1400" b="0" dirty="0">
                          <a:solidFill>
                            <a:schemeClr val="tx1">
                              <a:lumMod val="65000"/>
                              <a:lumOff val="35000"/>
                            </a:schemeClr>
                          </a:solidFill>
                          <a:latin typeface="Calibri" panose="020F0502020204030204" pitchFamily="34" charset="0"/>
                        </a:rPr>
                        <a:t>3,000</a:t>
                      </a:r>
                      <a:r>
                        <a:rPr lang="en-US" sz="1400" b="1" dirty="0">
                          <a:solidFill>
                            <a:schemeClr val="accent1">
                              <a:lumMod val="60000"/>
                              <a:lumOff val="40000"/>
                            </a:schemeClr>
                          </a:solidFill>
                          <a:latin typeface="Calibri" panose="020F0502020204030204" pitchFamily="34" charset="0"/>
                        </a:rPr>
                        <a:t> </a:t>
                      </a:r>
                      <a:r>
                        <a:rPr lang="en-US" sz="1400" b="1" dirty="0">
                          <a:solidFill>
                            <a:schemeClr val="accent1">
                              <a:lumMod val="40000"/>
                              <a:lumOff val="60000"/>
                            </a:schemeClr>
                          </a:solidFill>
                          <a:latin typeface="Calibri" panose="020F0502020204030204" pitchFamily="34" charset="0"/>
                        </a:rPr>
                        <a:t>D7</a:t>
                      </a:r>
                      <a:r>
                        <a:rPr lang="en-US" sz="1400" b="1" dirty="0">
                          <a:solidFill>
                            <a:schemeClr val="accent1">
                              <a:lumMod val="60000"/>
                              <a:lumOff val="40000"/>
                            </a:schemeClr>
                          </a:solidFill>
                          <a:latin typeface="Calibri" panose="020F0502020204030204" pitchFamily="34" charset="0"/>
                        </a:rPr>
                        <a:t> </a:t>
                      </a:r>
                      <a:r>
                        <a:rPr lang="en-US" sz="1400" b="0" dirty="0" err="1">
                          <a:solidFill>
                            <a:schemeClr val="tx1">
                              <a:lumMod val="65000"/>
                              <a:lumOff val="35000"/>
                            </a:schemeClr>
                          </a:solidFill>
                          <a:latin typeface="Calibri" panose="020F0502020204030204" pitchFamily="34" charset="0"/>
                        </a:rPr>
                        <a:t>DataSource</a:t>
                      </a:r>
                      <a:r>
                        <a:rPr lang="en-US" sz="1400" b="0" dirty="0">
                          <a:solidFill>
                            <a:schemeClr val="tx1">
                              <a:lumMod val="65000"/>
                              <a:lumOff val="35000"/>
                            </a:schemeClr>
                          </a:solidFill>
                          <a:latin typeface="Calibri" panose="020F0502020204030204" pitchFamily="34" charset="0"/>
                        </a:rPr>
                        <a:t> Valuations</a:t>
                      </a: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8 </a:t>
                      </a:r>
                      <a:r>
                        <a:rPr lang="en-US" sz="1400" b="1" dirty="0">
                          <a:solidFill>
                            <a:schemeClr val="accent1">
                              <a:lumMod val="40000"/>
                              <a:lumOff val="60000"/>
                            </a:schemeClr>
                          </a:solidFill>
                          <a:latin typeface="Calibri" panose="020F0502020204030204" pitchFamily="34" charset="0"/>
                        </a:rPr>
                        <a:t>D67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6109841"/>
                  </a:ext>
                </a:extLst>
              </a:tr>
              <a:tr h="307705">
                <a:tc>
                  <a:txBody>
                    <a:bodyPr/>
                    <a:lstStyle/>
                    <a:p>
                      <a:pPr algn="l"/>
                      <a:r>
                        <a:rPr lang="en-US" sz="1400" b="1" dirty="0">
                          <a:solidFill>
                            <a:schemeClr val="tx1">
                              <a:lumMod val="65000"/>
                              <a:lumOff val="35000"/>
                            </a:schemeClr>
                          </a:solidFill>
                          <a:latin typeface="Calibri" panose="020F0502020204030204" pitchFamily="34" charset="0"/>
                        </a:rPr>
                        <a:t>Acquisition Cost Per Product Sale </a:t>
                      </a:r>
                      <a:r>
                        <a:rPr lang="en-US" sz="1000" b="1" dirty="0">
                          <a:solidFill>
                            <a:srgbClr val="004F8A"/>
                          </a:solidFill>
                          <a:latin typeface="Calibri" panose="020F0502020204030204" pitchFamily="34" charset="0"/>
                          <a:cs typeface="Calibri" panose="020F0502020204030204" pitchFamily="34" charset="0"/>
                        </a:rPr>
                        <a:t>(1)</a:t>
                      </a: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F0"/>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369048"/>
                  </a:ext>
                </a:extLst>
              </a:tr>
              <a:tr h="1107739">
                <a:tc gridSpan="4">
                  <a:txBody>
                    <a:bodyPr/>
                    <a:lstStyle/>
                    <a:p>
                      <a:pPr algn="l"/>
                      <a:r>
                        <a:rPr lang="en-US" sz="1000" b="1" dirty="0">
                          <a:solidFill>
                            <a:srgbClr val="004F8A"/>
                          </a:solidFill>
                          <a:latin typeface="+mn-lt"/>
                        </a:rPr>
                        <a:t> </a:t>
                      </a:r>
                      <a:br>
                        <a:rPr lang="en-US" sz="1000" b="1" dirty="0">
                          <a:solidFill>
                            <a:srgbClr val="004F8A"/>
                          </a:solidFill>
                          <a:latin typeface="+mn-lt"/>
                        </a:rPr>
                      </a:br>
                      <a:r>
                        <a:rPr lang="en-US" sz="1000" b="1" dirty="0">
                          <a:solidFill>
                            <a:srgbClr val="004F8A"/>
                          </a:solidFill>
                          <a:latin typeface="Calibri" panose="020F0502020204030204" pitchFamily="34" charset="0"/>
                          <a:cs typeface="Calibri" panose="020F0502020204030204" pitchFamily="34" charset="0"/>
                        </a:rPr>
                        <a:t>(1) </a:t>
                      </a:r>
                      <a:r>
                        <a:rPr lang="en-US" sz="1400" b="1" dirty="0">
                          <a:solidFill>
                            <a:schemeClr val="tx1">
                              <a:lumMod val="65000"/>
                              <a:lumOff val="35000"/>
                            </a:schemeClr>
                          </a:solidFill>
                          <a:highlight>
                            <a:srgbClr val="FFFF00"/>
                          </a:highlight>
                          <a:latin typeface="Calibri" panose="020F0502020204030204" pitchFamily="34" charset="0"/>
                        </a:rPr>
                        <a:t>PRODUCT SALE</a:t>
                      </a:r>
                      <a:r>
                        <a:rPr lang="en-US" sz="1400" dirty="0">
                          <a:solidFill>
                            <a:schemeClr val="tx1">
                              <a:lumMod val="65000"/>
                              <a:lumOff val="35000"/>
                            </a:schemeClr>
                          </a:solidFill>
                          <a:latin typeface="Calibri" panose="020F0502020204030204" pitchFamily="34" charset="0"/>
                        </a:rPr>
                        <a:t>: </a:t>
                      </a:r>
                      <a:br>
                        <a:rPr lang="en-US" sz="1400" dirty="0">
                          <a:solidFill>
                            <a:schemeClr val="tx1">
                              <a:lumMod val="65000"/>
                              <a:lumOff val="35000"/>
                            </a:schemeClr>
                          </a:solidFill>
                          <a:latin typeface="Calibri" panose="020F0502020204030204" pitchFamily="34" charset="0"/>
                        </a:rPr>
                      </a:br>
                      <a:r>
                        <a:rPr lang="en-US" sz="1400" b="1" dirty="0">
                          <a:solidFill>
                            <a:srgbClr val="004F8A"/>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Customer who joins the </a:t>
                      </a:r>
                      <a:r>
                        <a:rPr lang="en-US" sz="1400" b="0" dirty="0">
                          <a:solidFill>
                            <a:srgbClr val="004F8A"/>
                          </a:solidFill>
                          <a:latin typeface="Calibri" panose="020F0502020204030204" pitchFamily="34" charset="0"/>
                          <a:hlinkClick r:id="rId4">
                            <a:extLst>
                              <a:ext uri="{A12FA001-AC4F-418D-AE19-62706E023703}">
                                <ahyp:hlinkClr xmlns:ahyp="http://schemas.microsoft.com/office/drawing/2018/hyperlinkcolor" val="tx"/>
                              </a:ext>
                            </a:extLst>
                          </a:hlinkClick>
                        </a:rPr>
                        <a:t>Home Owners Plan</a:t>
                      </a:r>
                      <a:r>
                        <a:rPr lang="en-US" sz="1400" b="0" dirty="0">
                          <a:solidFill>
                            <a:srgbClr val="004F8A"/>
                          </a:solidFill>
                          <a:latin typeface="+mn-lt"/>
                          <a:hlinkClick r:id="rId4">
                            <a:extLst>
                              <a:ext uri="{A12FA001-AC4F-418D-AE19-62706E023703}">
                                <ahyp:hlinkClr xmlns:ahyp="http://schemas.microsoft.com/office/drawing/2018/hyperlinkcolor" val="tx"/>
                              </a:ext>
                            </a:extLst>
                          </a:hlinkClick>
                        </a:rPr>
                        <a:t>™</a:t>
                      </a:r>
                      <a:r>
                        <a:rPr lang="en-US" sz="1400" b="0" dirty="0">
                          <a:solidFill>
                            <a:srgbClr val="004F8A"/>
                          </a:solidFill>
                          <a:latin typeface="+mn-lt"/>
                        </a:rPr>
                        <a:t> </a:t>
                      </a:r>
                      <a:r>
                        <a:rPr lang="en-US" sz="1400" dirty="0">
                          <a:solidFill>
                            <a:schemeClr val="tx1">
                              <a:lumMod val="65000"/>
                              <a:lumOff val="35000"/>
                            </a:schemeClr>
                          </a:solidFill>
                          <a:latin typeface="Calibri" panose="020F0502020204030204" pitchFamily="34" charset="0"/>
                        </a:rPr>
                        <a:t>to become a </a:t>
                      </a:r>
                      <a:r>
                        <a:rPr lang="en-US" sz="1400" b="0" dirty="0">
                          <a:solidFill>
                            <a:schemeClr val="tx1">
                              <a:lumMod val="65000"/>
                              <a:lumOff val="35000"/>
                            </a:schemeClr>
                          </a:solidFill>
                          <a:latin typeface="Calibri" panose="020F0502020204030204" pitchFamily="34" charset="0"/>
                        </a:rPr>
                        <a:t>Proceedable Buyer </a:t>
                      </a:r>
                      <a:r>
                        <a:rPr lang="en-US" sz="1400" dirty="0">
                          <a:solidFill>
                            <a:schemeClr val="tx1">
                              <a:lumMod val="65000"/>
                              <a:lumOff val="35000"/>
                            </a:schemeClr>
                          </a:solidFill>
                          <a:latin typeface="Calibri" panose="020F0502020204030204" pitchFamily="34" charset="0"/>
                        </a:rPr>
                        <a:t>with </a:t>
                      </a:r>
                      <a:r>
                        <a:rPr lang="en-US" sz="1400" b="0" dirty="0">
                          <a:solidFill>
                            <a:srgbClr val="004F8A"/>
                          </a:solidFill>
                          <a:latin typeface="Calibri" panose="020F0502020204030204" pitchFamily="34" charset="0"/>
                          <a:hlinkClick r:id="rId5">
                            <a:extLst>
                              <a:ext uri="{A12FA001-AC4F-418D-AE19-62706E023703}">
                                <ahyp:hlinkClr xmlns:ahyp="http://schemas.microsoft.com/office/drawing/2018/hyperlinkcolor" val="tx"/>
                              </a:ext>
                            </a:extLst>
                          </a:hlinkClick>
                        </a:rPr>
                        <a:t>CHAIN FREE</a:t>
                      </a:r>
                      <a:r>
                        <a:rPr lang="en-US" sz="1400" b="0" dirty="0">
                          <a:solidFill>
                            <a:srgbClr val="004F8A"/>
                          </a:solidFill>
                          <a:latin typeface="+mn-lt"/>
                          <a:hlinkClick r:id="rId5">
                            <a:extLst>
                              <a:ext uri="{A12FA001-AC4F-418D-AE19-62706E023703}">
                                <ahyp:hlinkClr xmlns:ahyp="http://schemas.microsoft.com/office/drawing/2018/hyperlinkcolor" val="tx"/>
                              </a:ext>
                            </a:extLst>
                          </a:hlinkClick>
                        </a:rPr>
                        <a:t>®</a:t>
                      </a:r>
                      <a:r>
                        <a:rPr lang="en-US" sz="1400" b="0" dirty="0">
                          <a:solidFill>
                            <a:srgbClr val="004F8A"/>
                          </a:solidFill>
                          <a:latin typeface="Calibri" panose="020F0502020204030204" pitchFamily="34" charset="0"/>
                        </a:rPr>
                        <a:t> </a:t>
                      </a:r>
                      <a:br>
                        <a:rPr lang="en-US" sz="1400" b="1" dirty="0">
                          <a:solidFill>
                            <a:srgbClr val="004F8A"/>
                          </a:solidFill>
                          <a:latin typeface="+mn-lt"/>
                        </a:rPr>
                      </a:br>
                      <a:r>
                        <a:rPr lang="en-US" sz="1400" b="1" dirty="0">
                          <a:solidFill>
                            <a:srgbClr val="004F8A"/>
                          </a:solidFill>
                          <a:latin typeface="Calibri" panose="020F0502020204030204" pitchFamily="34" charset="0"/>
                          <a:cs typeface="Calibri" panose="020F0502020204030204" pitchFamily="34" charset="0"/>
                        </a:rPr>
                        <a:t>- </a:t>
                      </a:r>
                      <a:r>
                        <a:rPr lang="en-US" sz="1400" dirty="0">
                          <a:solidFill>
                            <a:schemeClr val="tx1">
                              <a:lumMod val="65000"/>
                              <a:lumOff val="35000"/>
                            </a:schemeClr>
                          </a:solidFill>
                          <a:latin typeface="Calibri" panose="020F0502020204030204" pitchFamily="34" charset="0"/>
                          <a:cs typeface="Calibri" panose="020F0502020204030204" pitchFamily="34" charset="0"/>
                        </a:rPr>
                        <a:t>Customer who signs the Offer Documents to become a </a:t>
                      </a:r>
                      <a:r>
                        <a:rPr lang="en-US" sz="1400" b="0" dirty="0">
                          <a:solidFill>
                            <a:schemeClr val="tx1">
                              <a:lumMod val="65000"/>
                              <a:lumOff val="35000"/>
                            </a:schemeClr>
                          </a:solidFill>
                          <a:latin typeface="Calibri" panose="020F0502020204030204" pitchFamily="34" charset="0"/>
                          <a:cs typeface="Calibri" panose="020F0502020204030204" pitchFamily="34" charset="0"/>
                        </a:rPr>
                        <a:t>Fast Mover </a:t>
                      </a:r>
                      <a:r>
                        <a:rPr lang="en-US" sz="1400" dirty="0">
                          <a:solidFill>
                            <a:schemeClr val="tx1">
                              <a:lumMod val="65000"/>
                              <a:lumOff val="35000"/>
                            </a:schemeClr>
                          </a:solidFill>
                          <a:latin typeface="Calibri" panose="020F0502020204030204" pitchFamily="34" charset="0"/>
                          <a:cs typeface="Calibri" panose="020F0502020204030204" pitchFamily="34" charset="0"/>
                        </a:rPr>
                        <a:t>with </a:t>
                      </a:r>
                      <a:r>
                        <a:rPr lang="en-US" sz="1400" b="0" dirty="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CHAIN MENDER</a:t>
                      </a:r>
                      <a:r>
                        <a:rPr lang="en-US" sz="1400" b="0" dirty="0">
                          <a:solidFill>
                            <a:srgbClr val="004F8A"/>
                          </a:solidFill>
                          <a:latin typeface="+mn-lt"/>
                          <a:cs typeface="Calibri" panose="020F0502020204030204" pitchFamily="34" charset="0"/>
                          <a:hlinkClick r:id="rId6">
                            <a:extLst>
                              <a:ext uri="{A12FA001-AC4F-418D-AE19-62706E023703}">
                                <ahyp:hlinkClr xmlns:ahyp="http://schemas.microsoft.com/office/drawing/2018/hyperlinkcolor" val="tx"/>
                              </a:ext>
                            </a:extLst>
                          </a:hlinkClick>
                        </a:rPr>
                        <a:t>®</a:t>
                      </a:r>
                      <a:r>
                        <a:rPr lang="en-US" sz="1400" b="0" dirty="0">
                          <a:solidFill>
                            <a:srgbClr val="004F8A"/>
                          </a:solidFill>
                          <a:latin typeface="+mn-lt"/>
                          <a:cs typeface="Calibri" panose="020F0502020204030204" pitchFamily="34" charset="0"/>
                        </a:rPr>
                        <a:t> </a:t>
                      </a: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F0"/>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069709"/>
                  </a:ext>
                </a:extLst>
              </a:tr>
            </a:tbl>
          </a:graphicData>
        </a:graphic>
      </p:graphicFrame>
    </p:spTree>
    <p:extLst>
      <p:ext uri="{BB962C8B-B14F-4D97-AF65-F5344CB8AC3E}">
        <p14:creationId xmlns:p14="http://schemas.microsoft.com/office/powerpoint/2010/main" val="42614002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4A8E9-6BB1-4DB6-9E38-7ADB07840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22CFD-F43C-C13E-5E51-FD4B085EFB42}"/>
              </a:ext>
            </a:extLst>
          </p:cNvPr>
          <p:cNvSpPr>
            <a:spLocks noGrp="1"/>
          </p:cNvSpPr>
          <p:nvPr>
            <p:ph type="title"/>
          </p:nvPr>
        </p:nvSpPr>
        <p:spPr>
          <a:xfrm>
            <a:off x="486208" y="552182"/>
            <a:ext cx="7772400" cy="400998"/>
          </a:xfrm>
        </p:spPr>
        <p:txBody>
          <a:bodyPr/>
          <a:lstStyle/>
          <a:p>
            <a:r>
              <a:rPr lang="en-US" dirty="0"/>
              <a:t>Revenue + Margins</a:t>
            </a:r>
            <a:endParaRPr lang="en-US" sz="900" b="1" dirty="0"/>
          </a:p>
        </p:txBody>
      </p:sp>
      <p:sp>
        <p:nvSpPr>
          <p:cNvPr id="4" name="Rectangle 3">
            <a:extLst>
              <a:ext uri="{FF2B5EF4-FFF2-40B4-BE49-F238E27FC236}">
                <a16:creationId xmlns:a16="http://schemas.microsoft.com/office/drawing/2014/main" id="{283CA617-8EA8-68C0-78D0-687F95B1CDC5}"/>
              </a:ext>
            </a:extLst>
          </p:cNvPr>
          <p:cNvSpPr/>
          <p:nvPr/>
        </p:nvSpPr>
        <p:spPr>
          <a:xfrm>
            <a:off x="382137" y="996288"/>
            <a:ext cx="4653888" cy="646331"/>
          </a:xfrm>
          <a:prstGeom prst="rect">
            <a:avLst/>
          </a:prstGeom>
        </p:spPr>
        <p:txBody>
          <a:bodyPr wrap="square" lIns="0" tIns="0" rIns="0" bIns="0">
            <a:spAutoFit/>
          </a:bodyPr>
          <a:lstStyle/>
          <a:p>
            <a:pPr marL="171450" marR="0" lvl="0" indent="-171450" algn="l" defTabSz="914400" rtl="0" eaLnBrk="1" fontAlgn="auto" latinLnBrk="0" hangingPunct="1">
              <a:lnSpc>
                <a:spcPct val="100000"/>
              </a:lnSpc>
              <a:spcBef>
                <a:spcPts val="300"/>
              </a:spcBef>
              <a:spcAft>
                <a:spcPts val="0"/>
              </a:spcAft>
              <a:buClr>
                <a:srgbClr val="004488"/>
              </a:buClr>
              <a:buSzTx/>
              <a:buFontTx/>
              <a:buNone/>
              <a:tabLst/>
              <a:defRPr/>
            </a:pP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b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b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graphicFrame>
        <p:nvGraphicFramePr>
          <p:cNvPr id="3" name="Table 2">
            <a:extLst>
              <a:ext uri="{FF2B5EF4-FFF2-40B4-BE49-F238E27FC236}">
                <a16:creationId xmlns:a16="http://schemas.microsoft.com/office/drawing/2014/main" id="{60BA1BE9-E32C-25E2-CBF5-C1F46B8A3C38}"/>
              </a:ext>
            </a:extLst>
          </p:cNvPr>
          <p:cNvGraphicFramePr>
            <a:graphicFrameLocks noGrp="1"/>
          </p:cNvGraphicFramePr>
          <p:nvPr>
            <p:extLst>
              <p:ext uri="{D42A27DB-BD31-4B8C-83A1-F6EECF244321}">
                <p14:modId xmlns:p14="http://schemas.microsoft.com/office/powerpoint/2010/main" val="817355236"/>
              </p:ext>
            </p:extLst>
          </p:nvPr>
        </p:nvGraphicFramePr>
        <p:xfrm>
          <a:off x="168867" y="819418"/>
          <a:ext cx="8806265" cy="54864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667635455"/>
                    </a:ext>
                  </a:extLst>
                </a:gridCol>
                <a:gridCol w="1562864">
                  <a:extLst>
                    <a:ext uri="{9D8B030D-6E8A-4147-A177-3AD203B41FA5}">
                      <a16:colId xmlns:a16="http://schemas.microsoft.com/office/drawing/2014/main" val="2686678427"/>
                    </a:ext>
                  </a:extLst>
                </a:gridCol>
                <a:gridCol w="2070899">
                  <a:extLst>
                    <a:ext uri="{9D8B030D-6E8A-4147-A177-3AD203B41FA5}">
                      <a16:colId xmlns:a16="http://schemas.microsoft.com/office/drawing/2014/main" val="2935074884"/>
                    </a:ext>
                  </a:extLst>
                </a:gridCol>
                <a:gridCol w="935774">
                  <a:extLst>
                    <a:ext uri="{9D8B030D-6E8A-4147-A177-3AD203B41FA5}">
                      <a16:colId xmlns:a16="http://schemas.microsoft.com/office/drawing/2014/main" val="1620973016"/>
                    </a:ext>
                  </a:extLst>
                </a:gridCol>
                <a:gridCol w="935774">
                  <a:extLst>
                    <a:ext uri="{9D8B030D-6E8A-4147-A177-3AD203B41FA5}">
                      <a16:colId xmlns:a16="http://schemas.microsoft.com/office/drawing/2014/main" val="3275576760"/>
                    </a:ext>
                  </a:extLst>
                </a:gridCol>
                <a:gridCol w="1036088">
                  <a:extLst>
                    <a:ext uri="{9D8B030D-6E8A-4147-A177-3AD203B41FA5}">
                      <a16:colId xmlns:a16="http://schemas.microsoft.com/office/drawing/2014/main" val="2031785986"/>
                    </a:ext>
                  </a:extLst>
                </a:gridCol>
                <a:gridCol w="1015276">
                  <a:extLst>
                    <a:ext uri="{9D8B030D-6E8A-4147-A177-3AD203B41FA5}">
                      <a16:colId xmlns:a16="http://schemas.microsoft.com/office/drawing/2014/main" val="3071365372"/>
                    </a:ext>
                  </a:extLst>
                </a:gridCol>
                <a:gridCol w="1041310">
                  <a:extLst>
                    <a:ext uri="{9D8B030D-6E8A-4147-A177-3AD203B41FA5}">
                      <a16:colId xmlns:a16="http://schemas.microsoft.com/office/drawing/2014/main" val="441521828"/>
                    </a:ext>
                  </a:extLst>
                </a:gridCol>
              </a:tblGrid>
              <a:tr h="356843">
                <a:tc>
                  <a:txBody>
                    <a:bodyPr/>
                    <a:lstStyle/>
                    <a:p>
                      <a:endParaRPr lang="en-GB" dirty="0"/>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8883152"/>
                  </a:ext>
                </a:extLst>
              </a:tr>
              <a:tr h="356843">
                <a:tc>
                  <a:txBody>
                    <a:bodyPr/>
                    <a:lstStyle/>
                    <a:p>
                      <a:endParaRPr lang="en-GB" dirty="0"/>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Y1 £M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Y2 £M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Y1 £M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cs typeface="Calibri" panose="020F0502020204030204" pitchFamily="34" charset="0"/>
                        </a:rPr>
                        <a:t>Y2 £M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0699457"/>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accent1">
                              <a:lumMod val="40000"/>
                              <a:lumOff val="60000"/>
                            </a:schemeClr>
                          </a:solidFill>
                          <a:latin typeface="Calibri" panose="020F0502020204030204"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75000"/>
                              <a:lumOff val="25000"/>
                            </a:schemeClr>
                          </a:solidFill>
                          <a:latin typeface="Calibri" panose="020F0502020204030204" pitchFamily="34" charset="0"/>
                        </a:rPr>
                        <a:t>GROSS PROFIT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4532871"/>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400" b="1"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75000"/>
                              <a:lumOff val="25000"/>
                            </a:schemeClr>
                          </a:solidFill>
                          <a:latin typeface="Calibri" panose="020F0502020204030204" pitchFamily="34" charset="0"/>
                        </a:rPr>
                        <a:t>ADD Back Operating Costs</a:t>
                      </a:r>
                      <a:r>
                        <a:rPr lang="en-US" sz="1000" b="1" dirty="0">
                          <a:solidFill>
                            <a:srgbClr val="004F8A"/>
                          </a:solidFill>
                          <a:latin typeface="Calibri" panose="020F0502020204030204" pitchFamily="34" charset="0"/>
                        </a:rPr>
                        <a:t> </a:t>
                      </a:r>
                      <a:r>
                        <a:rPr lang="en-US" sz="1000" b="1" dirty="0">
                          <a:solidFill>
                            <a:srgbClr val="004F8A"/>
                          </a:solidFill>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0526347"/>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1" dirty="0">
                          <a:solidFill>
                            <a:schemeClr val="accent1">
                              <a:lumMod val="60000"/>
                              <a:lumOff val="40000"/>
                            </a:schemeClr>
                          </a:solidFill>
                          <a:latin typeface="Calibri" panose="020F0502020204030204" pitchFamily="34" charset="0"/>
                        </a:rPr>
                        <a:t>16,18,19,22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0" dirty="0">
                        <a:solidFill>
                          <a:schemeClr val="tx1">
                            <a:lumMod val="75000"/>
                            <a:lumOff val="2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808,402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solidFill>
                            <a:schemeClr val="tx1">
                              <a:lumMod val="75000"/>
                              <a:lumOff val="25000"/>
                            </a:schemeClr>
                          </a:solidFill>
                          <a:latin typeface="Calibri" panose="020F0502020204030204" pitchFamily="34" charset="0"/>
                          <a:cs typeface="Calibri" panose="020F0502020204030204" pitchFamily="34" charset="0"/>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solidFill>
                            <a:schemeClr val="tx1">
                              <a:lumMod val="75000"/>
                              <a:lumOff val="25000"/>
                            </a:schemeClr>
                          </a:solidFill>
                          <a:latin typeface="Calibri" panose="020F0502020204030204" pitchFamily="34" charset="0"/>
                          <a:cs typeface="Calibri" panose="020F0502020204030204" pitchFamily="34" charset="0"/>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0880510"/>
                  </a:ext>
                </a:extLst>
              </a:tr>
              <a:tr h="713685">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400" b="1" dirty="0">
                        <a:solidFill>
                          <a:schemeClr val="accent1">
                            <a:lumMod val="60000"/>
                            <a:lumOff val="40000"/>
                          </a:schemeClr>
                        </a:solidFill>
                        <a:latin typeface="Calibri" panose="020F0502020204030204" pitchFamily="34" charset="0"/>
                      </a:endParaRPr>
                    </a:p>
                    <a:p>
                      <a:pPr algn="ctr"/>
                      <a:r>
                        <a:rPr lang="en-US" sz="1400" b="1" dirty="0">
                          <a:solidFill>
                            <a:schemeClr val="accent1">
                              <a:lumMod val="60000"/>
                              <a:lumOff val="40000"/>
                            </a:schemeClr>
                          </a:solidFill>
                          <a:latin typeface="Calibri" panose="020F0502020204030204" pitchFamily="34" charset="0"/>
                        </a:rPr>
                        <a:t>16,18,19,22</a:t>
                      </a:r>
                    </a:p>
                    <a:p>
                      <a:pPr algn="ctr"/>
                      <a:endParaRPr lang="en-US" sz="1400" b="1"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0" dirty="0">
                        <a:solidFill>
                          <a:schemeClr val="tx1">
                            <a:lumMod val="75000"/>
                            <a:lumOff val="2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81,072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sng"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sng"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solidFill>
                            <a:schemeClr val="tx1">
                              <a:lumMod val="75000"/>
                              <a:lumOff val="25000"/>
                            </a:schemeClr>
                          </a:solidFill>
                          <a:latin typeface="Calibri" panose="020F0502020204030204" pitchFamily="34" charset="0"/>
                          <a:cs typeface="Calibri" panose="020F0502020204030204" pitchFamily="34" charset="0"/>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solidFill>
                            <a:schemeClr val="tx1">
                              <a:lumMod val="75000"/>
                              <a:lumOff val="25000"/>
                            </a:schemeClr>
                          </a:solidFill>
                          <a:latin typeface="Calibri" panose="020F0502020204030204" pitchFamily="34" charset="0"/>
                          <a:cs typeface="Calibri" panose="020F0502020204030204" pitchFamily="34" charset="0"/>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490054"/>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accent1">
                            <a:lumMod val="60000"/>
                            <a:lumOff val="4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1" dirty="0">
                          <a:solidFill>
                            <a:schemeClr val="tx1">
                              <a:lumMod val="75000"/>
                              <a:lumOff val="25000"/>
                            </a:schemeClr>
                          </a:solidFill>
                          <a:highlight>
                            <a:srgbClr val="FFFF00"/>
                          </a:highlight>
                          <a:latin typeface="Calibri" panose="020F0502020204030204" pitchFamily="34" charset="0"/>
                        </a:rPr>
                        <a:t>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4072556"/>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accent1">
                              <a:lumMod val="40000"/>
                              <a:lumOff val="60000"/>
                            </a:schemeClr>
                          </a:solidFill>
                          <a:latin typeface="Calibri" panose="020F050202020403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75000"/>
                              <a:lumOff val="25000"/>
                            </a:schemeClr>
                          </a:solidFill>
                          <a:latin typeface="Calibri" panose="020F0502020204030204" pitchFamily="34" charset="0"/>
                        </a:rPr>
                        <a:t>PROFIT BEFORE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9761170"/>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accent1">
                              <a:lumMod val="40000"/>
                              <a:lumOff val="60000"/>
                            </a:schemeClr>
                          </a:solidFill>
                          <a:latin typeface="Calibri" panose="020F050202020403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75000"/>
                              <a:lumOff val="25000"/>
                            </a:schemeClr>
                          </a:solidFill>
                          <a:latin typeface="Calibri" panose="020F0502020204030204" pitchFamily="34" charset="0"/>
                        </a:rPr>
                        <a:t>PROFIT BEFORE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22.8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alibri" panose="020F0502020204030204" pitchFamily="34" charset="0"/>
                          <a:cs typeface="Calibri" panose="020F0502020204030204" pitchFamily="34" charset="0"/>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20539751"/>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1" dirty="0">
                          <a:solidFill>
                            <a:schemeClr val="tx1">
                              <a:lumMod val="75000"/>
                              <a:lumOff val="25000"/>
                            </a:schemeClr>
                          </a:solidFill>
                          <a:latin typeface="Calibri" panose="020F0502020204030204" pitchFamily="34" charset="0"/>
                        </a:rPr>
                        <a:t>MARGINS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1998271"/>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accent1">
                              <a:lumMod val="40000"/>
                              <a:lumOff val="60000"/>
                            </a:schemeClr>
                          </a:solidFill>
                          <a:latin typeface="Calibri" panose="020F0502020204030204"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75000"/>
                              <a:lumOff val="25000"/>
                            </a:schemeClr>
                          </a:solidFill>
                          <a:latin typeface="Calibri" panose="020F0502020204030204" pitchFamily="34" charset="0"/>
                        </a:rPr>
                        <a:t>GROSS PROFIT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alibri" panose="020F0502020204030204" pitchFamily="34" charset="0"/>
                          <a:cs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alibri" panose="020F0502020204030204" pitchFamily="34" charset="0"/>
                          <a:cs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9353507"/>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accent1">
                              <a:lumMod val="40000"/>
                              <a:lumOff val="60000"/>
                            </a:schemeClr>
                          </a:solidFill>
                          <a:latin typeface="Calibri" panose="020F050202020403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75000"/>
                              <a:lumOff val="25000"/>
                            </a:schemeClr>
                          </a:solidFill>
                          <a:highlight>
                            <a:srgbClr val="FFFF00"/>
                          </a:highlight>
                          <a:latin typeface="Calibri" panose="020F0502020204030204" pitchFamily="34" charset="0"/>
                        </a:rPr>
                        <a:t>PROFIT BEFORE TAX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highlight>
                          <a:srgbClr val="FFFF00"/>
                        </a:highligh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0048985"/>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75000"/>
                              <a:lumOff val="25000"/>
                            </a:schemeClr>
                          </a:solidFill>
                          <a:latin typeface="Calibri" panose="020F0502020204030204" pitchFamily="34" charset="0"/>
                        </a:rPr>
                        <a:t>EBIT (OPERATING PROFIT)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alibri" panose="020F0502020204030204" pitchFamily="34" charset="0"/>
                          <a:cs typeface="Calibri" panose="020F050202020403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alibri" panose="020F0502020204030204" pitchFamily="34" charset="0"/>
                          <a:cs typeface="Calibri" panose="020F050202020403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1092382"/>
                  </a:ext>
                </a:extLst>
              </a:tr>
              <a:tr h="356843">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7">
                  <a:txBody>
                    <a:bodyPr/>
                    <a:lstStyle/>
                    <a:p>
                      <a:pPr algn="l"/>
                      <a:r>
                        <a:rPr lang="en-US" sz="1000" b="1" dirty="0">
                          <a:solidFill>
                            <a:srgbClr val="004F8A"/>
                          </a:solidFill>
                          <a:latin typeface="+mn-lt"/>
                        </a:rPr>
                        <a:t>(1)  </a:t>
                      </a:r>
                      <a:r>
                        <a:rPr lang="en-US" sz="1400" b="0" dirty="0">
                          <a:solidFill>
                            <a:schemeClr val="tx1">
                              <a:lumMod val="65000"/>
                              <a:lumOff val="35000"/>
                            </a:schemeClr>
                          </a:solidFill>
                          <a:latin typeface="Calibri" panose="020F0502020204030204" pitchFamily="34" charset="0"/>
                        </a:rPr>
                        <a:t>In </a:t>
                      </a:r>
                      <a:r>
                        <a:rPr lang="en-US" sz="1400" b="1" dirty="0">
                          <a:solidFill>
                            <a:schemeClr val="accent1">
                              <a:lumMod val="40000"/>
                              <a:lumOff val="60000"/>
                            </a:schemeClr>
                          </a:solidFill>
                          <a:latin typeface="Calibri" panose="020F0502020204030204" pitchFamily="34" charset="0"/>
                        </a:rPr>
                        <a:t>model</a:t>
                      </a:r>
                      <a:r>
                        <a:rPr lang="en-US" sz="1400" b="0" dirty="0">
                          <a:solidFill>
                            <a:schemeClr val="accent1">
                              <a:lumMod val="40000"/>
                              <a:lumOff val="60000"/>
                            </a:schemeClr>
                          </a:solidFill>
                          <a:latin typeface="Calibri" panose="020F0502020204030204" pitchFamily="34" charset="0"/>
                        </a:rPr>
                        <a:t> </a:t>
                      </a:r>
                      <a:r>
                        <a:rPr lang="en-US" sz="1400" b="0" dirty="0">
                          <a:solidFill>
                            <a:schemeClr val="tx1">
                              <a:lumMod val="65000"/>
                              <a:lumOff val="35000"/>
                            </a:schemeClr>
                          </a:solidFill>
                          <a:latin typeface="Calibri" panose="020F0502020204030204" pitchFamily="34" charset="0"/>
                        </a:rPr>
                        <a:t>with (Operating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200" b="0" dirty="0">
                        <a:solidFill>
                          <a:schemeClr val="tx1">
                            <a:lumMod val="75000"/>
                            <a:lumOff val="2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151100"/>
                  </a:ext>
                </a:extLst>
              </a:tr>
            </a:tbl>
          </a:graphicData>
        </a:graphic>
      </p:graphicFrame>
    </p:spTree>
    <p:extLst>
      <p:ext uri="{BB962C8B-B14F-4D97-AF65-F5344CB8AC3E}">
        <p14:creationId xmlns:p14="http://schemas.microsoft.com/office/powerpoint/2010/main" val="114482474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49087" y="417354"/>
            <a:ext cx="8101883"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57200" y="543967"/>
            <a:ext cx="8452624" cy="307777"/>
          </a:xfrm>
        </p:spPr>
        <p:txBody>
          <a:bodyPr/>
          <a:lstStyle/>
          <a:p>
            <a:r>
              <a:rPr lang="en-GB" dirty="0"/>
              <a:t>Product Sales - Consumer + High Street Agent </a:t>
            </a:r>
            <a:r>
              <a:rPr lang="en-GB" sz="1000" b="1" dirty="0">
                <a:latin typeface="+mn-lt"/>
              </a:rPr>
              <a:t>(1) </a:t>
            </a:r>
            <a:r>
              <a:rPr lang="en-GB" sz="1000" b="1" dirty="0">
                <a:latin typeface="Arial" panose="020B0604020202020204" pitchFamily="34" charset="0"/>
                <a:cs typeface="Arial" panose="020B0604020202020204" pitchFamily="34" charset="0"/>
              </a:rPr>
              <a:t> </a:t>
            </a:r>
            <a:endParaRPr lang="en-US" sz="1000" b="1" dirty="0">
              <a:solidFill>
                <a:srgbClr val="FF0000"/>
              </a:solidFill>
              <a:latin typeface="+mn-lt"/>
              <a:cs typeface="Arial" panose="020B060402020202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4182684055"/>
              </p:ext>
            </p:extLst>
          </p:nvPr>
        </p:nvGraphicFramePr>
        <p:xfrm>
          <a:off x="333663" y="851744"/>
          <a:ext cx="8639725" cy="5451268"/>
        </p:xfrm>
        <a:graphic>
          <a:graphicData uri="http://schemas.openxmlformats.org/drawingml/2006/table">
            <a:tbl>
              <a:tblPr>
                <a:tableStyleId>{5C22544A-7EE6-4342-B048-85BDC9FD1C3A}</a:tableStyleId>
              </a:tblPr>
              <a:tblGrid>
                <a:gridCol w="235014">
                  <a:extLst>
                    <a:ext uri="{9D8B030D-6E8A-4147-A177-3AD203B41FA5}">
                      <a16:colId xmlns:a16="http://schemas.microsoft.com/office/drawing/2014/main" val="2510695906"/>
                    </a:ext>
                  </a:extLst>
                </a:gridCol>
                <a:gridCol w="790619">
                  <a:extLst>
                    <a:ext uri="{9D8B030D-6E8A-4147-A177-3AD203B41FA5}">
                      <a16:colId xmlns:a16="http://schemas.microsoft.com/office/drawing/2014/main" val="2423379074"/>
                    </a:ext>
                  </a:extLst>
                </a:gridCol>
                <a:gridCol w="2967123">
                  <a:extLst>
                    <a:ext uri="{9D8B030D-6E8A-4147-A177-3AD203B41FA5}">
                      <a16:colId xmlns:a16="http://schemas.microsoft.com/office/drawing/2014/main" val="704388337"/>
                    </a:ext>
                  </a:extLst>
                </a:gridCol>
                <a:gridCol w="774089">
                  <a:extLst>
                    <a:ext uri="{9D8B030D-6E8A-4147-A177-3AD203B41FA5}">
                      <a16:colId xmlns:a16="http://schemas.microsoft.com/office/drawing/2014/main" val="1158723223"/>
                    </a:ext>
                  </a:extLst>
                </a:gridCol>
                <a:gridCol w="673555">
                  <a:extLst>
                    <a:ext uri="{9D8B030D-6E8A-4147-A177-3AD203B41FA5}">
                      <a16:colId xmlns:a16="http://schemas.microsoft.com/office/drawing/2014/main" val="1141507162"/>
                    </a:ext>
                  </a:extLst>
                </a:gridCol>
                <a:gridCol w="713073">
                  <a:extLst>
                    <a:ext uri="{9D8B030D-6E8A-4147-A177-3AD203B41FA5}">
                      <a16:colId xmlns:a16="http://schemas.microsoft.com/office/drawing/2014/main" val="632215342"/>
                    </a:ext>
                  </a:extLst>
                </a:gridCol>
                <a:gridCol w="918259">
                  <a:extLst>
                    <a:ext uri="{9D8B030D-6E8A-4147-A177-3AD203B41FA5}">
                      <a16:colId xmlns:a16="http://schemas.microsoft.com/office/drawing/2014/main" val="3515625889"/>
                    </a:ext>
                  </a:extLst>
                </a:gridCol>
                <a:gridCol w="846839">
                  <a:extLst>
                    <a:ext uri="{9D8B030D-6E8A-4147-A177-3AD203B41FA5}">
                      <a16:colId xmlns:a16="http://schemas.microsoft.com/office/drawing/2014/main" val="1348763604"/>
                    </a:ext>
                  </a:extLst>
                </a:gridCol>
                <a:gridCol w="721154">
                  <a:extLst>
                    <a:ext uri="{9D8B030D-6E8A-4147-A177-3AD203B41FA5}">
                      <a16:colId xmlns:a16="http://schemas.microsoft.com/office/drawing/2014/main" val="1616800164"/>
                    </a:ext>
                  </a:extLst>
                </a:gridCol>
              </a:tblGrid>
              <a:tr h="625182">
                <a:tc gridSpan="3">
                  <a:txBody>
                    <a:bodyPr/>
                    <a:lstStyle/>
                    <a:p>
                      <a:pPr algn="ctr"/>
                      <a:r>
                        <a:rPr lang="en-US" sz="1200" b="1" dirty="0">
                          <a:solidFill>
                            <a:schemeClr val="tx1">
                              <a:lumMod val="65000"/>
                              <a:lumOff val="35000"/>
                            </a:schemeClr>
                          </a:solidFill>
                          <a:latin typeface="Calibri" panose="020F0502020204030204" pitchFamily="34" charset="0"/>
                        </a:rPr>
                        <a:t>  </a:t>
                      </a: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lumMod val="65000"/>
                              <a:lumOff val="35000"/>
                            </a:schemeClr>
                          </a:solidFill>
                          <a:latin typeface="Calibri" panose="020F0502020204030204" pitchFamily="34" charset="0"/>
                        </a:rPr>
                        <a:t>Core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65000"/>
                              <a:lumOff val="35000"/>
                            </a:schemeClr>
                          </a:solidFill>
                          <a:latin typeface="Calibri" panose="020F0502020204030204" pitchFamily="34" charset="0"/>
                        </a:rPr>
                        <a:t>Stress </a:t>
                      </a:r>
                      <a:br>
                        <a:rPr lang="en-US" sz="1200" b="0" i="0" dirty="0">
                          <a:solidFill>
                            <a:schemeClr val="tx1">
                              <a:lumMod val="65000"/>
                              <a:lumOff val="35000"/>
                            </a:schemeClr>
                          </a:solidFill>
                          <a:latin typeface="Calibri" panose="020F0502020204030204" pitchFamily="34" charset="0"/>
                        </a:rPr>
                      </a:br>
                      <a:r>
                        <a:rPr lang="en-US" sz="1200" b="0" i="0" dirty="0">
                          <a:solidFill>
                            <a:schemeClr val="tx1">
                              <a:lumMod val="65000"/>
                              <a:lumOff val="35000"/>
                            </a:schemeClr>
                          </a:solidFill>
                          <a:latin typeface="Calibri" panose="020F0502020204030204" pitchFamily="34" charset="0"/>
                        </a:rPr>
                        <a:t>1</a:t>
                      </a:r>
                      <a:br>
                        <a:rPr lang="en-US" sz="1200" b="0" i="0" dirty="0">
                          <a:solidFill>
                            <a:schemeClr val="tx1">
                              <a:lumMod val="65000"/>
                              <a:lumOff val="35000"/>
                            </a:schemeClr>
                          </a:solidFill>
                          <a:latin typeface="Calibri" panose="020F0502020204030204" pitchFamily="34" charset="0"/>
                        </a:rPr>
                      </a:br>
                      <a:endParaRPr lang="en-US" sz="1200" b="0" i="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 2</a:t>
                      </a:r>
                      <a:br>
                        <a:rPr lang="en-US" sz="1200" b="0" dirty="0">
                          <a:solidFill>
                            <a:schemeClr val="tx1">
                              <a:lumMod val="65000"/>
                              <a:lumOff val="35000"/>
                            </a:schemeClr>
                          </a:solidFill>
                          <a:latin typeface="Calibri" panose="020F0502020204030204" pitchFamily="34" charset="0"/>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 1</a:t>
                      </a:r>
                      <a:br>
                        <a:rPr lang="en-US" sz="1200" b="0">
                          <a:solidFill>
                            <a:schemeClr val="tx1">
                              <a:lumMod val="65000"/>
                              <a:lumOff val="35000"/>
                            </a:schemeClr>
                          </a:solidFill>
                          <a:latin typeface="Calibri" panose="020F0502020204030204" pitchFamily="34" charset="0"/>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Stress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a:t>
                      </a:r>
                      <a:br>
                        <a:rPr lang="en-US" sz="1200" b="0" dirty="0">
                          <a:solidFill>
                            <a:schemeClr val="tx1">
                              <a:lumMod val="65000"/>
                              <a:lumOff val="35000"/>
                            </a:schemeClr>
                          </a:solidFill>
                          <a:latin typeface="Calibri" panose="020F0502020204030204" pitchFamily="34" charset="0"/>
                        </a:rPr>
                      </a:b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781193"/>
                  </a:ext>
                </a:extLst>
              </a:tr>
              <a:tr h="267935">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                       CONSUMERS + HGH STREET AGENTS  (B2C + B2B2C)</a:t>
                      </a: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3870191"/>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rgbClr val="004F8A"/>
                          </a:solidFill>
                          <a:latin typeface="Calibri" panose="020F0502020204030204" pitchFamily="34" charset="0"/>
                          <a:hlinkClick r:id="rId3">
                            <a:extLst>
                              <a:ext uri="{A12FA001-AC4F-418D-AE19-62706E023703}">
                                <ahyp:hlinkClr xmlns:ahyp="http://schemas.microsoft.com/office/drawing/2018/hyperlinkcolor" val="tx"/>
                              </a:ext>
                            </a:extLst>
                          </a:hlinkClick>
                        </a:rPr>
                        <a:t>Applications</a:t>
                      </a:r>
                      <a:r>
                        <a:rPr lang="en-US" sz="1200" b="0" dirty="0">
                          <a:solidFill>
                            <a:schemeClr val="tx1">
                              <a:lumMod val="65000"/>
                              <a:lumOff val="35000"/>
                            </a:schemeClr>
                          </a:solidFill>
                          <a:latin typeface="Calibri" panose="020F0502020204030204" pitchFamily="34" charset="0"/>
                        </a:rPr>
                        <a:t> / </a:t>
                      </a:r>
                      <a:r>
                        <a:rPr lang="en-US" sz="1200" b="1" dirty="0">
                          <a:solidFill>
                            <a:schemeClr val="tx1">
                              <a:lumMod val="65000"/>
                              <a:lumOff val="35000"/>
                            </a:schemeClr>
                          </a:solidFill>
                          <a:latin typeface="Calibri" panose="020F0502020204030204" pitchFamily="34" charset="0"/>
                        </a:rPr>
                        <a:t>POTENTIAL PRODUCT SALES </a:t>
                      </a:r>
                      <a:endParaRPr lang="en-US" sz="1000" b="1" dirty="0">
                        <a:solidFill>
                          <a:srgbClr val="004F8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latin typeface="Calibri" panose="020F0502020204030204" pitchFamily="34" charset="0"/>
                        </a:rPr>
                        <a:t>300</a:t>
                      </a: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300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3880412"/>
                  </a:ext>
                </a:extLst>
              </a:tr>
              <a:tr h="446558">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I39 + I84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1">
                          <a:solidFill>
                            <a:schemeClr val="tx1">
                              <a:lumMod val="65000"/>
                              <a:lumOff val="35000"/>
                            </a:schemeClr>
                          </a:solidFill>
                          <a:highlight>
                            <a:srgbClr val="FFFF00"/>
                          </a:highlight>
                          <a:latin typeface="Calibri" panose="020F0502020204030204" pitchFamily="34" charset="0"/>
                        </a:rPr>
                        <a:t>PRODUCT SALES pa </a:t>
                      </a:r>
                      <a:r>
                        <a:rPr lang="en-US" sz="1000" b="1">
                          <a:solidFill>
                            <a:srgbClr val="004F8A"/>
                          </a:solidFill>
                          <a:highlight>
                            <a:srgbClr val="FFFF00"/>
                          </a:highlight>
                          <a:latin typeface="+mn-lt"/>
                        </a:rPr>
                        <a:t>(2)</a:t>
                      </a:r>
                      <a:endParaRPr lang="en-US" sz="1000" b="1" dirty="0">
                        <a:solidFill>
                          <a:srgbClr val="004F8A"/>
                        </a:solidFill>
                        <a:highlight>
                          <a:srgbClr val="FFFF00"/>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878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5387591"/>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a:solidFill>
                            <a:schemeClr val="tx1">
                              <a:lumMod val="65000"/>
                              <a:lumOff val="35000"/>
                            </a:schemeClr>
                          </a:solidFill>
                          <a:latin typeface="Calibri" panose="020F0502020204030204" pitchFamily="34" charset="0"/>
                        </a:rPr>
                        <a:t>Percentage </a:t>
                      </a:r>
                      <a:r>
                        <a:rPr lang="en-US" sz="1200" b="1">
                          <a:solidFill>
                            <a:schemeClr val="tx1">
                              <a:lumMod val="65000"/>
                              <a:lumOff val="35000"/>
                            </a:schemeClr>
                          </a:solidFill>
                          <a:latin typeface="Calibri" panose="020F0502020204030204" pitchFamily="34" charset="0"/>
                        </a:rPr>
                        <a:t>PRODUCT SALES </a:t>
                      </a:r>
                      <a:r>
                        <a:rPr lang="en-US" sz="1200" b="0">
                          <a:solidFill>
                            <a:schemeClr val="tx1">
                              <a:lumMod val="65000"/>
                              <a:lumOff val="35000"/>
                            </a:schemeClr>
                          </a:solidFill>
                          <a:latin typeface="Calibri" panose="020F0502020204030204" pitchFamily="34" charset="0"/>
                        </a:rPr>
                        <a:t>to Applications</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22%</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16%</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494882"/>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i41 + i88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1">
                          <a:solidFill>
                            <a:schemeClr val="tx1">
                              <a:lumMod val="65000"/>
                              <a:lumOff val="35000"/>
                            </a:schemeClr>
                          </a:solidFill>
                          <a:latin typeface="Calibri" panose="020F0502020204030204" pitchFamily="34" charset="0"/>
                        </a:rPr>
                        <a:t>NON-EXITS</a:t>
                      </a:r>
                      <a:r>
                        <a:rPr lang="en-US" sz="1200" b="0">
                          <a:solidFill>
                            <a:schemeClr val="tx1">
                              <a:lumMod val="65000"/>
                              <a:lumOff val="35000"/>
                            </a:schemeClr>
                          </a:solidFill>
                          <a:latin typeface="Calibri" panose="020F0502020204030204" pitchFamily="34" charset="0"/>
                        </a:rPr>
                        <a:t> (Customers take finance)</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39</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33</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23</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0124920"/>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a:solidFill>
                            <a:schemeClr val="tx1">
                              <a:lumMod val="65000"/>
                              <a:lumOff val="35000"/>
                            </a:schemeClr>
                          </a:solidFill>
                          <a:latin typeface="Calibri" panose="020F0502020204030204" pitchFamily="34" charset="0"/>
                        </a:rPr>
                        <a:t>Percentage </a:t>
                      </a:r>
                      <a:r>
                        <a:rPr lang="en-US" sz="1200" b="1">
                          <a:solidFill>
                            <a:schemeClr val="tx1">
                              <a:lumMod val="65000"/>
                              <a:lumOff val="35000"/>
                            </a:schemeClr>
                          </a:solidFill>
                          <a:latin typeface="Calibri" panose="020F0502020204030204" pitchFamily="34" charset="0"/>
                        </a:rPr>
                        <a:t>NON-EXITS</a:t>
                      </a:r>
                      <a:r>
                        <a:rPr lang="en-US" sz="1200" b="0">
                          <a:solidFill>
                            <a:schemeClr val="tx1">
                              <a:lumMod val="65000"/>
                              <a:lumOff val="35000"/>
                            </a:schemeClr>
                          </a:solidFill>
                          <a:latin typeface="Calibri" panose="020F0502020204030204" pitchFamily="34" charset="0"/>
                        </a:rPr>
                        <a:t> to Applications</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000096"/>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1" dirty="0">
                          <a:solidFill>
                            <a:schemeClr val="tx1">
                              <a:lumMod val="65000"/>
                              <a:lumOff val="35000"/>
                            </a:schemeClr>
                          </a:solidFill>
                          <a:latin typeface="Calibri" panose="020F0502020204030204" pitchFamily="34" charset="0"/>
                        </a:rPr>
                        <a:t>EXIT: NON-EXIT </a:t>
                      </a:r>
                      <a:r>
                        <a:rPr lang="en-US" sz="1200" b="0" dirty="0">
                          <a:solidFill>
                            <a:schemeClr val="tx1">
                              <a:lumMod val="65000"/>
                              <a:lumOff val="35000"/>
                            </a:schemeClr>
                          </a:solidFill>
                          <a:latin typeface="Calibri" panose="020F0502020204030204" pitchFamily="34" charset="0"/>
                        </a:rPr>
                        <a:t>Ratio</a:t>
                      </a:r>
                      <a:r>
                        <a:rPr lang="en-US" sz="1200" b="0" dirty="0">
                          <a:solidFill>
                            <a:schemeClr val="tx1">
                              <a:lumMod val="65000"/>
                              <a:lumOff val="35000"/>
                            </a:schemeClr>
                          </a:solidFill>
                          <a:latin typeface="+mn-lt"/>
                        </a:rPr>
                        <a:t> </a:t>
                      </a:r>
                      <a:r>
                        <a:rPr lang="en-US" sz="1000" b="1" dirty="0">
                          <a:solidFill>
                            <a:srgbClr val="004F8A"/>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1434157"/>
                  </a:ext>
                </a:extLst>
              </a:tr>
              <a:tr h="285951">
                <a:tc gridSpan="9">
                  <a:txBody>
                    <a:bodyPr/>
                    <a:lstStyle/>
                    <a:p>
                      <a:pPr algn="ctr"/>
                      <a:r>
                        <a:rPr lang="en-US" sz="1200" b="1" dirty="0">
                          <a:solidFill>
                            <a:schemeClr val="tx1">
                              <a:lumMod val="65000"/>
                              <a:lumOff val="35000"/>
                            </a:schemeClr>
                          </a:solidFill>
                          <a:latin typeface="Calibri" panose="020F0502020204030204" pitchFamily="34" charset="0"/>
                        </a:rPr>
                        <a:t>                 HIGH STREET AGENT TARGETS</a:t>
                      </a:r>
                      <a:r>
                        <a:rPr lang="en-US" sz="1000" b="1" dirty="0">
                          <a:solidFill>
                            <a:srgbClr val="004F8A"/>
                          </a:solidFill>
                          <a:latin typeface="Arial" panose="020B0604020202020204" pitchFamily="34" charset="0"/>
                          <a:cs typeface="Arial" panose="020B0604020202020204" pitchFamily="34" charset="0"/>
                        </a:rPr>
                        <a:t> </a:t>
                      </a:r>
                      <a:r>
                        <a:rPr lang="en-US" sz="1200" b="1" dirty="0">
                          <a:solidFill>
                            <a:schemeClr val="tx1">
                              <a:lumMod val="65000"/>
                              <a:lumOff val="35000"/>
                            </a:schemeClr>
                          </a:solidFill>
                          <a:latin typeface="Calibri" panose="020F0502020204030204" pitchFamily="34" charset="0"/>
                          <a:cs typeface="Calibri" panose="020F0502020204030204" pitchFamily="34" charset="0"/>
                        </a:rPr>
                        <a:t>(B2B2C) </a:t>
                      </a:r>
                      <a:r>
                        <a:rPr lang="en-US" sz="1000" b="1" dirty="0">
                          <a:solidFill>
                            <a:srgbClr val="004F8A"/>
                          </a:solidFill>
                          <a:latin typeface="+mn-lt"/>
                          <a:cs typeface="Calibri" panose="020F0502020204030204" pitchFamily="34" charset="0"/>
                        </a:rPr>
                        <a:t>(4)</a:t>
                      </a: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endParaRPr lang="en-GB"/>
                    </a:p>
                  </a:txBody>
                  <a:tcPr>
                    <a:lnL w="12700" cmpd="sng">
                      <a:noFill/>
                    </a:lnL>
                    <a:lnT w="12700" cmpd="sng">
                      <a:noFill/>
                    </a:lnT>
                  </a:tcPr>
                </a:tc>
                <a:tc hMerge="1">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7114752"/>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Calibri" panose="020F0502020204030204" pitchFamily="34" charset="0"/>
                        </a:rPr>
                        <a:t>Total High Street Agent Offices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4,000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4,000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4,000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632552"/>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a:solidFill>
                            <a:schemeClr val="tx1">
                              <a:lumMod val="65000"/>
                              <a:lumOff val="35000"/>
                            </a:schemeClr>
                          </a:solidFill>
                          <a:latin typeface="Calibri" panose="020F0502020204030204" pitchFamily="34" charset="0"/>
                        </a:rPr>
                        <a:t>Percentage Offices Responding</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20%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15%</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10%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2618196"/>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a:solidFill>
                            <a:schemeClr val="tx1">
                              <a:lumMod val="65000"/>
                              <a:lumOff val="35000"/>
                            </a:schemeClr>
                          </a:solidFill>
                          <a:latin typeface="Calibri" panose="020F0502020204030204" pitchFamily="34" charset="0"/>
                        </a:rPr>
                        <a:t>No. Offices Responding</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800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600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400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2509673"/>
                  </a:ext>
                </a:extLst>
              </a:tr>
              <a:tr h="288296">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accent1">
                              <a:lumMod val="40000"/>
                              <a:lumOff val="60000"/>
                            </a:schemeClr>
                          </a:solidFill>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a:solidFill>
                            <a:schemeClr val="tx1">
                              <a:lumMod val="65000"/>
                              <a:lumOff val="35000"/>
                            </a:schemeClr>
                          </a:solidFill>
                          <a:latin typeface="Calibri" panose="020F0502020204030204" pitchFamily="34" charset="0"/>
                        </a:rPr>
                        <a:t>Target PRODUCT SALES pa</a:t>
                      </a:r>
                      <a:endParaRPr lang="en-US" sz="1000" b="0" dirty="0">
                        <a:solidFill>
                          <a:srgbClr val="004F8A"/>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0660597"/>
                  </a:ext>
                </a:extLst>
              </a:tr>
              <a:tr h="298228">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accent1">
                              <a:lumMod val="40000"/>
                              <a:lumOff val="60000"/>
                            </a:schemeClr>
                          </a:solidFill>
                          <a:latin typeface="Calibri" panose="020F0502020204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1" dirty="0">
                          <a:solidFill>
                            <a:schemeClr val="tx1">
                              <a:lumMod val="65000"/>
                              <a:lumOff val="35000"/>
                            </a:schemeClr>
                          </a:solidFill>
                          <a:highlight>
                            <a:srgbClr val="FFFF00"/>
                          </a:highlight>
                          <a:latin typeface="Calibri" panose="020F0502020204030204" pitchFamily="34" charset="0"/>
                        </a:rPr>
                        <a:t>Target PRODUCT SALES per Office pa </a:t>
                      </a:r>
                      <a:r>
                        <a:rPr lang="en-US" sz="1000" b="1" dirty="0">
                          <a:solidFill>
                            <a:srgbClr val="004F8A"/>
                          </a:solidFill>
                          <a:highlight>
                            <a:srgbClr val="FFFF00"/>
                          </a:highlight>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0299973"/>
                  </a:ext>
                </a:extLst>
              </a:tr>
              <a:tr h="267935">
                <a:tc gridSpan="9">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3082734"/>
                  </a:ext>
                </a:extLst>
              </a:tr>
              <a:tr h="26793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accent1">
                              <a:lumMod val="40000"/>
                              <a:lumOff val="60000"/>
                            </a:schemeClr>
                          </a:solidFill>
                          <a:latin typeface="Calibri" panose="020F050202020403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1" dirty="0">
                          <a:solidFill>
                            <a:schemeClr val="tx1">
                              <a:lumMod val="65000"/>
                              <a:lumOff val="35000"/>
                            </a:schemeClr>
                          </a:solidFill>
                          <a:latin typeface="Calibri" panose="020F0502020204030204" pitchFamily="34" charset="0"/>
                        </a:rPr>
                        <a:t>SIMPLE RETURN Y2 </a:t>
                      </a:r>
                      <a:r>
                        <a:rPr lang="en-US" sz="1000" b="1" dirty="0">
                          <a:solidFill>
                            <a:srgbClr val="004F8A"/>
                          </a:solidFill>
                          <a:latin typeface="+mn-lt"/>
                        </a:rPr>
                        <a:t>(5)</a:t>
                      </a:r>
                      <a:endParaRPr lang="en-US" sz="1000" b="1" dirty="0">
                        <a:solidFill>
                          <a:srgbClr val="001933"/>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38.75%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31.58%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27.03%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16.76%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10.48%</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7683945"/>
                  </a:ext>
                </a:extLst>
              </a:tr>
              <a:tr h="474635">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004F8A"/>
                          </a:solidFill>
                          <a:latin typeface="+mn-lt"/>
                        </a:rPr>
                        <a:t>(1)</a:t>
                      </a:r>
                      <a:r>
                        <a:rPr lang="en-US" sz="1000" b="0" dirty="0">
                          <a:solidFill>
                            <a:schemeClr val="tx1">
                              <a:lumMod val="65000"/>
                              <a:lumOff val="35000"/>
                            </a:schemeClr>
                          </a:solidFill>
                          <a:latin typeface="+mn-lt"/>
                        </a:rPr>
                        <a:t> </a:t>
                      </a:r>
                      <a:r>
                        <a:rPr lang="en-US" sz="1200" b="0" dirty="0">
                          <a:solidFill>
                            <a:schemeClr val="tx1">
                              <a:lumMod val="65000"/>
                              <a:lumOff val="35000"/>
                            </a:schemeClr>
                          </a:solidFill>
                          <a:latin typeface="Calibri" panose="020F0502020204030204" pitchFamily="34" charset="0"/>
                        </a:rPr>
                        <a:t>High Street </a:t>
                      </a:r>
                      <a:r>
                        <a:rPr lang="en-US" sz="1000" b="0" dirty="0">
                          <a:solidFill>
                            <a:srgbClr val="004F8A"/>
                          </a:solidFill>
                          <a:latin typeface="+mn-lt"/>
                        </a:rPr>
                        <a:t>(2) </a:t>
                      </a:r>
                      <a:r>
                        <a:rPr lang="en-US" sz="1200" b="0" dirty="0">
                          <a:solidFill>
                            <a:schemeClr val="tx1">
                              <a:lumMod val="65000"/>
                              <a:lumOff val="35000"/>
                            </a:schemeClr>
                          </a:solidFill>
                          <a:latin typeface="Calibri" panose="020F0502020204030204" pitchFamily="34" charset="0"/>
                        </a:rPr>
                        <a:t>CHAIN FREE</a:t>
                      </a:r>
                      <a:r>
                        <a:rPr lang="en-US" sz="1200" b="0" dirty="0">
                          <a:solidFill>
                            <a:schemeClr val="tx1">
                              <a:lumMod val="65000"/>
                              <a:lumOff val="35000"/>
                            </a:schemeClr>
                          </a:solidFill>
                          <a:latin typeface="+mn-lt"/>
                        </a:rPr>
                        <a:t>®</a:t>
                      </a:r>
                      <a:r>
                        <a:rPr lang="en-US" sz="1200" b="0" dirty="0">
                          <a:solidFill>
                            <a:schemeClr val="tx1">
                              <a:lumMod val="65000"/>
                              <a:lumOff val="35000"/>
                            </a:schemeClr>
                          </a:solidFill>
                          <a:latin typeface="Calibri" panose="020F0502020204030204" pitchFamily="34" charset="0"/>
                        </a:rPr>
                        <a:t> Customers (EXITS and NON-EXITS) who join the Plan and CHAIN MENDER</a:t>
                      </a:r>
                      <a:r>
                        <a:rPr lang="en-US" sz="1200" b="0" dirty="0">
                          <a:solidFill>
                            <a:schemeClr val="tx1">
                              <a:lumMod val="65000"/>
                              <a:lumOff val="35000"/>
                            </a:schemeClr>
                          </a:solidFill>
                          <a:latin typeface="+mn-lt"/>
                        </a:rPr>
                        <a:t>®</a:t>
                      </a:r>
                      <a:r>
                        <a:rPr lang="en-US" sz="1200" b="0" dirty="0">
                          <a:solidFill>
                            <a:schemeClr val="tx1">
                              <a:lumMod val="65000"/>
                              <a:lumOff val="35000"/>
                            </a:schemeClr>
                          </a:solidFill>
                          <a:latin typeface="Calibri" panose="020F0502020204030204" pitchFamily="34" charset="0"/>
                        </a:rPr>
                        <a:t> Customers (ALL NON-EXITS)</a:t>
                      </a:r>
                      <a:br>
                        <a:rPr lang="en-US" sz="1200" b="0" dirty="0">
                          <a:solidFill>
                            <a:schemeClr val="tx1">
                              <a:lumMod val="65000"/>
                              <a:lumOff val="35000"/>
                            </a:schemeClr>
                          </a:solidFill>
                          <a:latin typeface="Calibri" panose="020F0502020204030204" pitchFamily="34" charset="0"/>
                        </a:rPr>
                      </a:br>
                      <a:r>
                        <a:rPr lang="en-US" sz="1000" b="0" dirty="0">
                          <a:solidFill>
                            <a:srgbClr val="004F8A"/>
                          </a:solidFill>
                          <a:latin typeface="+mn-lt"/>
                        </a:rPr>
                        <a:t>(3) </a:t>
                      </a:r>
                      <a:r>
                        <a:rPr lang="en-US" sz="1200" b="0" dirty="0">
                          <a:solidFill>
                            <a:schemeClr val="tx1">
                              <a:lumMod val="65000"/>
                              <a:lumOff val="35000"/>
                            </a:schemeClr>
                          </a:solidFill>
                          <a:latin typeface="Calibri" panose="020F0502020204030204" pitchFamily="34" charset="0"/>
                        </a:rPr>
                        <a:t>EXIT: NON-EXIT Ratio excl CHAIN MENDER</a:t>
                      </a:r>
                      <a:r>
                        <a:rPr lang="en-US" sz="1200" b="0" dirty="0">
                          <a:solidFill>
                            <a:schemeClr val="tx1">
                              <a:lumMod val="65000"/>
                              <a:lumOff val="35000"/>
                            </a:schemeClr>
                          </a:solidFill>
                          <a:latin typeface="+mn-lt"/>
                        </a:rPr>
                        <a:t>®</a:t>
                      </a:r>
                      <a:r>
                        <a:rPr lang="en-US" sz="1200" b="0" dirty="0">
                          <a:solidFill>
                            <a:schemeClr val="tx1">
                              <a:lumMod val="65000"/>
                              <a:lumOff val="35000"/>
                            </a:schemeClr>
                          </a:solidFill>
                          <a:latin typeface="Calibri" panose="020F0502020204030204" pitchFamily="34" charset="0"/>
                        </a:rPr>
                        <a:t> See: </a:t>
                      </a:r>
                      <a:r>
                        <a:rPr lang="en-US" sz="1200" b="0" dirty="0">
                          <a:solidFill>
                            <a:srgbClr val="004F8A"/>
                          </a:solidFill>
                          <a:latin typeface="Calibri" panose="020F0502020204030204" pitchFamily="34" charset="0"/>
                          <a:hlinkClick r:id="rId4" action="ppaction://hlinksldjump">
                            <a:extLst>
                              <a:ext uri="{A12FA001-AC4F-418D-AE19-62706E023703}">
                                <ahyp:hlinkClr xmlns:ahyp="http://schemas.microsoft.com/office/drawing/2018/hyperlinkcolor" val="tx"/>
                              </a:ext>
                            </a:extLst>
                          </a:hlinkClick>
                        </a:rPr>
                        <a:t>Slide 38 </a:t>
                      </a:r>
                      <a:r>
                        <a:rPr lang="en-US" sz="1200" b="0" dirty="0">
                          <a:solidFill>
                            <a:srgbClr val="004F8A"/>
                          </a:solidFill>
                          <a:latin typeface="Calibri" panose="020F0502020204030204" pitchFamily="34" charset="0"/>
                        </a:rPr>
                        <a:t> </a:t>
                      </a:r>
                      <a:r>
                        <a:rPr lang="en-US" sz="1000" b="0" dirty="0">
                          <a:solidFill>
                            <a:srgbClr val="004F8A"/>
                          </a:solidFill>
                          <a:latin typeface="+mn-lt"/>
                        </a:rPr>
                        <a:t>(4) </a:t>
                      </a:r>
                      <a:r>
                        <a:rPr lang="en-US" sz="1200" b="0" dirty="0">
                          <a:solidFill>
                            <a:schemeClr val="tx1">
                              <a:lumMod val="65000"/>
                              <a:lumOff val="35000"/>
                            </a:schemeClr>
                          </a:solidFill>
                          <a:latin typeface="Calibri" panose="020F0502020204030204" pitchFamily="34" charset="0"/>
                        </a:rPr>
                        <a:t>Assume ALL Product Sales B2B2C </a:t>
                      </a:r>
                      <a:r>
                        <a:rPr lang="en-US" sz="1000" b="0" dirty="0">
                          <a:solidFill>
                            <a:srgbClr val="004F8A"/>
                          </a:solidFill>
                          <a:latin typeface="+mn-lt"/>
                        </a:rPr>
                        <a:t>(5) </a:t>
                      </a:r>
                      <a:r>
                        <a:rPr lang="en-US" sz="1200" b="0" dirty="0">
                          <a:solidFill>
                            <a:schemeClr val="tx1">
                              <a:lumMod val="65000"/>
                              <a:lumOff val="35000"/>
                            </a:schemeClr>
                          </a:solidFill>
                          <a:latin typeface="Calibri" panose="020F0502020204030204" pitchFamily="34" charset="0"/>
                        </a:rPr>
                        <a:t>See: </a:t>
                      </a:r>
                      <a:r>
                        <a:rPr lang="en-US" sz="1200" b="0" dirty="0">
                          <a:solidFill>
                            <a:srgbClr val="004F8A"/>
                          </a:solidFill>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Slide 29 </a:t>
                      </a:r>
                      <a:r>
                        <a:rPr lang="en-US" sz="1200" b="0" dirty="0">
                          <a:solidFill>
                            <a:schemeClr val="tx1">
                              <a:lumMod val="65000"/>
                              <a:lumOff val="35000"/>
                            </a:schemeClr>
                          </a:solidFill>
                          <a:latin typeface="Calibri" panose="020F0502020204030204" pitchFamily="34" charset="0"/>
                        </a:rPr>
                        <a:t>for 74% Profit Share</a:t>
                      </a: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highlight>
                          <a:srgbClr val="FFFF00"/>
                        </a:highligh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hMerge="1">
                  <a:txBody>
                    <a:bodyPr/>
                    <a:lstStyle/>
                    <a:p>
                      <a:endParaRPr lang="en-GB"/>
                    </a:p>
                  </a:txBody>
                  <a:tcPr>
                    <a:lnL w="12700" cmpd="sng">
                      <a:noFill/>
                    </a:lnL>
                    <a:lnT w="12700" cmpd="sng">
                      <a:noFill/>
                    </a:lnT>
                  </a:tcPr>
                </a:tc>
                <a:tc hMerge="1">
                  <a:txBody>
                    <a:bodyPr/>
                    <a:lstStyle/>
                    <a:p>
                      <a:pPr algn="l"/>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593091"/>
                  </a:ext>
                </a:extLst>
              </a:tr>
            </a:tbl>
          </a:graphicData>
        </a:graphic>
      </p:graphicFrame>
    </p:spTree>
    <p:extLst>
      <p:ext uri="{BB962C8B-B14F-4D97-AF65-F5344CB8AC3E}">
        <p14:creationId xmlns:p14="http://schemas.microsoft.com/office/powerpoint/2010/main" val="15938173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83482" y="648186"/>
            <a:ext cx="8426348" cy="307777"/>
          </a:xfrm>
        </p:spPr>
        <p:txBody>
          <a:bodyPr/>
          <a:lstStyle/>
          <a:p>
            <a:r>
              <a:rPr lang="en-GB" dirty="0"/>
              <a:t>CHAIN FREE® - Income Split</a:t>
            </a:r>
            <a:endParaRPr lang="en-US" b="1" dirty="0">
              <a:solidFill>
                <a:srgbClr val="FF000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5717FC8-E7D2-4B3B-89FE-5A07DCCBA684}"/>
              </a:ext>
            </a:extLst>
          </p:cNvPr>
          <p:cNvGraphicFramePr>
            <a:graphicFrameLocks noGrp="1"/>
          </p:cNvGraphicFramePr>
          <p:nvPr>
            <p:extLst>
              <p:ext uri="{D42A27DB-BD31-4B8C-83A1-F6EECF244321}">
                <p14:modId xmlns:p14="http://schemas.microsoft.com/office/powerpoint/2010/main" val="4159154492"/>
              </p:ext>
            </p:extLst>
          </p:nvPr>
        </p:nvGraphicFramePr>
        <p:xfrm>
          <a:off x="0" y="1109851"/>
          <a:ext cx="8909830" cy="4419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510695906"/>
                    </a:ext>
                  </a:extLst>
                </a:gridCol>
                <a:gridCol w="1078260">
                  <a:extLst>
                    <a:ext uri="{9D8B030D-6E8A-4147-A177-3AD203B41FA5}">
                      <a16:colId xmlns:a16="http://schemas.microsoft.com/office/drawing/2014/main" val="2423379074"/>
                    </a:ext>
                  </a:extLst>
                </a:gridCol>
                <a:gridCol w="2672532">
                  <a:extLst>
                    <a:ext uri="{9D8B030D-6E8A-4147-A177-3AD203B41FA5}">
                      <a16:colId xmlns:a16="http://schemas.microsoft.com/office/drawing/2014/main" val="42284068"/>
                    </a:ext>
                  </a:extLst>
                </a:gridCol>
                <a:gridCol w="700376">
                  <a:extLst>
                    <a:ext uri="{9D8B030D-6E8A-4147-A177-3AD203B41FA5}">
                      <a16:colId xmlns:a16="http://schemas.microsoft.com/office/drawing/2014/main" val="1158723223"/>
                    </a:ext>
                  </a:extLst>
                </a:gridCol>
                <a:gridCol w="719830">
                  <a:extLst>
                    <a:ext uri="{9D8B030D-6E8A-4147-A177-3AD203B41FA5}">
                      <a16:colId xmlns:a16="http://schemas.microsoft.com/office/drawing/2014/main" val="1141507162"/>
                    </a:ext>
                  </a:extLst>
                </a:gridCol>
                <a:gridCol w="797649">
                  <a:extLst>
                    <a:ext uri="{9D8B030D-6E8A-4147-A177-3AD203B41FA5}">
                      <a16:colId xmlns:a16="http://schemas.microsoft.com/office/drawing/2014/main" val="632215342"/>
                    </a:ext>
                  </a:extLst>
                </a:gridCol>
                <a:gridCol w="933833">
                  <a:extLst>
                    <a:ext uri="{9D8B030D-6E8A-4147-A177-3AD203B41FA5}">
                      <a16:colId xmlns:a16="http://schemas.microsoft.com/office/drawing/2014/main" val="3707835075"/>
                    </a:ext>
                  </a:extLst>
                </a:gridCol>
                <a:gridCol w="914379">
                  <a:extLst>
                    <a:ext uri="{9D8B030D-6E8A-4147-A177-3AD203B41FA5}">
                      <a16:colId xmlns:a16="http://schemas.microsoft.com/office/drawing/2014/main" val="1987065829"/>
                    </a:ext>
                  </a:extLst>
                </a:gridCol>
                <a:gridCol w="884691">
                  <a:extLst>
                    <a:ext uri="{9D8B030D-6E8A-4147-A177-3AD203B41FA5}">
                      <a16:colId xmlns:a16="http://schemas.microsoft.com/office/drawing/2014/main" val="2532676562"/>
                    </a:ext>
                  </a:extLst>
                </a:gridCol>
              </a:tblGrid>
              <a:tr h="268385">
                <a:tc gridSpan="3">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4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900" b="1"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lumMod val="65000"/>
                              <a:lumOff val="35000"/>
                            </a:schemeClr>
                          </a:solidFill>
                          <a:latin typeface="Calibri" panose="020F0502020204030204" pitchFamily="34" charset="0"/>
                        </a:rPr>
                        <a:t>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65000"/>
                              <a:lumOff val="35000"/>
                            </a:schemeClr>
                          </a:solidFill>
                          <a:latin typeface="Calibri" panose="020F0502020204030204" pitchFamily="34" charset="0"/>
                        </a:rPr>
                        <a:t>Stress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Stress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Restricted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Stress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Stress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781193"/>
                  </a:ext>
                </a:extLst>
              </a:tr>
              <a:tr h="298206">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D5, J5, P5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Calibri" panose="020F0502020204030204" pitchFamily="34" charset="0"/>
                        </a:rPr>
                        <a:t>No. Applications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9376046"/>
                  </a:ext>
                </a:extLst>
              </a:tr>
              <a:tr h="298206">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i31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latin typeface="Calibri" panose="020F0502020204030204" pitchFamily="34" charset="0"/>
                        </a:rPr>
                        <a:t>No. CHAIN FREE</a:t>
                      </a:r>
                      <a:r>
                        <a:rPr lang="en-US" sz="1200" b="0" dirty="0">
                          <a:solidFill>
                            <a:schemeClr val="tx1">
                              <a:lumMod val="65000"/>
                              <a:lumOff val="35000"/>
                            </a:schemeClr>
                          </a:solidFill>
                          <a:latin typeface="+mn-lt"/>
                        </a:rPr>
                        <a:t>® </a:t>
                      </a:r>
                      <a:r>
                        <a:rPr lang="en-US" sz="1200" b="0" dirty="0">
                          <a:solidFill>
                            <a:schemeClr val="tx1">
                              <a:lumMod val="65000"/>
                              <a:lumOff val="35000"/>
                            </a:schemeClr>
                          </a:solidFill>
                          <a:latin typeface="Calibri" panose="020F0502020204030204" pitchFamily="34" charset="0"/>
                        </a:rPr>
                        <a:t>Sales </a:t>
                      </a:r>
                      <a:endParaRPr lang="en-US" sz="1200" b="1"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0851296"/>
                  </a:ext>
                </a:extLst>
              </a:tr>
              <a:tr h="298206">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i41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Calibri" panose="020F0502020204030204" pitchFamily="34" charset="0"/>
                        </a:rPr>
                        <a:t>No. NON-EXITS </a:t>
                      </a:r>
                      <a:r>
                        <a:rPr lang="en-US" sz="1000" b="1" dirty="0">
                          <a:solidFill>
                            <a:srgbClr val="004F8A"/>
                          </a:solidFill>
                          <a:latin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70</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3</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8</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4105287"/>
                  </a:ext>
                </a:extLst>
              </a:tr>
              <a:tr h="298206">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highlight>
                            <a:srgbClr val="FFFF00"/>
                          </a:highlight>
                          <a:latin typeface="Calibri" panose="020F0502020204030204" pitchFamily="34" charset="0"/>
                        </a:rPr>
                        <a:t>EXIT: NON-EXIT Ratio </a:t>
                      </a:r>
                      <a:r>
                        <a:rPr lang="en-US" sz="1000" b="1" dirty="0">
                          <a:solidFill>
                            <a:srgbClr val="004F8A"/>
                          </a:solidFill>
                          <a:highlight>
                            <a:srgbClr val="FFFF00"/>
                          </a:highlight>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Calibri" panose="020F0502020204030204" pitchFamily="34" charset="0"/>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highlight>
                            <a:srgbClr val="FFFF00"/>
                          </a:highlight>
                          <a:latin typeface="Calibri" panose="020F0502020204030204" pitchFamily="34" charset="0"/>
                        </a:rPr>
                        <a:t>24:1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lumMod val="65000"/>
                              <a:lumOff val="35000"/>
                            </a:schemeClr>
                          </a:solidFill>
                          <a:latin typeface="Calibri" panose="020F0502020204030204" pitchFamily="34" charset="0"/>
                        </a:rPr>
                        <a:t>8:1</a:t>
                      </a:r>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9087388"/>
                  </a:ext>
                </a:extLst>
              </a:tr>
              <a:tr h="298206">
                <a:tc>
                  <a:txBody>
                    <a:bodyPr/>
                    <a:lstStyle/>
                    <a:p>
                      <a:pPr algn="ctr"/>
                      <a:endParaRPr lang="en-US" sz="1400" b="1" dirty="0">
                        <a:solidFill>
                          <a:schemeClr val="accent1">
                            <a:lumMod val="40000"/>
                            <a:lumOff val="60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Calibri" panose="020F0502020204030204" pitchFamily="34" charset="0"/>
                        </a:rPr>
                        <a:t>Av. NON-EXIT Selling Price (% 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9414688"/>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CHAIN FREE</a:t>
                      </a:r>
                      <a:r>
                        <a:rPr lang="en-US" sz="1200" b="1" dirty="0">
                          <a:solidFill>
                            <a:schemeClr val="tx1">
                              <a:lumMod val="65000"/>
                              <a:lumOff val="35000"/>
                            </a:schemeClr>
                          </a:solidFill>
                          <a:latin typeface="Arial" panose="020B0604020202020204" pitchFamily="34" charset="0"/>
                          <a:cs typeface="Arial" panose="020B0604020202020204" pitchFamily="34" charset="0"/>
                        </a:rPr>
                        <a:t>®</a:t>
                      </a:r>
                      <a:r>
                        <a:rPr lang="en-US" sz="1200" b="1" dirty="0">
                          <a:solidFill>
                            <a:schemeClr val="tx1">
                              <a:lumMod val="65000"/>
                              <a:lumOff val="35000"/>
                            </a:schemeClr>
                          </a:solidFill>
                          <a:latin typeface="Calibri" panose="020F0502020204030204" pitchFamily="34" charset="0"/>
                        </a:rPr>
                        <a:t>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3423537"/>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3880412"/>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D21, J22, P21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1" dirty="0">
                          <a:solidFill>
                            <a:schemeClr val="tx1">
                              <a:lumMod val="65000"/>
                              <a:lumOff val="35000"/>
                            </a:schemeClr>
                          </a:solidFill>
                          <a:latin typeface="Calibri" panose="020F0502020204030204" pitchFamily="34" charset="0"/>
                        </a:rPr>
                        <a:t>1% Fee </a:t>
                      </a:r>
                      <a:r>
                        <a:rPr lang="en-US" sz="1000" b="1" dirty="0">
                          <a:solidFill>
                            <a:srgbClr val="004F8A"/>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5387591"/>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accent1">
                              <a:lumMod val="40000"/>
                              <a:lumOff val="60000"/>
                            </a:schemeClr>
                          </a:solidFill>
                          <a:latin typeface="Calibri" panose="020F0502020204030204" pitchFamily="34" charset="0"/>
                        </a:rPr>
                        <a:t>D23, J23, P23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1" dirty="0">
                          <a:solidFill>
                            <a:schemeClr val="tx1">
                              <a:lumMod val="65000"/>
                              <a:lumOff val="35000"/>
                            </a:schemeClr>
                          </a:solidFill>
                          <a:latin typeface="Calibri" panose="020F0502020204030204" pitchFamily="34" charset="0"/>
                        </a:rPr>
                        <a:t>House Sales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5000"/>
                              <a:lumOff val="35000"/>
                            </a:schemeClr>
                          </a:solidFill>
                          <a:latin typeface="Calibri" panose="020F0502020204030204" pitchFamily="34" charset="0"/>
                        </a:rPr>
                        <a:t>1.18</a:t>
                      </a: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0124920"/>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200" b="0" dirty="0">
                          <a:solidFill>
                            <a:schemeClr val="tx1">
                              <a:lumMod val="65000"/>
                              <a:lumOff val="35000"/>
                            </a:schemeClr>
                          </a:solidFill>
                          <a:latin typeface="Calibri" panose="020F0502020204030204" pitchFamily="34" charset="0"/>
                        </a:rPr>
                        <a:t>CHAIN FREE</a:t>
                      </a:r>
                      <a:r>
                        <a:rPr lang="en-US" sz="1200" b="0" dirty="0">
                          <a:solidFill>
                            <a:schemeClr val="tx1">
                              <a:lumMod val="65000"/>
                              <a:lumOff val="35000"/>
                            </a:schemeClr>
                          </a:solidFill>
                          <a:latin typeface="+mn-lt"/>
                        </a:rPr>
                        <a:t>®</a:t>
                      </a:r>
                      <a:r>
                        <a:rPr lang="en-US" sz="1200" b="0" dirty="0">
                          <a:solidFill>
                            <a:schemeClr val="tx1">
                              <a:lumMod val="65000"/>
                              <a:lumOff val="35000"/>
                            </a:schemeClr>
                          </a:solidFill>
                          <a:latin typeface="Calibri" panose="020F0502020204030204" pitchFamily="34" charset="0"/>
                        </a:rPr>
                        <a:t>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000096"/>
                  </a:ext>
                </a:extLst>
              </a:tr>
              <a:tr h="268385">
                <a:tc>
                  <a:txBody>
                    <a:bodyPr/>
                    <a:lstStyle/>
                    <a:p>
                      <a:pPr algn="ctr"/>
                      <a:endParaRPr lang="en-US" sz="1200" b="0"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b="0" dirty="0">
                          <a:solidFill>
                            <a:schemeClr val="tx1">
                              <a:lumMod val="65000"/>
                              <a:lumOff val="35000"/>
                            </a:schemeClr>
                          </a:solidFill>
                          <a:highlight>
                            <a:srgbClr val="FFFF00"/>
                          </a:highlight>
                          <a:latin typeface="Calibri" panose="020F0502020204030204" pitchFamily="34" charset="0"/>
                        </a:rPr>
                        <a:t>1% Fee as percentage of CHAIN FREE</a:t>
                      </a:r>
                      <a:r>
                        <a:rPr lang="en-US" sz="1200" b="0" dirty="0">
                          <a:solidFill>
                            <a:schemeClr val="tx1">
                              <a:lumMod val="65000"/>
                              <a:lumOff val="35000"/>
                            </a:schemeClr>
                          </a:solidFill>
                          <a:highlight>
                            <a:srgbClr val="FFFF00"/>
                          </a:highlight>
                          <a:latin typeface="+mn-lt"/>
                        </a:rPr>
                        <a:t>®</a:t>
                      </a:r>
                      <a:r>
                        <a:rPr lang="en-US" sz="1200" b="0" dirty="0">
                          <a:solidFill>
                            <a:schemeClr val="tx1">
                              <a:lumMod val="65000"/>
                              <a:lumOff val="35000"/>
                            </a:schemeClr>
                          </a:solidFill>
                          <a:highlight>
                            <a:srgbClr val="FFFF00"/>
                          </a:highlight>
                          <a:latin typeface="Calibri" panose="020F0502020204030204" pitchFamily="34" charset="0"/>
                        </a:rPr>
                        <a:t>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78.9%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58.74%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highlight>
                            <a:srgbClr val="FFFF00"/>
                          </a:highlight>
                          <a:latin typeface="Calibri" panose="020F0502020204030204" pitchFamily="34" charset="0"/>
                        </a:rPr>
                        <a:t>26.26%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59.52%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latin typeface="Calibri" panose="020F0502020204030204" pitchFamily="34" charset="0"/>
                        </a:rPr>
                        <a:t>59.92%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32552"/>
                  </a:ext>
                </a:extLst>
              </a:tr>
              <a:tr h="268385">
                <a:tc gridSpan="9">
                  <a:txBody>
                    <a:bodyPr/>
                    <a:lstStyle/>
                    <a:p>
                      <a:pPr algn="l"/>
                      <a:br>
                        <a:rPr lang="en-US" sz="1000" b="1" dirty="0">
                          <a:solidFill>
                            <a:schemeClr val="tx1">
                              <a:lumMod val="65000"/>
                              <a:lumOff val="35000"/>
                            </a:schemeClr>
                          </a:solidFill>
                          <a:latin typeface="Calibri" panose="020F0502020204030204" pitchFamily="34" charset="0"/>
                        </a:rPr>
                      </a:br>
                      <a:r>
                        <a:rPr lang="en-US" sz="1000" b="1" dirty="0">
                          <a:solidFill>
                            <a:srgbClr val="004F8A"/>
                          </a:solidFill>
                          <a:latin typeface="Calibri" panose="020F0502020204030204" pitchFamily="34" charset="0"/>
                        </a:rPr>
                        <a:t>(1</a:t>
                      </a:r>
                      <a:r>
                        <a:rPr lang="en-US" sz="1000" b="0" dirty="0">
                          <a:solidFill>
                            <a:srgbClr val="004F8A"/>
                          </a:solidFill>
                          <a:latin typeface="Calibri" panose="020F0502020204030204" pitchFamily="34" charset="0"/>
                        </a:rPr>
                        <a:t>) </a:t>
                      </a:r>
                      <a:r>
                        <a:rPr lang="en-US" sz="1200" b="0" dirty="0">
                          <a:solidFill>
                            <a:schemeClr val="tx1">
                              <a:lumMod val="65000"/>
                              <a:lumOff val="35000"/>
                            </a:schemeClr>
                          </a:solidFill>
                          <a:latin typeface="Calibri" panose="020F0502020204030204" pitchFamily="34" charset="0"/>
                        </a:rPr>
                        <a:t>Customer takes our finance (we sell their house to recoup our finance) </a:t>
                      </a:r>
                      <a:br>
                        <a:rPr lang="en-US" sz="1200" b="0" dirty="0">
                          <a:solidFill>
                            <a:schemeClr val="tx1">
                              <a:lumMod val="65000"/>
                              <a:lumOff val="35000"/>
                            </a:schemeClr>
                          </a:solidFill>
                          <a:latin typeface="Calibri" panose="020F0502020204030204" pitchFamily="34" charset="0"/>
                        </a:rPr>
                      </a:br>
                      <a:r>
                        <a:rPr lang="en-US" sz="1000" b="1" dirty="0">
                          <a:solidFill>
                            <a:srgbClr val="004F8A"/>
                          </a:solidFill>
                          <a:latin typeface="Calibri" panose="020F0502020204030204" pitchFamily="34" charset="0"/>
                        </a:rPr>
                        <a:t>(2)</a:t>
                      </a:r>
                      <a:r>
                        <a:rPr lang="en-US" sz="1000" b="0" dirty="0">
                          <a:solidFill>
                            <a:srgbClr val="004F8A"/>
                          </a:solidFill>
                          <a:latin typeface="Calibri" panose="020F0502020204030204" pitchFamily="34" charset="0"/>
                        </a:rPr>
                        <a:t> </a:t>
                      </a:r>
                      <a:r>
                        <a:rPr lang="en-US" sz="1200" b="0" dirty="0">
                          <a:solidFill>
                            <a:schemeClr val="tx1">
                              <a:lumMod val="65000"/>
                              <a:lumOff val="35000"/>
                            </a:schemeClr>
                          </a:solidFill>
                          <a:latin typeface="Calibri" panose="020F0502020204030204" pitchFamily="34" charset="0"/>
                        </a:rPr>
                        <a:t>EXIT: NON-EXIT Ratio </a:t>
                      </a:r>
                      <a:r>
                        <a:rPr lang="en-US" sz="1200" b="0" dirty="0">
                          <a:solidFill>
                            <a:schemeClr val="tx1"/>
                          </a:solidFill>
                          <a:latin typeface="Calibri" panose="020F0502020204030204" pitchFamily="34" charset="0"/>
                        </a:rPr>
                        <a:t>incl</a:t>
                      </a:r>
                      <a:r>
                        <a:rPr lang="en-US" sz="1200" b="0" dirty="0">
                          <a:solidFill>
                            <a:schemeClr val="tx1">
                              <a:lumMod val="65000"/>
                              <a:lumOff val="35000"/>
                            </a:schemeClr>
                          </a:solidFill>
                          <a:latin typeface="Calibri" panose="020F0502020204030204" pitchFamily="34" charset="0"/>
                        </a:rPr>
                        <a:t> CHAIN MENDER</a:t>
                      </a:r>
                      <a:r>
                        <a:rPr lang="en-US" sz="1200" b="0" dirty="0">
                          <a:solidFill>
                            <a:schemeClr val="tx1">
                              <a:lumMod val="65000"/>
                              <a:lumOff val="35000"/>
                            </a:schemeClr>
                          </a:solidFill>
                          <a:latin typeface="+mn-lt"/>
                        </a:rPr>
                        <a:t>®</a:t>
                      </a:r>
                      <a:r>
                        <a:rPr lang="en-US" sz="1200" b="0" dirty="0">
                          <a:solidFill>
                            <a:schemeClr val="tx1">
                              <a:lumMod val="65000"/>
                              <a:lumOff val="35000"/>
                            </a:schemeClr>
                          </a:solidFill>
                          <a:latin typeface="Calibri" panose="020F0502020204030204" pitchFamily="34" charset="0"/>
                        </a:rPr>
                        <a:t> See</a:t>
                      </a:r>
                      <a:r>
                        <a:rPr lang="en-US" sz="1200" b="1" dirty="0">
                          <a:solidFill>
                            <a:schemeClr val="tx1">
                              <a:lumMod val="65000"/>
                              <a:lumOff val="35000"/>
                            </a:schemeClr>
                          </a:solidFill>
                          <a:latin typeface="Calibri" panose="020F0502020204030204" pitchFamily="34" charset="0"/>
                        </a:rPr>
                        <a:t>: </a:t>
                      </a:r>
                      <a:r>
                        <a:rPr lang="en-US" sz="1200" b="0" dirty="0">
                          <a:solidFill>
                            <a:srgbClr val="004F8A"/>
                          </a:solidFill>
                          <a:latin typeface="Calibri" panose="020F0502020204030204" pitchFamily="34" charset="0"/>
                          <a:hlinkClick r:id="rId3" action="ppaction://hlinksldjump">
                            <a:extLst>
                              <a:ext uri="{A12FA001-AC4F-418D-AE19-62706E023703}">
                                <ahyp:hlinkClr xmlns:ahyp="http://schemas.microsoft.com/office/drawing/2018/hyperlinkcolor" val="tx"/>
                              </a:ext>
                            </a:extLst>
                          </a:hlinkClick>
                        </a:rPr>
                        <a:t>Slide 37</a:t>
                      </a:r>
                      <a:endParaRPr lang="en-US" sz="1200" b="0" dirty="0">
                        <a:solidFill>
                          <a:srgbClr val="004F8A"/>
                        </a:solidFill>
                        <a:latin typeface="Calibri" panose="020F0502020204030204" pitchFamily="34" charset="0"/>
                      </a:endParaRPr>
                    </a:p>
                    <a:p>
                      <a:pPr algn="l"/>
                      <a:r>
                        <a:rPr lang="en-US" sz="1000" b="1" dirty="0">
                          <a:solidFill>
                            <a:srgbClr val="004F8A"/>
                          </a:solidFill>
                          <a:latin typeface="Calibri" panose="020F0502020204030204" pitchFamily="34" charset="0"/>
                        </a:rPr>
                        <a:t>(3) </a:t>
                      </a:r>
                      <a:r>
                        <a:rPr lang="en-US" sz="1200" b="0" dirty="0">
                          <a:solidFill>
                            <a:schemeClr val="tx1">
                              <a:lumMod val="65000"/>
                              <a:lumOff val="35000"/>
                            </a:schemeClr>
                          </a:solidFill>
                          <a:latin typeface="Calibri" panose="020F0502020204030204" pitchFamily="34" charset="0"/>
                        </a:rPr>
                        <a:t>Plan Membership Fee </a:t>
                      </a:r>
                      <a:r>
                        <a:rPr lang="en-US" sz="1200" b="0" dirty="0">
                          <a:solidFill>
                            <a:schemeClr val="tx1">
                              <a:lumMod val="65000"/>
                              <a:lumOff val="35000"/>
                            </a:schemeClr>
                          </a:solidFill>
                          <a:latin typeface="Calibri" panose="020F0502020204030204" pitchFamily="34" charset="0"/>
                          <a:cs typeface="Calibri" panose="020F0502020204030204" pitchFamily="34" charset="0"/>
                        </a:rPr>
                        <a:t>(payable by EXITS and NON-EXITS) </a:t>
                      </a:r>
                      <a:r>
                        <a:rPr lang="en-US" sz="1200" b="0" dirty="0">
                          <a:solidFill>
                            <a:schemeClr val="tx1">
                              <a:lumMod val="65000"/>
                              <a:lumOff val="35000"/>
                            </a:schemeClr>
                          </a:solidFill>
                          <a:latin typeface="Calibri" panose="020F0502020204030204" pitchFamily="34" charset="0"/>
                        </a:rPr>
                        <a:t>See</a:t>
                      </a:r>
                      <a:r>
                        <a:rPr lang="en-US" sz="1200" b="1"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sz="1200" b="0" dirty="0">
                          <a:solidFill>
                            <a:srgbClr val="004F8A"/>
                          </a:solidFill>
                          <a:latin typeface="Calibri" panose="020F0502020204030204" pitchFamily="34" charset="0"/>
                          <a:hlinkClick r:id="rId4">
                            <a:extLst>
                              <a:ext uri="{A12FA001-AC4F-418D-AE19-62706E023703}">
                                <ahyp:hlinkClr xmlns:ahyp="http://schemas.microsoft.com/office/drawing/2018/hyperlinkcolor" val="tx"/>
                              </a:ext>
                            </a:extLst>
                          </a:hlinkClick>
                        </a:rPr>
                        <a:t>Home Owners Plan</a:t>
                      </a:r>
                      <a:r>
                        <a:rPr lang="en-US" sz="1200" b="0" dirty="0">
                          <a:solidFill>
                            <a:srgbClr val="004F8A"/>
                          </a:solidFill>
                          <a:latin typeface="+mn-lt"/>
                          <a:hlinkClick r:id="rId4">
                            <a:extLst>
                              <a:ext uri="{A12FA001-AC4F-418D-AE19-62706E023703}">
                                <ahyp:hlinkClr xmlns:ahyp="http://schemas.microsoft.com/office/drawing/2018/hyperlinkcolor" val="tx"/>
                              </a:ext>
                            </a:extLst>
                          </a:hlinkClick>
                        </a:rPr>
                        <a:t>™</a:t>
                      </a:r>
                      <a:r>
                        <a:rPr lang="en-US" sz="1200" b="0" dirty="0">
                          <a:solidFill>
                            <a:srgbClr val="004F8A"/>
                          </a:solidFill>
                          <a:latin typeface="+mn-lt"/>
                        </a:rPr>
                        <a:t> </a:t>
                      </a:r>
                      <a:endParaRPr lang="en-US" sz="1200" b="0" dirty="0">
                        <a:solidFill>
                          <a:srgbClr val="004F8A"/>
                        </a:solidFill>
                        <a:latin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l"/>
                      <a:endParaRPr lang="en-US" sz="1200" b="1" dirty="0">
                        <a:solidFill>
                          <a:schemeClr val="accent1">
                            <a:lumMod val="40000"/>
                            <a:lumOff val="60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a:endParaRPr lang="en-US" sz="12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0722174"/>
                  </a:ext>
                </a:extLst>
              </a:tr>
            </a:tbl>
          </a:graphicData>
        </a:graphic>
      </p:graphicFrame>
    </p:spTree>
    <p:extLst>
      <p:ext uri="{BB962C8B-B14F-4D97-AF65-F5344CB8AC3E}">
        <p14:creationId xmlns:p14="http://schemas.microsoft.com/office/powerpoint/2010/main" val="291410142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0" y="588831"/>
            <a:ext cx="7772400" cy="307777"/>
          </a:xfrm>
        </p:spPr>
        <p:txBody>
          <a:bodyPr/>
          <a:lstStyle/>
          <a:p>
            <a:r>
              <a:rPr lang="en-GB" dirty="0"/>
              <a:t>Financial Indemnity Insurance + Financial Guarantee</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5695545" y="2608790"/>
            <a:ext cx="8716489" cy="1092607"/>
          </a:xfrm>
          <a:prstGeom prst="rect">
            <a:avLst/>
          </a:prstGeom>
          <a:noFill/>
        </p:spPr>
        <p:txBody>
          <a:bodyPr wrap="square" lIns="0" tIns="0" rIns="0" bIns="0" rtlCol="0" anchor="b">
            <a:spAutoFit/>
          </a:bodyPr>
          <a:lstStyle/>
          <a:p>
            <a:pPr>
              <a:spcBef>
                <a:spcPts val="300"/>
              </a:spcBef>
              <a:tabLst>
                <a:tab pos="171450" algn="l"/>
              </a:tabLst>
            </a:pPr>
            <a:br>
              <a:rPr lang="en-US" sz="1200" dirty="0">
                <a:solidFill>
                  <a:schemeClr val="accent6">
                    <a:lumMod val="75000"/>
                  </a:schemeClr>
                </a:solidFill>
                <a:latin typeface="Calibri" panose="020F0502020204030204" pitchFamily="34" charset="0"/>
              </a:rPr>
            </a:br>
            <a:r>
              <a:rPr lang="en-US" sz="1200" dirty="0">
                <a:solidFill>
                  <a:schemeClr val="accent6">
                    <a:lumMod val="75000"/>
                  </a:schemeClr>
                </a:solidFill>
                <a:latin typeface="Calibri" panose="020F0502020204030204" pitchFamily="34" charset="0"/>
              </a:rPr>
              <a:t> </a:t>
            </a:r>
            <a:br>
              <a:rPr lang="en-US" sz="1400" dirty="0">
                <a:solidFill>
                  <a:schemeClr val="accent6">
                    <a:lumMod val="75000"/>
                  </a:schemeClr>
                </a:solidFill>
                <a:latin typeface="Calibri" panose="020F0502020204030204" pitchFamily="34" charset="0"/>
              </a:rPr>
            </a:br>
            <a:r>
              <a:rPr lang="en-US" sz="1400" dirty="0">
                <a:solidFill>
                  <a:schemeClr val="accent6">
                    <a:lumMod val="75000"/>
                  </a:schemeClr>
                </a:solidFill>
                <a:latin typeface="Calibri" panose="020F0502020204030204" pitchFamily="34" charset="0"/>
              </a:rPr>
              <a:t> 	</a:t>
            </a:r>
          </a:p>
          <a:p>
            <a:pPr>
              <a:spcBef>
                <a:spcPts val="300"/>
              </a:spcBef>
              <a:tabLst>
                <a:tab pos="171450" algn="l"/>
              </a:tabLst>
            </a:pPr>
            <a:r>
              <a:rPr lang="en-US" sz="1400" dirty="0">
                <a:solidFill>
                  <a:schemeClr val="accent6">
                    <a:lumMod val="75000"/>
                  </a:schemeClr>
                </a:solidFill>
                <a:latin typeface="Calibri" panose="020F0502020204030204" pitchFamily="34" charset="0"/>
              </a:rPr>
              <a:t>  </a:t>
            </a:r>
          </a:p>
          <a:p>
            <a:pPr>
              <a:spcBef>
                <a:spcPts val="300"/>
              </a:spcBef>
              <a:buFont typeface="Arial" charset="0"/>
              <a:buChar char="•"/>
              <a:tabLst>
                <a:tab pos="171450" algn="l"/>
              </a:tabLst>
            </a:pPr>
            <a:endParaRPr lang="en-US" sz="1400" dirty="0">
              <a:solidFill>
                <a:schemeClr val="accent6">
                  <a:lumMod val="75000"/>
                </a:schemeClr>
              </a:solidFill>
              <a:latin typeface="Calibri" panose="020F0502020204030204" pitchFamily="34" charset="0"/>
            </a:endParaRPr>
          </a:p>
        </p:txBody>
      </p:sp>
      <p:graphicFrame>
        <p:nvGraphicFramePr>
          <p:cNvPr id="7" name="Table 6"/>
          <p:cNvGraphicFramePr>
            <a:graphicFrameLocks noGrp="1"/>
          </p:cNvGraphicFramePr>
          <p:nvPr/>
        </p:nvGraphicFramePr>
        <p:xfrm>
          <a:off x="13511283" y="5339004"/>
          <a:ext cx="900751" cy="365760"/>
        </p:xfrm>
        <a:graphic>
          <a:graphicData uri="http://schemas.openxmlformats.org/drawingml/2006/table">
            <a:tbl>
              <a:tblPr/>
              <a:tblGrid>
                <a:gridCol w="900751">
                  <a:extLst>
                    <a:ext uri="{9D8B030D-6E8A-4147-A177-3AD203B41FA5}">
                      <a16:colId xmlns:a16="http://schemas.microsoft.com/office/drawing/2014/main" val="20000"/>
                    </a:ext>
                  </a:extLst>
                </a:gridCol>
              </a:tblGrid>
              <a:tr h="0">
                <a:tc>
                  <a:txBody>
                    <a:bodyPr/>
                    <a:lstStyle/>
                    <a:p>
                      <a:endParaRPr lang="en-GB"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DD811804-DC73-3F5F-18DD-B6DD3D28312C}"/>
              </a:ext>
            </a:extLst>
          </p:cNvPr>
          <p:cNvGraphicFramePr>
            <a:graphicFrameLocks noGrp="1"/>
          </p:cNvGraphicFramePr>
          <p:nvPr>
            <p:extLst>
              <p:ext uri="{D42A27DB-BD31-4B8C-83A1-F6EECF244321}">
                <p14:modId xmlns:p14="http://schemas.microsoft.com/office/powerpoint/2010/main" val="1845060357"/>
              </p:ext>
            </p:extLst>
          </p:nvPr>
        </p:nvGraphicFramePr>
        <p:xfrm>
          <a:off x="387020" y="1080118"/>
          <a:ext cx="8369960" cy="5208936"/>
        </p:xfrm>
        <a:graphic>
          <a:graphicData uri="http://schemas.openxmlformats.org/drawingml/2006/table">
            <a:tbl>
              <a:tblPr firstRow="1" bandRow="1">
                <a:tableStyleId>{5C22544A-7EE6-4342-B048-85BDC9FD1C3A}</a:tableStyleId>
              </a:tblPr>
              <a:tblGrid>
                <a:gridCol w="389104">
                  <a:extLst>
                    <a:ext uri="{9D8B030D-6E8A-4147-A177-3AD203B41FA5}">
                      <a16:colId xmlns:a16="http://schemas.microsoft.com/office/drawing/2014/main" val="2779042911"/>
                    </a:ext>
                  </a:extLst>
                </a:gridCol>
                <a:gridCol w="1836089">
                  <a:extLst>
                    <a:ext uri="{9D8B030D-6E8A-4147-A177-3AD203B41FA5}">
                      <a16:colId xmlns:a16="http://schemas.microsoft.com/office/drawing/2014/main" val="2324257836"/>
                    </a:ext>
                  </a:extLst>
                </a:gridCol>
                <a:gridCol w="3886677">
                  <a:extLst>
                    <a:ext uri="{9D8B030D-6E8A-4147-A177-3AD203B41FA5}">
                      <a16:colId xmlns:a16="http://schemas.microsoft.com/office/drawing/2014/main" val="1822318607"/>
                    </a:ext>
                  </a:extLst>
                </a:gridCol>
                <a:gridCol w="2258090">
                  <a:extLst>
                    <a:ext uri="{9D8B030D-6E8A-4147-A177-3AD203B41FA5}">
                      <a16:colId xmlns:a16="http://schemas.microsoft.com/office/drawing/2014/main" val="1856086032"/>
                    </a:ext>
                  </a:extLst>
                </a:gridCol>
              </a:tblGrid>
              <a:tr h="814700">
                <a:tc>
                  <a:txBody>
                    <a:bodyPr/>
                    <a:lstStyle/>
                    <a:p>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To cover Systemic Fall in House Prices</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400" b="0" dirty="0">
                          <a:solidFill>
                            <a:schemeClr val="tx1">
                              <a:lumMod val="65000"/>
                              <a:lumOff val="35000"/>
                            </a:schemeClr>
                          </a:solidFill>
                          <a:latin typeface="Calibri" panose="020F0502020204030204" pitchFamily="34" charset="0"/>
                          <a:cs typeface="Calibri" panose="020F0502020204030204" pitchFamily="34" charset="0"/>
                        </a:rPr>
                        <a:t>(NON-EXIT Sales below LTV)</a:t>
                      </a:r>
                    </a:p>
                    <a:p>
                      <a:pPr algn="ctr"/>
                      <a:r>
                        <a:rPr lang="en-GB" sz="1000" b="1" dirty="0">
                          <a:solidFill>
                            <a:srgbClr val="004F8A"/>
                          </a:solidFill>
                          <a:latin typeface="Calibri" panose="020F0502020204030204" pitchFamily="34" charset="0"/>
                          <a:cs typeface="Calibri" panose="020F0502020204030204" pitchFamily="34" charset="0"/>
                        </a:rPr>
                        <a:t> (1)</a:t>
                      </a:r>
                      <a:br>
                        <a:rPr lang="en-GB" sz="1400" b="1" dirty="0">
                          <a:solidFill>
                            <a:srgbClr val="004F8A"/>
                          </a:solidFill>
                          <a:latin typeface="Calibri" panose="020F0502020204030204" pitchFamily="34" charset="0"/>
                          <a:cs typeface="Calibri" panose="020F0502020204030204" pitchFamily="34" charset="0"/>
                        </a:rPr>
                      </a:br>
                      <a:endParaRPr lang="en-GB" sz="1000" b="1" dirty="0">
                        <a:solidFill>
                          <a:srgbClr val="004F8A"/>
                        </a:solidFill>
                        <a:latin typeface="Calibri" panose="020F0502020204030204" pitchFamily="34" charset="0"/>
                        <a:cs typeface="Calibri" panose="020F0502020204030204" pitchFamily="34" charset="0"/>
                      </a:endParaRP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Effect on Financial Model</a:t>
                      </a:r>
                    </a:p>
                  </a:txBody>
                  <a:tcPr>
                    <a:noFill/>
                  </a:tcPr>
                </a:tc>
                <a:extLst>
                  <a:ext uri="{0D108BD9-81ED-4DB2-BD59-A6C34878D82A}">
                    <a16:rowId xmlns:a16="http://schemas.microsoft.com/office/drawing/2014/main" val="1053976787"/>
                  </a:ext>
                </a:extLst>
              </a:tr>
              <a:tr h="1146615">
                <a:tc>
                  <a:txBody>
                    <a:bodyPr/>
                    <a:lstStyle/>
                    <a:p>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en-GB" sz="1400" b="0" u="none" dirty="0">
                          <a:solidFill>
                            <a:schemeClr val="tx1">
                              <a:lumMod val="65000"/>
                              <a:lumOff val="35000"/>
                            </a:schemeClr>
                          </a:solidFill>
                          <a:latin typeface="Calibri" panose="020F0502020204030204" pitchFamily="34" charset="0"/>
                          <a:cs typeface="Calibri" panose="020F0502020204030204" pitchFamily="34" charset="0"/>
                        </a:rPr>
                        <a:t>US insurance company introduced</a:t>
                      </a:r>
                    </a:p>
                    <a:p>
                      <a:r>
                        <a:rPr lang="en-GB" sz="1400" b="0" u="none" dirty="0">
                          <a:solidFill>
                            <a:schemeClr val="tx1">
                              <a:lumMod val="65000"/>
                              <a:lumOff val="35000"/>
                            </a:schemeClr>
                          </a:solidFill>
                          <a:latin typeface="Calibri" panose="020F0502020204030204" pitchFamily="34" charset="0"/>
                          <a:cs typeface="Calibri" panose="020F0502020204030204" pitchFamily="34" charset="0"/>
                        </a:rPr>
                        <a:t>by</a:t>
                      </a:r>
                    </a:p>
                    <a:p>
                      <a:r>
                        <a:rPr lang="en-GB" sz="1400" b="0" dirty="0">
                          <a:solidFill>
                            <a:srgbClr val="004F8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Price Forbes Re</a:t>
                      </a:r>
                      <a:br>
                        <a:rPr lang="en-GB" sz="1400" b="1" dirty="0">
                          <a:solidFill>
                            <a:srgbClr val="004F8A"/>
                          </a:solidFill>
                          <a:latin typeface="Calibri" panose="020F0502020204030204" pitchFamily="34" charset="0"/>
                          <a:cs typeface="Calibri" panose="020F0502020204030204" pitchFamily="34" charset="0"/>
                        </a:rPr>
                      </a:br>
                      <a:endParaRPr lang="en-GB" sz="1400" b="1" dirty="0">
                        <a:solidFill>
                          <a:srgbClr val="004F8A"/>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en-GB" sz="1400" b="1" dirty="0">
                          <a:solidFill>
                            <a:schemeClr val="tx1">
                              <a:lumMod val="65000"/>
                              <a:lumOff val="35000"/>
                            </a:schemeClr>
                          </a:solidFill>
                          <a:latin typeface="Calibri" panose="020F0502020204030204" pitchFamily="34" charset="0"/>
                          <a:cs typeface="Calibri" panose="020F0502020204030204" pitchFamily="34" charset="0"/>
                        </a:rPr>
                        <a:t>FINANCIAL INDEMNITY INSURANCE</a:t>
                      </a:r>
                      <a:br>
                        <a:rPr lang="en-GB" sz="1400" dirty="0">
                          <a:solidFill>
                            <a:schemeClr val="tx1">
                              <a:lumMod val="65000"/>
                              <a:lumOff val="35000"/>
                            </a:schemeClr>
                          </a:solidFill>
                          <a:latin typeface="Calibri" panose="020F0502020204030204" pitchFamily="34" charset="0"/>
                          <a:cs typeface="Calibri" panose="020F0502020204030204" pitchFamily="34" charset="0"/>
                        </a:rPr>
                      </a:b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r>
                        <a:rPr lang="en-GB" sz="1400" dirty="0">
                          <a:solidFill>
                            <a:schemeClr val="tx1">
                              <a:lumMod val="65000"/>
                              <a:lumOff val="35000"/>
                            </a:schemeClr>
                          </a:solidFill>
                          <a:latin typeface="Calibri" panose="020F0502020204030204" pitchFamily="34" charset="0"/>
                          <a:cs typeface="Calibri" panose="020F0502020204030204" pitchFamily="34" charset="0"/>
                        </a:rPr>
                        <a:t>O</a:t>
                      </a:r>
                      <a:r>
                        <a:rPr lang="en-US" sz="1400" b="0" i="0" u="none" strike="noStrike" dirty="0">
                          <a:solidFill>
                            <a:schemeClr val="accent5">
                              <a:lumMod val="75000"/>
                            </a:schemeClr>
                          </a:solidFill>
                          <a:latin typeface="Calibri" panose="020F0502020204030204" pitchFamily="34" charset="0"/>
                          <a:cs typeface="Arial" pitchFamily="34" charset="0"/>
                        </a:rPr>
                        <a:t>n an annual aggregate portfolio excess of loss basis </a:t>
                      </a:r>
                      <a:r>
                        <a:rPr lang="en-GB" sz="1000" b="1" dirty="0">
                          <a:solidFill>
                            <a:srgbClr val="004F8A"/>
                          </a:solidFill>
                          <a:latin typeface="Calibri" panose="020F0502020204030204" pitchFamily="34" charset="0"/>
                          <a:cs typeface="Calibri" panose="020F0502020204030204" pitchFamily="34" charset="0"/>
                        </a:rPr>
                        <a:t>(2)</a:t>
                      </a:r>
                    </a:p>
                  </a:txBody>
                  <a:tcPr>
                    <a:solidFill>
                      <a:schemeClr val="bg1">
                        <a:lumMod val="95000"/>
                      </a:schemeClr>
                    </a:solidFill>
                  </a:tcPr>
                </a:tc>
                <a:tc>
                  <a:txBody>
                    <a:bodyPr/>
                    <a:lstStyle/>
                    <a:p>
                      <a:pPr algn="ctr"/>
                      <a:br>
                        <a:rPr lang="en-GB" sz="1400" b="1" dirty="0">
                          <a:solidFill>
                            <a:schemeClr val="tx1">
                              <a:lumMod val="65000"/>
                              <a:lumOff val="35000"/>
                            </a:schemeClr>
                          </a:solidFill>
                          <a:latin typeface="Calibri" panose="020F0502020204030204" pitchFamily="34" charset="0"/>
                          <a:cs typeface="Calibri" panose="020F0502020204030204" pitchFamily="34" charset="0"/>
                        </a:rPr>
                      </a:br>
                      <a:r>
                        <a:rPr lang="en-GB" sz="1400" b="1" dirty="0">
                          <a:solidFill>
                            <a:schemeClr val="tx1">
                              <a:lumMod val="65000"/>
                              <a:lumOff val="35000"/>
                            </a:schemeClr>
                          </a:solidFill>
                          <a:latin typeface="Calibri" panose="020F0502020204030204" pitchFamily="34" charset="0"/>
                          <a:cs typeface="Calibri" panose="020F0502020204030204" pitchFamily="34" charset="0"/>
                        </a:rPr>
                        <a:t>NIL </a:t>
                      </a:r>
                      <a:r>
                        <a:rPr lang="en-GB" sz="1000" b="1" dirty="0">
                          <a:solidFill>
                            <a:srgbClr val="004F8A"/>
                          </a:solidFill>
                          <a:latin typeface="+mn-lt"/>
                          <a:cs typeface="Calibri" panose="020F0502020204030204" pitchFamily="34" charset="0"/>
                        </a:rPr>
                        <a:t>(3)</a:t>
                      </a:r>
                    </a:p>
                  </a:txBody>
                  <a:tcPr>
                    <a:solidFill>
                      <a:schemeClr val="bg1">
                        <a:lumMod val="95000"/>
                      </a:schemeClr>
                    </a:solidFill>
                  </a:tcPr>
                </a:tc>
                <a:extLst>
                  <a:ext uri="{0D108BD9-81ED-4DB2-BD59-A6C34878D82A}">
                    <a16:rowId xmlns:a16="http://schemas.microsoft.com/office/drawing/2014/main" val="577232286"/>
                  </a:ext>
                </a:extLst>
              </a:tr>
              <a:tr h="1356943">
                <a:tc>
                  <a:txBody>
                    <a:bodyPr/>
                    <a:lstStyle/>
                    <a:p>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lumMod val="50000"/>
                              <a:lumOff val="50000"/>
                            </a:schemeClr>
                          </a:solidFill>
                          <a:latin typeface="Calibri" panose="020F0502020204030204" pitchFamily="34" charset="0"/>
                          <a:cs typeface="Calibri" panose="020F0502020204030204" pitchFamily="34" charset="0"/>
                        </a:rPr>
                        <a:t>Anthony Apponyi</a:t>
                      </a:r>
                    </a:p>
                  </a:txBody>
                  <a:tcPr>
                    <a:solidFill>
                      <a:schemeClr val="bg1">
                        <a:lumMod val="95000"/>
                      </a:schemeClr>
                    </a:solidFill>
                  </a:tcPr>
                </a:tc>
                <a:tc>
                  <a:txBody>
                    <a:bodyPr/>
                    <a:lstStyle/>
                    <a:p>
                      <a:r>
                        <a:rPr lang="en-US" sz="1400" b="1" i="0" u="none" strike="noStrike" dirty="0">
                          <a:solidFill>
                            <a:schemeClr val="tx1">
                              <a:lumMod val="65000"/>
                              <a:lumOff val="35000"/>
                            </a:schemeClr>
                          </a:solidFill>
                          <a:latin typeface="Calibri" panose="020F0502020204030204" pitchFamily="34" charset="0"/>
                          <a:cs typeface="Arial" pitchFamily="34" charset="0"/>
                        </a:rPr>
                        <a:t>FINANCIAL GUARANTEE</a:t>
                      </a:r>
                      <a:br>
                        <a:rPr lang="en-US" sz="1400" b="1" i="0" u="none" strike="noStrike" dirty="0">
                          <a:solidFill>
                            <a:schemeClr val="tx1">
                              <a:lumMod val="65000"/>
                              <a:lumOff val="35000"/>
                            </a:schemeClr>
                          </a:solidFill>
                          <a:latin typeface="Calibri" panose="020F0502020204030204" pitchFamily="34" charset="0"/>
                          <a:cs typeface="Arial" pitchFamily="34" charset="0"/>
                        </a:rPr>
                      </a:br>
                      <a:br>
                        <a:rPr lang="en-US" sz="1400" b="0" i="0" u="none" strike="noStrike" dirty="0">
                          <a:solidFill>
                            <a:schemeClr val="tx1">
                              <a:lumMod val="65000"/>
                              <a:lumOff val="35000"/>
                            </a:schemeClr>
                          </a:solidFill>
                          <a:latin typeface="Calibri" panose="020F0502020204030204" pitchFamily="34" charset="0"/>
                          <a:cs typeface="Arial" pitchFamily="34" charset="0"/>
                        </a:rPr>
                      </a:br>
                      <a:r>
                        <a:rPr lang="en-US" sz="1400" b="0" i="0" u="none" strike="noStrike" dirty="0">
                          <a:solidFill>
                            <a:schemeClr val="tx1">
                              <a:lumMod val="65000"/>
                              <a:lumOff val="35000"/>
                            </a:schemeClr>
                          </a:solidFill>
                          <a:latin typeface="Calibri" panose="020F0502020204030204" pitchFamily="34" charset="0"/>
                          <a:cs typeface="Arial" pitchFamily="34" charset="0"/>
                        </a:rPr>
                        <a:t>£50K per NON-EXIT</a:t>
                      </a:r>
                      <a:r>
                        <a:rPr lang="en-US" sz="1400" b="0" i="0" u="none" strike="noStrike" dirty="0">
                          <a:solidFill>
                            <a:srgbClr val="004F8A"/>
                          </a:solidFill>
                          <a:latin typeface="Calibri" panose="020F0502020204030204" pitchFamily="34" charset="0"/>
                          <a:cs typeface="Arial" pitchFamily="34" charset="0"/>
                        </a:rPr>
                        <a:t> </a:t>
                      </a:r>
                      <a:br>
                        <a:rPr lang="en-US" sz="1400" b="0" i="0" u="none" strike="noStrike" dirty="0">
                          <a:solidFill>
                            <a:schemeClr val="tx1">
                              <a:lumMod val="65000"/>
                              <a:lumOff val="35000"/>
                            </a:schemeClr>
                          </a:solidFill>
                          <a:latin typeface="Calibri" panose="020F0502020204030204" pitchFamily="34" charset="0"/>
                          <a:cs typeface="Arial" pitchFamily="34" charset="0"/>
                        </a:rPr>
                      </a:b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br>
                        <a:rPr lang="en-GB" sz="1400" b="1" dirty="0">
                          <a:solidFill>
                            <a:schemeClr val="tx1">
                              <a:lumMod val="65000"/>
                              <a:lumOff val="35000"/>
                            </a:schemeClr>
                          </a:solidFill>
                          <a:latin typeface="Calibri" panose="020F0502020204030204" pitchFamily="34" charset="0"/>
                          <a:cs typeface="Calibri" panose="020F0502020204030204" pitchFamily="34" charset="0"/>
                        </a:rPr>
                      </a:br>
                      <a:br>
                        <a:rPr lang="en-GB" sz="1400" b="1" dirty="0">
                          <a:solidFill>
                            <a:schemeClr val="tx1">
                              <a:lumMod val="65000"/>
                              <a:lumOff val="35000"/>
                            </a:schemeClr>
                          </a:solidFill>
                          <a:latin typeface="Calibri" panose="020F0502020204030204" pitchFamily="34" charset="0"/>
                          <a:cs typeface="Calibri" panose="020F0502020204030204" pitchFamily="34" charset="0"/>
                        </a:rPr>
                      </a:br>
                      <a:r>
                        <a:rPr lang="en-GB" sz="1400" b="1" dirty="0">
                          <a:solidFill>
                            <a:schemeClr val="tx1">
                              <a:lumMod val="65000"/>
                              <a:lumOff val="35000"/>
                            </a:schemeClr>
                          </a:solidFill>
                          <a:latin typeface="Calibri" panose="020F0502020204030204" pitchFamily="34" charset="0"/>
                          <a:cs typeface="Calibri" panose="020F0502020204030204" pitchFamily="34" charset="0"/>
                        </a:rPr>
                        <a:t>NIL</a:t>
                      </a:r>
                      <a:r>
                        <a:rPr lang="en-GB" sz="1000" dirty="0">
                          <a:solidFill>
                            <a:schemeClr val="tx1">
                              <a:lumMod val="65000"/>
                              <a:lumOff val="35000"/>
                            </a:schemeClr>
                          </a:solidFill>
                          <a:latin typeface="+mn-lt"/>
                          <a:cs typeface="Calibri" panose="020F0502020204030204" pitchFamily="34" charset="0"/>
                        </a:rPr>
                        <a:t> </a:t>
                      </a:r>
                      <a:r>
                        <a:rPr lang="en-GB" sz="1000" b="1" dirty="0">
                          <a:solidFill>
                            <a:srgbClr val="004F8A"/>
                          </a:solidFill>
                          <a:latin typeface="+mn-lt"/>
                          <a:cs typeface="Calibri" panose="020F0502020204030204" pitchFamily="34" charset="0"/>
                        </a:rPr>
                        <a:t>(4) </a:t>
                      </a:r>
                    </a:p>
                  </a:txBody>
                  <a:tcPr>
                    <a:solidFill>
                      <a:schemeClr val="bg1">
                        <a:lumMod val="95000"/>
                      </a:schemeClr>
                    </a:solidFill>
                  </a:tcPr>
                </a:tc>
                <a:extLst>
                  <a:ext uri="{0D108BD9-81ED-4DB2-BD59-A6C34878D82A}">
                    <a16:rowId xmlns:a16="http://schemas.microsoft.com/office/drawing/2014/main" val="3071564767"/>
                  </a:ext>
                </a:extLst>
              </a:tr>
              <a:tr h="1870793">
                <a:tc gridSpan="4">
                  <a:txBody>
                    <a:bodyPr/>
                    <a:lstStyle/>
                    <a:p>
                      <a:br>
                        <a:rPr lang="en-GB" sz="1000" b="1" dirty="0">
                          <a:solidFill>
                            <a:schemeClr val="tx1">
                              <a:lumMod val="65000"/>
                              <a:lumOff val="35000"/>
                            </a:schemeClr>
                          </a:solidFill>
                          <a:latin typeface="Calibri" panose="020F0502020204030204" pitchFamily="34" charset="0"/>
                          <a:cs typeface="Calibri" panose="020F0502020204030204" pitchFamily="34" charset="0"/>
                        </a:rPr>
                      </a:br>
                      <a:r>
                        <a:rPr lang="en-GB" sz="1000" b="1" dirty="0">
                          <a:solidFill>
                            <a:srgbClr val="004F8A"/>
                          </a:solidFill>
                          <a:latin typeface="Calibri" panose="020F0502020204030204" pitchFamily="34" charset="0"/>
                          <a:cs typeface="Calibri" panose="020F0502020204030204" pitchFamily="34" charset="0"/>
                        </a:rPr>
                        <a:t>(1) </a:t>
                      </a:r>
                      <a:r>
                        <a:rPr lang="en-GB" sz="1400" b="1" dirty="0">
                          <a:solidFill>
                            <a:srgbClr val="FF0000"/>
                          </a:solidFill>
                          <a:highlight>
                            <a:srgbClr val="FFFF00"/>
                          </a:highlight>
                          <a:latin typeface="Calibri" panose="020F0502020204030204" pitchFamily="34" charset="0"/>
                          <a:cs typeface="Calibri" panose="020F0502020204030204" pitchFamily="34" charset="0"/>
                        </a:rPr>
                        <a:t>IMPORTANT POINT</a:t>
                      </a:r>
                      <a:r>
                        <a:rPr lang="en-GB" sz="1400" b="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 In last 23 years England and Wales house prices have only fallen below -10% (our 80% &gt; 90% LTVs) between September 2008 and July 2009 (US financial crises).</a:t>
                      </a:r>
                      <a:br>
                        <a:rPr lang="en-GB" sz="1000" b="1" dirty="0">
                          <a:solidFill>
                            <a:schemeClr val="tx1">
                              <a:lumMod val="65000"/>
                              <a:lumOff val="35000"/>
                            </a:schemeClr>
                          </a:solidFill>
                          <a:latin typeface="Calibri" panose="020F0502020204030204" pitchFamily="34" charset="0"/>
                          <a:cs typeface="Calibri" panose="020F0502020204030204" pitchFamily="34" charset="0"/>
                        </a:rPr>
                      </a:br>
                      <a:r>
                        <a:rPr lang="en-GB" sz="1000" b="1" dirty="0">
                          <a:solidFill>
                            <a:srgbClr val="004F8A"/>
                          </a:solidFill>
                          <a:latin typeface="Calibri" panose="020F0502020204030204" pitchFamily="34" charset="0"/>
                          <a:cs typeface="Calibri" panose="020F0502020204030204" pitchFamily="34" charset="0"/>
                        </a:rPr>
                        <a:t>(2) </a:t>
                      </a:r>
                      <a:r>
                        <a:rPr lang="en-GB" sz="1400" b="0" dirty="0">
                          <a:solidFill>
                            <a:schemeClr val="tx1">
                              <a:lumMod val="65000"/>
                              <a:lumOff val="35000"/>
                            </a:schemeClr>
                          </a:solidFill>
                          <a:latin typeface="Calibri" panose="020F0502020204030204" pitchFamily="34" charset="0"/>
                          <a:cs typeface="Calibri" panose="020F0502020204030204" pitchFamily="34" charset="0"/>
                        </a:rPr>
                        <a:t>In Discussion for Q3 2024 / Subject to Contract (e.g., </a:t>
                      </a:r>
                      <a:r>
                        <a:rPr lang="en-GB" sz="1400" b="0" dirty="0" err="1">
                          <a:solidFill>
                            <a:srgbClr val="004F8A"/>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TwentyCi</a:t>
                      </a:r>
                      <a:r>
                        <a:rPr lang="en-GB" sz="1400" b="0" dirty="0">
                          <a:solidFill>
                            <a:schemeClr val="tx1">
                              <a:lumMod val="65000"/>
                              <a:lumOff val="35000"/>
                            </a:schemeClr>
                          </a:solidFill>
                          <a:latin typeface="Calibri" panose="020F0502020204030204" pitchFamily="34" charset="0"/>
                          <a:cs typeface="Calibri" panose="020F0502020204030204" pitchFamily="34" charset="0"/>
                        </a:rPr>
                        <a:t> Consultancy; See:</a:t>
                      </a:r>
                      <a:r>
                        <a:rPr lang="en-GB" sz="1000" b="1" dirty="0">
                          <a:solidFill>
                            <a:srgbClr val="004F8A"/>
                          </a:solidFill>
                          <a:latin typeface="Calibri" panose="020F0502020204030204" pitchFamily="34" charset="0"/>
                          <a:cs typeface="Calibri" panose="020F0502020204030204" pitchFamily="34" charset="0"/>
                        </a:rPr>
                        <a:t> </a:t>
                      </a:r>
                      <a:r>
                        <a:rPr lang="en-GB" sz="1400" b="0"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Example Portfolio for Price Forbes Re</a:t>
                      </a:r>
                      <a:r>
                        <a:rPr lang="en-GB" sz="1400" b="0" dirty="0">
                          <a:solidFill>
                            <a:schemeClr val="tx1">
                              <a:lumMod val="65000"/>
                              <a:lumOff val="35000"/>
                            </a:schemeClr>
                          </a:solidFill>
                          <a:latin typeface="Calibri" panose="020F0502020204030204" pitchFamily="34" charset="0"/>
                          <a:cs typeface="Calibri" panose="020F0502020204030204" pitchFamily="34" charset="0"/>
                        </a:rPr>
                        <a:t>)</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000" b="1" dirty="0">
                          <a:solidFill>
                            <a:srgbClr val="004F8A"/>
                          </a:solidFill>
                          <a:latin typeface="Calibri" panose="020F0502020204030204" pitchFamily="34" charset="0"/>
                          <a:cs typeface="Calibri" panose="020F0502020204030204" pitchFamily="34" charset="0"/>
                        </a:rPr>
                        <a:t>(3) </a:t>
                      </a:r>
                      <a:r>
                        <a:rPr lang="en-GB" sz="1400" b="0" dirty="0">
                          <a:solidFill>
                            <a:schemeClr val="tx1">
                              <a:lumMod val="65000"/>
                              <a:lumOff val="35000"/>
                            </a:schemeClr>
                          </a:solidFill>
                          <a:latin typeface="Calibri" panose="020F0502020204030204" pitchFamily="34" charset="0"/>
                          <a:cs typeface="Calibri" panose="020F0502020204030204" pitchFamily="34" charset="0"/>
                        </a:rPr>
                        <a:t>See: NON-EXIT COSTS </a:t>
                      </a:r>
                      <a:r>
                        <a:rPr lang="en-GB" sz="1400" b="0" dirty="0">
                          <a:solidFill>
                            <a:schemeClr val="accent1">
                              <a:lumMod val="60000"/>
                              <a:lumOff val="40000"/>
                            </a:schemeClr>
                          </a:solidFill>
                          <a:latin typeface="Calibri" panose="020F0502020204030204" pitchFamily="34" charset="0"/>
                          <a:cs typeface="Calibri" panose="020F0502020204030204" pitchFamily="34" charset="0"/>
                        </a:rPr>
                        <a:t>B13</a:t>
                      </a:r>
                      <a:br>
                        <a:rPr lang="en-GB" sz="1400" b="1" dirty="0">
                          <a:solidFill>
                            <a:schemeClr val="tx1">
                              <a:lumMod val="65000"/>
                              <a:lumOff val="35000"/>
                            </a:schemeClr>
                          </a:solidFill>
                          <a:latin typeface="Calibri" panose="020F0502020204030204" pitchFamily="34" charset="0"/>
                          <a:cs typeface="Calibri" panose="020F0502020204030204" pitchFamily="34" charset="0"/>
                        </a:rPr>
                      </a:br>
                      <a:r>
                        <a:rPr lang="en-GB" sz="1000" b="1" dirty="0">
                          <a:solidFill>
                            <a:srgbClr val="004F8A"/>
                          </a:solidFill>
                          <a:latin typeface="Calibri" panose="020F0502020204030204" pitchFamily="34" charset="0"/>
                          <a:cs typeface="Calibri" panose="020F0502020204030204" pitchFamily="34" charset="0"/>
                        </a:rPr>
                        <a:t>(4) </a:t>
                      </a:r>
                      <a:r>
                        <a:rPr lang="en-GB" sz="1400" b="0" dirty="0">
                          <a:solidFill>
                            <a:schemeClr val="tx1">
                              <a:lumMod val="65000"/>
                              <a:lumOff val="35000"/>
                            </a:schemeClr>
                          </a:solidFill>
                          <a:latin typeface="Calibri" panose="020F0502020204030204" pitchFamily="34" charset="0"/>
                          <a:cs typeface="Calibri" panose="020F0502020204030204" pitchFamily="34" charset="0"/>
                        </a:rPr>
                        <a:t>Out </a:t>
                      </a:r>
                      <a:r>
                        <a:rPr lang="en-GB" sz="1400" b="0">
                          <a:solidFill>
                            <a:schemeClr val="tx1">
                              <a:lumMod val="65000"/>
                              <a:lumOff val="35000"/>
                            </a:schemeClr>
                          </a:solidFill>
                          <a:latin typeface="Calibri" panose="020F0502020204030204" pitchFamily="34" charset="0"/>
                          <a:cs typeface="Calibri" panose="020F0502020204030204" pitchFamily="34" charset="0"/>
                        </a:rPr>
                        <a:t>of LARMA </a:t>
                      </a:r>
                      <a:r>
                        <a:rPr lang="en-GB" sz="1400" b="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Profit </a:t>
                      </a:r>
                      <a:r>
                        <a:rPr lang="en-GB" sz="1400" b="0" dirty="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Share</a:t>
                      </a:r>
                      <a:endParaRPr lang="en-GB" sz="1400" b="0" dirty="0">
                        <a:solidFill>
                          <a:srgbClr val="004F8A"/>
                        </a:solidFill>
                        <a:latin typeface="Calibri" panose="020F0502020204030204" pitchFamily="34" charset="0"/>
                        <a:cs typeface="Calibri" panose="020F0502020204030204" pitchFamily="34" charset="0"/>
                      </a:endParaRPr>
                    </a:p>
                    <a:p>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endParaRPr lang="en-GB" sz="1200" b="1" dirty="0">
                        <a:solidFill>
                          <a:srgbClr val="004F8A"/>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514561492"/>
                  </a:ext>
                </a:extLst>
              </a:tr>
            </a:tbl>
          </a:graphicData>
        </a:graphic>
      </p:graphicFrame>
    </p:spTree>
    <p:extLst>
      <p:ext uri="{BB962C8B-B14F-4D97-AF65-F5344CB8AC3E}">
        <p14:creationId xmlns:p14="http://schemas.microsoft.com/office/powerpoint/2010/main" val="26602708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61348"/>
            <a:ext cx="9144000" cy="1335618"/>
          </a:xfrm>
          <a:prstGeom prst="rect">
            <a:avLst/>
          </a:prstGeom>
        </p:spPr>
      </p:pic>
      <p:sp>
        <p:nvSpPr>
          <p:cNvPr id="6" name="Content Placeholder 8"/>
          <p:cNvSpPr>
            <a:spLocks noGrp="1"/>
          </p:cNvSpPr>
          <p:nvPr>
            <p:ph sz="quarter" idx="1"/>
          </p:nvPr>
        </p:nvSpPr>
        <p:spPr>
          <a:xfrm>
            <a:off x="267629" y="2043590"/>
            <a:ext cx="8876371" cy="4980851"/>
          </a:xfrm>
        </p:spPr>
        <p:txBody>
          <a:bodyPr/>
          <a:lstStyle/>
          <a:p>
            <a:pPr marL="114300" lvl="1" indent="-114300">
              <a:spcBef>
                <a:spcPts val="400"/>
              </a:spcBef>
            </a:pPr>
            <a:r>
              <a:rPr lang="en-GB" sz="1400" u="sng" dirty="0">
                <a:solidFill>
                  <a:srgbClr val="004F8A"/>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Albani</a:t>
            </a:r>
            <a:r>
              <a:rPr lang="en-GB" sz="1400" b="1" dirty="0">
                <a:solidFill>
                  <a:srgbClr val="004F8A"/>
                </a:solidFill>
                <a:effectLst/>
                <a:ea typeface="Calibri" panose="020F0502020204030204" pitchFamily="34" charset="0"/>
                <a:cs typeface="Calibri" panose="020F0502020204030204" pitchFamily="34" charset="0"/>
              </a:rPr>
              <a:t> </a:t>
            </a:r>
            <a:r>
              <a:rPr lang="en-GB" sz="1200" b="1" dirty="0">
                <a:solidFill>
                  <a:srgbClr val="004F8A"/>
                </a:solidFill>
                <a:effectLst/>
                <a:ea typeface="Calibri" panose="020F0502020204030204" pitchFamily="34" charset="0"/>
                <a:cs typeface="Calibri" panose="020F0502020204030204" pitchFamily="34" charset="0"/>
              </a:rPr>
              <a:t>(1)</a:t>
            </a:r>
            <a:br>
              <a:rPr lang="en-GB" sz="1400" b="1" dirty="0">
                <a:solidFill>
                  <a:srgbClr val="004F8A"/>
                </a:solidFill>
                <a:effectLst/>
                <a:ea typeface="Calibri" panose="020F0502020204030204" pitchFamily="34" charset="0"/>
                <a:cs typeface="Calibri" panose="020F0502020204030204" pitchFamily="34" charset="0"/>
              </a:rPr>
            </a:br>
            <a:endParaRPr lang="en-GB" sz="1400" b="1" dirty="0">
              <a:solidFill>
                <a:srgbClr val="004F8A"/>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marL="517525" lvl="2" indent="-285750">
              <a:spcBef>
                <a:spcPts val="400"/>
              </a:spcBef>
            </a:pPr>
            <a:r>
              <a:rPr lang="en-GB" sz="1400" dirty="0">
                <a:solidFill>
                  <a:srgbClr val="004F8A"/>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CHAIN FREE</a:t>
            </a:r>
            <a:r>
              <a:rPr lang="en-GB" sz="1400" dirty="0">
                <a:solidFill>
                  <a:srgbClr val="004F8A"/>
                </a:solidFill>
                <a:effectLst/>
                <a:latin typeface="+mn-l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t>
            </a:r>
            <a:r>
              <a:rPr lang="en-GB" sz="1400" dirty="0">
                <a:solidFill>
                  <a:srgbClr val="004F8A"/>
                </a:solidFill>
                <a:effectLst/>
                <a:ea typeface="Calibri" panose="020F0502020204030204" pitchFamily="34" charset="0"/>
                <a:cs typeface="Calibri" panose="020F0502020204030204" pitchFamily="34" charset="0"/>
              </a:rPr>
              <a:t>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A 20week chain-avoiding insurance type proposition available through the</a:t>
            </a:r>
            <a:br>
              <a:rPr lang="en-GB" sz="1400" dirty="0">
                <a:solidFill>
                  <a:schemeClr val="tx1">
                    <a:lumMod val="65000"/>
                    <a:lumOff val="35000"/>
                  </a:schemeClr>
                </a:solidFill>
                <a:effectLst/>
                <a:ea typeface="Calibri" panose="020F0502020204030204" pitchFamily="34" charset="0"/>
                <a:cs typeface="Calibri" panose="020F0502020204030204" pitchFamily="34" charset="0"/>
              </a:rPr>
            </a:br>
            <a:r>
              <a:rPr lang="en-GB" sz="1400" dirty="0">
                <a:solidFill>
                  <a:srgbClr val="004F8A"/>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Home Owners Plan™</a:t>
            </a:r>
            <a:r>
              <a:rPr lang="en-GB" sz="1200" dirty="0">
                <a:solidFill>
                  <a:srgbClr val="002060"/>
                </a:solidFill>
                <a:effectLst/>
                <a:ea typeface="Calibri" panose="020F0502020204030204" pitchFamily="34" charset="0"/>
                <a:cs typeface="Calibri" panose="020F0502020204030204" pitchFamily="34" charset="0"/>
              </a:rPr>
              <a:t>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(n</a:t>
            </a:r>
            <a:r>
              <a:rPr lang="en-GB" sz="1400" dirty="0">
                <a:solidFill>
                  <a:schemeClr val="tx1">
                    <a:lumMod val="65000"/>
                    <a:lumOff val="35000"/>
                  </a:schemeClr>
                </a:solidFill>
                <a:ea typeface="Calibri" panose="020F0502020204030204" pitchFamily="34" charset="0"/>
                <a:cs typeface="Calibri" panose="020F0502020204030204" pitchFamily="34" charset="0"/>
              </a:rPr>
              <a:t>ot a regulated mortgage) </a:t>
            </a:r>
            <a:r>
              <a:rPr lang="en-GB" sz="1200" b="1" dirty="0">
                <a:solidFill>
                  <a:srgbClr val="004F8A"/>
                </a:solidFill>
                <a:ea typeface="Calibri" panose="020F0502020204030204" pitchFamily="34" charset="0"/>
                <a:cs typeface="Calibri" panose="020F0502020204030204" pitchFamily="34" charset="0"/>
              </a:rPr>
              <a:t>(2)</a:t>
            </a:r>
            <a:br>
              <a:rPr lang="en-GB" sz="1400" dirty="0">
                <a:solidFill>
                  <a:schemeClr val="tx1">
                    <a:lumMod val="65000"/>
                    <a:lumOff val="35000"/>
                  </a:schemeClr>
                </a:solidFill>
                <a:effectLst/>
                <a:ea typeface="Calibri" panose="020F0502020204030204" pitchFamily="34" charset="0"/>
                <a:cs typeface="Calibri" panose="020F0502020204030204" pitchFamily="34" charset="0"/>
              </a:rPr>
            </a:br>
            <a:endParaRPr lang="en-GB" sz="1400" dirty="0">
              <a:solidFill>
                <a:schemeClr val="tx1">
                  <a:lumMod val="65000"/>
                  <a:lumOff val="35000"/>
                </a:schemeClr>
              </a:solidFill>
              <a:effectLst/>
              <a:ea typeface="Calibri" panose="020F0502020204030204" pitchFamily="34" charset="0"/>
              <a:cs typeface="Calibri" panose="020F0502020204030204" pitchFamily="34" charset="0"/>
            </a:endParaRPr>
          </a:p>
          <a:p>
            <a:pPr marL="517525" lvl="2" indent="-285750">
              <a:spcBef>
                <a:spcPts val="400"/>
              </a:spcBef>
            </a:pPr>
            <a:r>
              <a:rPr lang="en-GB" sz="1400" dirty="0">
                <a:solidFill>
                  <a:srgbClr val="004F8A"/>
                </a:solidFill>
                <a:effectLs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VAL FREE</a:t>
            </a:r>
            <a:r>
              <a:rPr lang="en-GB" sz="1400" dirty="0">
                <a:solidFill>
                  <a:srgbClr val="004F8A"/>
                </a:solidFill>
                <a:effectLst/>
                <a:latin typeface="+mn-l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t>
            </a:r>
            <a:r>
              <a:rPr lang="en-GB" sz="1400" dirty="0">
                <a:solidFill>
                  <a:srgbClr val="004F8A"/>
                </a:solidFill>
                <a:effectLst/>
                <a:ea typeface="Calibri" panose="020F0502020204030204" pitchFamily="34" charset="0"/>
                <a:cs typeface="Calibri" panose="020F0502020204030204" pitchFamily="34" charset="0"/>
              </a:rPr>
              <a:t>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A regulated mortgage manufactured by stakeholders for </a:t>
            </a:r>
            <a:r>
              <a:rPr lang="en-GB" sz="1400" b="1" dirty="0">
                <a:solidFill>
                  <a:schemeClr val="tx1">
                    <a:lumMod val="65000"/>
                    <a:lumOff val="35000"/>
                  </a:schemeClr>
                </a:solidFill>
                <a:effectLst/>
                <a:ea typeface="Calibri" panose="020F0502020204030204" pitchFamily="34" charset="0"/>
                <a:cs typeface="Calibri" panose="020F0502020204030204" pitchFamily="34" charset="0"/>
              </a:rPr>
              <a:t>all</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CHAIN FREE</a:t>
            </a:r>
            <a:r>
              <a:rPr lang="en-GB" sz="1400" dirty="0">
                <a:solidFill>
                  <a:schemeClr val="tx1">
                    <a:lumMod val="65000"/>
                    <a:lumOff val="35000"/>
                  </a:schemeClr>
                </a:solidFill>
                <a:effectLst/>
                <a:latin typeface="+mn-lt"/>
                <a:ea typeface="Calibri" panose="020F0502020204030204" pitchFamily="34" charset="0"/>
                <a:cs typeface="Calibri" panose="020F0502020204030204" pitchFamily="34" charset="0"/>
              </a:rPr>
              <a:t>®</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and CHAIN MENDER</a:t>
            </a:r>
            <a:r>
              <a:rPr lang="en-GB" sz="1400" dirty="0">
                <a:solidFill>
                  <a:schemeClr val="tx1">
                    <a:lumMod val="65000"/>
                    <a:lumOff val="35000"/>
                  </a:schemeClr>
                </a:solidFill>
                <a:effectLst/>
                <a:latin typeface="+mn-lt"/>
                <a:ea typeface="Calibri" panose="020F0502020204030204" pitchFamily="34" charset="0"/>
                <a:cs typeface="Calibri" panose="020F0502020204030204" pitchFamily="34" charset="0"/>
              </a:rPr>
              <a:t>® </a:t>
            </a:r>
            <a:br>
              <a:rPr lang="en-GB" sz="1400" dirty="0">
                <a:solidFill>
                  <a:schemeClr val="tx1">
                    <a:lumMod val="65000"/>
                    <a:lumOff val="35000"/>
                  </a:schemeClr>
                </a:solidFill>
                <a:effectLst/>
                <a:ea typeface="Calibri" panose="020F0502020204030204" pitchFamily="34" charset="0"/>
                <a:cs typeface="Calibri" panose="020F0502020204030204" pitchFamily="34" charset="0"/>
              </a:rPr>
            </a:br>
            <a:r>
              <a:rPr lang="en-GB" sz="1400" dirty="0">
                <a:solidFill>
                  <a:schemeClr val="tx1">
                    <a:lumMod val="65000"/>
                    <a:lumOff val="35000"/>
                  </a:schemeClr>
                </a:solidFill>
                <a:effectLst/>
                <a:ea typeface="Calibri" panose="020F0502020204030204" pitchFamily="34" charset="0"/>
                <a:cs typeface="Calibri" panose="020F0502020204030204" pitchFamily="34" charset="0"/>
              </a:rPr>
              <a:t>pre-valued houses</a:t>
            </a:r>
            <a:br>
              <a:rPr lang="en-GB" sz="900" dirty="0">
                <a:solidFill>
                  <a:schemeClr val="tx1">
                    <a:lumMod val="65000"/>
                    <a:lumOff val="35000"/>
                  </a:schemeClr>
                </a:solidFill>
                <a:effectLst/>
                <a:ea typeface="Calibri" panose="020F0502020204030204" pitchFamily="34" charset="0"/>
                <a:cs typeface="Calibri" panose="020F0502020204030204" pitchFamily="34" charset="0"/>
              </a:rPr>
            </a:br>
            <a:endParaRPr lang="en-GB" sz="1400" b="1" dirty="0">
              <a:solidFill>
                <a:srgbClr val="004F8A"/>
              </a:solidFill>
              <a:effectLst/>
              <a:ea typeface="Calibri" panose="020F0502020204030204" pitchFamily="34" charset="0"/>
              <a:cs typeface="Calibri" panose="020F0502020204030204" pitchFamily="34" charset="0"/>
            </a:endParaRPr>
          </a:p>
          <a:p>
            <a:pPr marL="517525" lvl="2" indent="-285750">
              <a:spcBef>
                <a:spcPts val="400"/>
              </a:spcBef>
            </a:pPr>
            <a:r>
              <a:rPr lang="en-GB" sz="1400" dirty="0">
                <a:solidFill>
                  <a:srgbClr val="004F8A"/>
                </a:solidFill>
                <a:cs typeface="Calibri" panose="020F0502020204030204" pitchFamily="34" charset="0"/>
                <a:hlinkClick r:id="rId8">
                  <a:extLst>
                    <a:ext uri="{A12FA001-AC4F-418D-AE19-62706E023703}">
                      <ahyp:hlinkClr xmlns:ahyp="http://schemas.microsoft.com/office/drawing/2018/hyperlinkcolor" val="tx"/>
                    </a:ext>
                  </a:extLst>
                </a:hlinkClick>
              </a:rPr>
              <a:t>CHAIN MENDER</a:t>
            </a:r>
            <a:r>
              <a:rPr lang="en-GB" sz="1400" dirty="0">
                <a:solidFill>
                  <a:srgbClr val="004F8A"/>
                </a:solidFill>
                <a:latin typeface="+mn-lt"/>
                <a:cs typeface="Calibri" panose="020F0502020204030204" pitchFamily="34" charset="0"/>
                <a:hlinkClick r:id="rId8">
                  <a:extLst>
                    <a:ext uri="{A12FA001-AC4F-418D-AE19-62706E023703}">
                      <ahyp:hlinkClr xmlns:ahyp="http://schemas.microsoft.com/office/drawing/2018/hyperlinkcolor" val="tx"/>
                    </a:ext>
                  </a:extLst>
                </a:hlinkClick>
              </a:rPr>
              <a:t>®</a:t>
            </a:r>
            <a:r>
              <a:rPr lang="en-GB" sz="1400" dirty="0">
                <a:solidFill>
                  <a:srgbClr val="004F8A"/>
                </a:solidFill>
                <a:cs typeface="Calibri" panose="020F0502020204030204" pitchFamily="34" charset="0"/>
              </a:rPr>
              <a:t> </a:t>
            </a:r>
            <a:r>
              <a:rPr lang="en-GB" sz="1400" dirty="0">
                <a:cs typeface="Calibri" panose="020F0502020204030204" pitchFamily="34" charset="0"/>
              </a:rPr>
              <a:t>: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A 4week chain-mending solution </a:t>
            </a:r>
            <a:r>
              <a:rPr lang="en-GB" sz="1200" b="1" dirty="0">
                <a:solidFill>
                  <a:srgbClr val="002060"/>
                </a:solidFill>
                <a:effectLst/>
                <a:ea typeface="Calibri" panose="020F0502020204030204" pitchFamily="34" charset="0"/>
                <a:cs typeface="Calibri" panose="020F0502020204030204" pitchFamily="34" charset="0"/>
              </a:rPr>
              <a:t>(2) </a:t>
            </a:r>
            <a:br>
              <a:rPr lang="en-GB" sz="1200" b="1" dirty="0">
                <a:solidFill>
                  <a:srgbClr val="002060"/>
                </a:solidFill>
                <a:effectLst/>
                <a:ea typeface="Calibri" panose="020F0502020204030204" pitchFamily="34" charset="0"/>
                <a:cs typeface="Calibri" panose="020F0502020204030204" pitchFamily="34" charset="0"/>
              </a:rPr>
            </a:br>
            <a:r>
              <a:rPr lang="en-GB" sz="1400" dirty="0">
                <a:solidFill>
                  <a:schemeClr val="tx1">
                    <a:lumMod val="65000"/>
                    <a:lumOff val="35000"/>
                  </a:schemeClr>
                </a:solidFill>
                <a:effectLst/>
                <a:ea typeface="Calibri" panose="020F0502020204030204" pitchFamily="34" charset="0"/>
                <a:cs typeface="Calibri" panose="020F0502020204030204" pitchFamily="34" charset="0"/>
              </a:rPr>
              <a:t>(n</a:t>
            </a:r>
            <a:r>
              <a:rPr lang="en-GB" sz="1400" dirty="0">
                <a:solidFill>
                  <a:schemeClr val="tx1">
                    <a:lumMod val="65000"/>
                    <a:lumOff val="35000"/>
                  </a:schemeClr>
                </a:solidFill>
                <a:ea typeface="Calibri" panose="020F0502020204030204" pitchFamily="34" charset="0"/>
                <a:cs typeface="Calibri" panose="020F0502020204030204" pitchFamily="34" charset="0"/>
              </a:rPr>
              <a:t>ot a regulated mortgage)</a:t>
            </a:r>
            <a:br>
              <a:rPr lang="en-GB" sz="1400" dirty="0">
                <a:solidFill>
                  <a:schemeClr val="tx1">
                    <a:lumMod val="65000"/>
                    <a:lumOff val="35000"/>
                  </a:schemeClr>
                </a:solidFill>
                <a:effectLst/>
                <a:ea typeface="Calibri" panose="020F0502020204030204" pitchFamily="34" charset="0"/>
                <a:cs typeface="Calibri" panose="020F0502020204030204" pitchFamily="34" charset="0"/>
              </a:rPr>
            </a:br>
            <a:endParaRPr lang="en-GB" sz="1400" dirty="0">
              <a:solidFill>
                <a:schemeClr val="tx1">
                  <a:lumMod val="65000"/>
                  <a:lumOff val="35000"/>
                </a:schemeClr>
              </a:solidFill>
              <a:effectLst/>
              <a:ea typeface="Calibri" panose="020F0502020204030204" pitchFamily="34" charset="0"/>
              <a:cs typeface="Calibri" panose="020F0502020204030204" pitchFamily="34" charset="0"/>
            </a:endParaRPr>
          </a:p>
          <a:p>
            <a:pPr marL="517525" lvl="2" indent="-285750">
              <a:spcBef>
                <a:spcPts val="400"/>
              </a:spcBef>
            </a:pPr>
            <a:r>
              <a:rPr lang="en-US" sz="1400" dirty="0">
                <a:solidFill>
                  <a:srgbClr val="004F8A"/>
                </a:solidFill>
                <a:cs typeface="Calibri" panose="020F0502020204030204" pitchFamily="34" charset="0"/>
                <a:hlinkClick r:id="rId9">
                  <a:extLst>
                    <a:ext uri="{A12FA001-AC4F-418D-AE19-62706E023703}">
                      <ahyp:hlinkClr xmlns:ahyp="http://schemas.microsoft.com/office/drawing/2018/hyperlinkcolor" val="tx"/>
                    </a:ext>
                  </a:extLst>
                </a:hlinkClick>
              </a:rPr>
              <a:t>SMART MOVE</a:t>
            </a:r>
            <a:r>
              <a:rPr lang="en-GB" sz="1400" dirty="0">
                <a:solidFill>
                  <a:srgbClr val="004F8A"/>
                </a:solidFill>
                <a:latin typeface="+mn-lt"/>
                <a:cs typeface="Calibri" panose="020F0502020204030204" pitchFamily="34" charset="0"/>
                <a:hlinkClick r:id="rId8">
                  <a:extLst>
                    <a:ext uri="{A12FA001-AC4F-418D-AE19-62706E023703}">
                      <ahyp:hlinkClr xmlns:ahyp="http://schemas.microsoft.com/office/drawing/2018/hyperlinkcolor" val="tx"/>
                    </a:ext>
                  </a:extLst>
                </a:hlinkClick>
              </a:rPr>
              <a:t>®</a:t>
            </a:r>
            <a:r>
              <a:rPr lang="en-GB" sz="1400" dirty="0">
                <a:solidFill>
                  <a:srgbClr val="004F8A"/>
                </a:solidFill>
                <a:cs typeface="Calibri" panose="020F0502020204030204" pitchFamily="34" charset="0"/>
              </a:rPr>
              <a:t> </a:t>
            </a:r>
            <a:r>
              <a:rPr lang="en-GB" sz="1400" dirty="0">
                <a:solidFill>
                  <a:schemeClr val="tx1">
                    <a:lumMod val="65000"/>
                    <a:lumOff val="35000"/>
                  </a:schemeClr>
                </a:solidFill>
                <a:effectLst/>
                <a:ea typeface="Calibri" panose="020F0502020204030204" pitchFamily="34" charset="0"/>
                <a:cs typeface="Calibri" panose="020F0502020204030204" pitchFamily="34" charset="0"/>
              </a:rPr>
              <a:t>: Targeted Marketing:  Stakeholder products and services sales portal </a:t>
            </a:r>
            <a:br>
              <a:rPr lang="en-GB" sz="1400" dirty="0">
                <a:solidFill>
                  <a:schemeClr val="tx1">
                    <a:lumMod val="65000"/>
                    <a:lumOff val="35000"/>
                  </a:schemeClr>
                </a:solidFill>
                <a:effectLst/>
                <a:ea typeface="Calibri" panose="020F0502020204030204" pitchFamily="34" charset="0"/>
                <a:cs typeface="Calibri" panose="020F0502020204030204" pitchFamily="34" charset="0"/>
              </a:rPr>
            </a:br>
            <a:r>
              <a:rPr lang="en-GB" sz="1400" dirty="0">
                <a:solidFill>
                  <a:schemeClr val="tx1">
                    <a:lumMod val="65000"/>
                    <a:lumOff val="35000"/>
                  </a:schemeClr>
                </a:solidFill>
                <a:effectLst/>
                <a:ea typeface="Calibri" panose="020F0502020204030204" pitchFamily="34" charset="0"/>
                <a:cs typeface="Calibri" panose="020F0502020204030204" pitchFamily="34" charset="0"/>
              </a:rPr>
              <a:t>(we do not take fees or commissions)</a:t>
            </a:r>
            <a:br>
              <a:rPr lang="en-GB" sz="1400" dirty="0">
                <a:solidFill>
                  <a:schemeClr val="tx1">
                    <a:lumMod val="65000"/>
                    <a:lumOff val="35000"/>
                  </a:schemeClr>
                </a:solidFill>
                <a:effectLst/>
                <a:ea typeface="Calibri" panose="020F0502020204030204" pitchFamily="34" charset="0"/>
                <a:cs typeface="Calibri" panose="020F0502020204030204" pitchFamily="34" charset="0"/>
              </a:rPr>
            </a:br>
            <a:endParaRPr lang="en-GB" sz="1400" dirty="0">
              <a:solidFill>
                <a:schemeClr val="tx1">
                  <a:lumMod val="65000"/>
                  <a:lumOff val="35000"/>
                </a:schemeClr>
              </a:solidFill>
              <a:effectLst/>
              <a:ea typeface="Calibri" panose="020F0502020204030204" pitchFamily="34" charset="0"/>
              <a:cs typeface="Calibri" panose="020F0502020204030204" pitchFamily="34" charset="0"/>
            </a:endParaRPr>
          </a:p>
          <a:p>
            <a:pPr marL="0" lvl="1" indent="0">
              <a:spcBef>
                <a:spcPts val="400"/>
              </a:spcBef>
              <a:buNone/>
            </a:pPr>
            <a:r>
              <a:rPr lang="en-GB" sz="1400" dirty="0">
                <a:solidFill>
                  <a:schemeClr val="tx1">
                    <a:lumMod val="65000"/>
                    <a:lumOff val="35000"/>
                  </a:schemeClr>
                </a:solidFill>
                <a:ea typeface="Calibri" panose="020F0502020204030204" pitchFamily="34" charset="0"/>
                <a:cs typeface="Calibri" panose="020F0502020204030204" pitchFamily="34" charset="0"/>
              </a:rPr>
              <a:t>See: </a:t>
            </a:r>
            <a:r>
              <a:rPr lang="en-GB" sz="1400" dirty="0">
                <a:solidFill>
                  <a:srgbClr val="004F8A"/>
                </a:solidFill>
                <a:effectLs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Regulation</a:t>
            </a:r>
            <a:r>
              <a:rPr lang="en-GB" sz="1400" dirty="0">
                <a:solidFill>
                  <a:srgbClr val="004F8A"/>
                </a:solidFill>
                <a:effectLst/>
                <a:ea typeface="Calibri" panose="020F0502020204030204" pitchFamily="34" charset="0"/>
                <a:cs typeface="Calibri" panose="020F0502020204030204" pitchFamily="34" charset="0"/>
              </a:rPr>
              <a:t> </a:t>
            </a:r>
            <a:r>
              <a:rPr lang="en-GB" sz="1200" b="1" dirty="0">
                <a:solidFill>
                  <a:srgbClr val="004F8A"/>
                </a:solidFill>
                <a:effectLst/>
                <a:ea typeface="Calibri" panose="020F0502020204030204" pitchFamily="34" charset="0"/>
                <a:cs typeface="Calibri" panose="020F0502020204030204" pitchFamily="34" charset="0"/>
              </a:rPr>
              <a:t>(3)</a:t>
            </a:r>
          </a:p>
          <a:p>
            <a:pPr marL="0" lvl="1" indent="0">
              <a:spcBef>
                <a:spcPts val="400"/>
              </a:spcBef>
              <a:buNone/>
            </a:pPr>
            <a:r>
              <a:rPr lang="en-GB" sz="1200" b="1" dirty="0">
                <a:solidFill>
                  <a:srgbClr val="004F8A"/>
                </a:solidFill>
                <a:ea typeface="Calibri" panose="020F0502020204030204" pitchFamily="34" charset="0"/>
                <a:cs typeface="Calibri" panose="020F0502020204030204" pitchFamily="34" charset="0"/>
              </a:rPr>
              <a:t>(1) </a:t>
            </a:r>
            <a:r>
              <a:rPr lang="en-GB" sz="1400" dirty="0">
                <a:solidFill>
                  <a:schemeClr val="tx1">
                    <a:lumMod val="65000"/>
                    <a:lumOff val="35000"/>
                  </a:schemeClr>
                </a:solidFill>
                <a:ea typeface="Calibri" panose="020F0502020204030204" pitchFamily="34" charset="0"/>
                <a:cs typeface="Calibri" panose="020F0502020204030204" pitchFamily="34" charset="0"/>
              </a:rPr>
              <a:t>100% owned by the LARMA Settlement (an Apponyi family trust)</a:t>
            </a:r>
            <a:br>
              <a:rPr lang="en-GB" sz="1400" dirty="0">
                <a:solidFill>
                  <a:schemeClr val="tx1">
                    <a:lumMod val="65000"/>
                    <a:lumOff val="35000"/>
                  </a:schemeClr>
                </a:solidFill>
                <a:effectLst/>
                <a:latin typeface="+mn-lt"/>
                <a:ea typeface="Calibri" panose="020F0502020204030204" pitchFamily="34" charset="0"/>
              </a:rPr>
            </a:br>
            <a:r>
              <a:rPr lang="en-GB" sz="1200" b="1" dirty="0">
                <a:solidFill>
                  <a:srgbClr val="004F8A"/>
                </a:solidFill>
                <a:ea typeface="Calibri" panose="020F0502020204030204" pitchFamily="34" charset="0"/>
                <a:cs typeface="Calibri" panose="020F0502020204030204" pitchFamily="34" charset="0"/>
              </a:rPr>
              <a:t>(2)  </a:t>
            </a:r>
            <a:r>
              <a:rPr lang="en-GB" sz="1400" b="1" dirty="0">
                <a:solidFill>
                  <a:srgbClr val="FF0000"/>
                </a:solidFill>
                <a:highlight>
                  <a:srgbClr val="FFFF00"/>
                </a:highlight>
                <a:ea typeface="Calibri" panose="020F0502020204030204" pitchFamily="34" charset="0"/>
                <a:cs typeface="Calibri" panose="020F0502020204030204" pitchFamily="34" charset="0"/>
              </a:rPr>
              <a:t>IMPORTANT POINT</a:t>
            </a:r>
            <a:r>
              <a:rPr lang="en-GB" sz="1400" dirty="0">
                <a:solidFill>
                  <a:schemeClr val="tx1">
                    <a:lumMod val="65000"/>
                    <a:lumOff val="35000"/>
                  </a:schemeClr>
                </a:solidFill>
                <a:highlight>
                  <a:srgbClr val="FFFF00"/>
                </a:highlight>
                <a:ea typeface="Calibri" panose="020F0502020204030204" pitchFamily="34" charset="0"/>
                <a:cs typeface="Calibri" panose="020F0502020204030204" pitchFamily="34" charset="0"/>
              </a:rPr>
              <a:t>: Require funding. See: </a:t>
            </a:r>
            <a:r>
              <a:rPr lang="en-GB" sz="1400" dirty="0">
                <a:solidFill>
                  <a:srgbClr val="004F8A"/>
                </a:solidFill>
                <a:highlight>
                  <a:srgbClr val="FFFF00"/>
                </a:highlight>
                <a:ea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Slide 14</a:t>
            </a:r>
            <a:br>
              <a:rPr lang="en-GB" sz="1400" dirty="0">
                <a:solidFill>
                  <a:srgbClr val="004F8A"/>
                </a:solidFill>
                <a:ea typeface="Calibri" panose="020F0502020204030204" pitchFamily="34" charset="0"/>
                <a:cs typeface="Calibri" panose="020F0502020204030204" pitchFamily="34" charset="0"/>
              </a:rPr>
            </a:br>
            <a:r>
              <a:rPr lang="en-GB" sz="1200" b="1" dirty="0">
                <a:solidFill>
                  <a:srgbClr val="004F8A"/>
                </a:solidFill>
                <a:ea typeface="Calibri" panose="020F0502020204030204" pitchFamily="34" charset="0"/>
                <a:cs typeface="Calibri" panose="020F0502020204030204" pitchFamily="34" charset="0"/>
              </a:rPr>
              <a:t>(3) </a:t>
            </a:r>
            <a:r>
              <a:rPr lang="en-GB" sz="1400" dirty="0">
                <a:solidFill>
                  <a:schemeClr val="tx1">
                    <a:lumMod val="65000"/>
                    <a:lumOff val="35000"/>
                  </a:schemeClr>
                </a:solidFill>
                <a:ea typeface="Calibri" panose="020F0502020204030204" pitchFamily="34" charset="0"/>
                <a:cs typeface="Calibri" panose="020F0502020204030204" pitchFamily="34" charset="0"/>
              </a:rPr>
              <a:t>16 February 2024 Restriction, Albani must have PI cover by 6 December 2024 </a:t>
            </a:r>
            <a:r>
              <a:rPr lang="en-GB" sz="1400" b="1" dirty="0">
                <a:solidFill>
                  <a:schemeClr val="accent1">
                    <a:lumMod val="60000"/>
                    <a:lumOff val="40000"/>
                  </a:schemeClr>
                </a:solidFill>
                <a:ea typeface="Calibri" panose="020F0502020204030204" pitchFamily="34" charset="0"/>
                <a:cs typeface="Calibri" panose="020F0502020204030204" pitchFamily="34" charset="0"/>
              </a:rPr>
              <a:t>B51</a:t>
            </a:r>
          </a:p>
          <a:p>
            <a:pPr marL="0" lvl="1" indent="0">
              <a:spcBef>
                <a:spcPts val="400"/>
              </a:spcBef>
              <a:buNone/>
            </a:pPr>
            <a:br>
              <a:rPr lang="en-GB" sz="900" dirty="0">
                <a:solidFill>
                  <a:schemeClr val="tx1">
                    <a:lumMod val="65000"/>
                    <a:lumOff val="35000"/>
                  </a:schemeClr>
                </a:solidFill>
                <a:ea typeface="Calibri" panose="020F0502020204030204" pitchFamily="34" charset="0"/>
                <a:cs typeface="Calibri" panose="020F0502020204030204" pitchFamily="34" charset="0"/>
              </a:rPr>
            </a:br>
            <a:br>
              <a:rPr lang="en-GB" sz="1200" dirty="0">
                <a:solidFill>
                  <a:schemeClr val="tx1">
                    <a:lumMod val="65000"/>
                    <a:lumOff val="35000"/>
                  </a:schemeClr>
                </a:solidFill>
                <a:ea typeface="Calibri" panose="020F0502020204030204" pitchFamily="34" charset="0"/>
                <a:cs typeface="Calibri" panose="020F0502020204030204" pitchFamily="34" charset="0"/>
              </a:rPr>
            </a:br>
            <a:br>
              <a:rPr lang="en-GB" sz="1200" dirty="0">
                <a:solidFill>
                  <a:schemeClr val="tx1">
                    <a:lumMod val="65000"/>
                    <a:lumOff val="35000"/>
                  </a:schemeClr>
                </a:solidFill>
                <a:ea typeface="Calibri" panose="020F0502020204030204" pitchFamily="34" charset="0"/>
                <a:cs typeface="Calibri" panose="020F0502020204030204" pitchFamily="34" charset="0"/>
              </a:rPr>
            </a:br>
            <a:endParaRPr lang="en-GB" sz="1200" b="1" dirty="0">
              <a:solidFill>
                <a:schemeClr val="tx1">
                  <a:lumMod val="65000"/>
                  <a:lumOff val="35000"/>
                </a:schemeClr>
              </a:solidFill>
              <a:ea typeface="Calibri" panose="020F0502020204030204" pitchFamily="34" charset="0"/>
              <a:cs typeface="Calibri" panose="020F0502020204030204" pitchFamily="34" charset="0"/>
            </a:endParaRPr>
          </a:p>
        </p:txBody>
      </p:sp>
      <p:sp>
        <p:nvSpPr>
          <p:cNvPr id="7" name="Snip Single Corner Rectangle 6"/>
          <p:cNvSpPr/>
          <p:nvPr/>
        </p:nvSpPr>
        <p:spPr>
          <a:xfrm>
            <a:off x="0" y="960348"/>
            <a:ext cx="4572000" cy="8247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5"/>
          <p:cNvSpPr>
            <a:spLocks noGrp="1"/>
          </p:cNvSpPr>
          <p:nvPr>
            <p:ph type="title"/>
          </p:nvPr>
        </p:nvSpPr>
        <p:spPr>
          <a:xfrm>
            <a:off x="267629" y="1218837"/>
            <a:ext cx="7990546" cy="307777"/>
          </a:xfrm>
        </p:spPr>
        <p:txBody>
          <a:bodyPr/>
          <a:lstStyle/>
          <a:p>
            <a:r>
              <a:rPr lang="en-US" b="0" dirty="0">
                <a:solidFill>
                  <a:schemeClr val="accent3"/>
                </a:solidFill>
                <a:latin typeface="Georgia" pitchFamily="18" charset="0"/>
              </a:rPr>
              <a:t>Brand +Products</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2919073361"/>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7884223"/>
              </p:ext>
            </p:extLst>
          </p:nvPr>
        </p:nvGraphicFramePr>
        <p:xfrm>
          <a:off x="399256" y="1335718"/>
          <a:ext cx="8345488" cy="4949068"/>
        </p:xfrm>
        <a:graphic>
          <a:graphicData uri="http://schemas.openxmlformats.org/drawingml/2006/table">
            <a:tbl>
              <a:tblPr>
                <a:tableStyleId>{5C22544A-7EE6-4342-B048-85BDC9FD1C3A}</a:tableStyleId>
              </a:tblPr>
              <a:tblGrid>
                <a:gridCol w="1589749">
                  <a:extLst>
                    <a:ext uri="{9D8B030D-6E8A-4147-A177-3AD203B41FA5}">
                      <a16:colId xmlns:a16="http://schemas.microsoft.com/office/drawing/2014/main" val="20000"/>
                    </a:ext>
                  </a:extLst>
                </a:gridCol>
                <a:gridCol w="6755739">
                  <a:extLst>
                    <a:ext uri="{9D8B030D-6E8A-4147-A177-3AD203B41FA5}">
                      <a16:colId xmlns:a16="http://schemas.microsoft.com/office/drawing/2014/main" val="20001"/>
                    </a:ext>
                  </a:extLst>
                </a:gridCol>
              </a:tblGrid>
              <a:tr h="305102">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ea typeface="Calibri"/>
                          <a:cs typeface="Times New Roman"/>
                        </a:rPr>
                        <a:t>COMPETITION</a:t>
                      </a:r>
                    </a:p>
                  </a:txBody>
                  <a:tcPr anchor="ctr">
                    <a:solidFill>
                      <a:schemeClr val="bg1"/>
                    </a:solidFill>
                  </a:tcPr>
                </a:tc>
                <a:tc>
                  <a:txBody>
                    <a:bodyPr/>
                    <a:lstStyle/>
                    <a:p>
                      <a:pPr marL="0" marR="0" algn="l">
                        <a:lnSpc>
                          <a:spcPct val="115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a:cs typeface="Times New Roman"/>
                        </a:rPr>
                        <a:t>No direct competitors See: </a:t>
                      </a:r>
                      <a:r>
                        <a:rPr lang="en-US" sz="1400" b="0" dirty="0">
                          <a:solidFill>
                            <a:srgbClr val="004F8A"/>
                          </a:solidFill>
                          <a:effectLst/>
                          <a:latin typeface="Calibri" panose="020F0502020204030204" pitchFamily="34" charset="0"/>
                          <a:ea typeface="Calibri"/>
                          <a:cs typeface="Times New Roman"/>
                          <a:hlinkClick r:id="rId3" action="ppaction://hlinksldjump">
                            <a:extLst>
                              <a:ext uri="{A12FA001-AC4F-418D-AE19-62706E023703}">
                                <ahyp:hlinkClr xmlns:ahyp="http://schemas.microsoft.com/office/drawing/2018/hyperlinkcolor" val="tx"/>
                              </a:ext>
                            </a:extLst>
                          </a:hlinkClick>
                        </a:rPr>
                        <a:t>Slide 16</a:t>
                      </a:r>
                      <a:endParaRPr lang="en-US" sz="1400" b="0" dirty="0">
                        <a:solidFill>
                          <a:srgbClr val="004F8A"/>
                        </a:solidFill>
                        <a:effectLst/>
                        <a:latin typeface="Calibri" panose="020F0502020204030204" pitchFamily="34" charset="0"/>
                        <a:ea typeface="Calibri"/>
                        <a:cs typeface="Times New Roman"/>
                      </a:endParaRPr>
                    </a:p>
                  </a:txBody>
                  <a:tcPr anchor="ctr">
                    <a:noFill/>
                  </a:tcPr>
                </a:tc>
                <a:extLst>
                  <a:ext uri="{0D108BD9-81ED-4DB2-BD59-A6C34878D82A}">
                    <a16:rowId xmlns:a16="http://schemas.microsoft.com/office/drawing/2014/main" val="1450963461"/>
                  </a:ext>
                </a:extLst>
              </a:tr>
              <a:tr h="305102">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rPr>
                        <a:t>PROPERTY SELECTION</a:t>
                      </a:r>
                      <a:endParaRPr lang="en-US" sz="1200" b="1" dirty="0">
                        <a:solidFill>
                          <a:schemeClr val="tx1">
                            <a:lumMod val="65000"/>
                            <a:lumOff val="35000"/>
                          </a:schemeClr>
                        </a:solidFill>
                        <a:effectLst/>
                        <a:latin typeface="Calibri" panose="020F0502020204030204" pitchFamily="34" charset="0"/>
                        <a:ea typeface="Calibri"/>
                        <a:cs typeface="Times New Roman"/>
                      </a:endParaRPr>
                    </a:p>
                  </a:txBody>
                  <a:tcPr anchor="ctr">
                    <a:solidFill>
                      <a:schemeClr val="bg1"/>
                    </a:solidFill>
                  </a:tcPr>
                </a:tc>
                <a:tc>
                  <a:txBody>
                    <a:bodyPr/>
                    <a:lstStyle/>
                    <a:p>
                      <a:pPr marL="0" marR="0" algn="l">
                        <a:lnSpc>
                          <a:spcPct val="115000"/>
                        </a:lnSpc>
                        <a:spcBef>
                          <a:spcPts val="0"/>
                        </a:spcBef>
                        <a:spcAft>
                          <a:spcPts val="0"/>
                        </a:spcAft>
                      </a:pPr>
                      <a:r>
                        <a:rPr lang="en-US" sz="1400" dirty="0">
                          <a:solidFill>
                            <a:schemeClr val="tx1">
                              <a:lumMod val="65000"/>
                              <a:lumOff val="35000"/>
                            </a:schemeClr>
                          </a:solidFill>
                          <a:effectLst/>
                          <a:latin typeface="Calibri" panose="020F0502020204030204" pitchFamily="34" charset="0"/>
                        </a:rPr>
                        <a:t>Investor T&amp;Cs</a:t>
                      </a:r>
                      <a:endParaRPr lang="en-US" sz="1400" dirty="0">
                        <a:solidFill>
                          <a:schemeClr val="tx1">
                            <a:lumMod val="65000"/>
                            <a:lumOff val="35000"/>
                          </a:schemeClr>
                        </a:solidFill>
                        <a:effectLst/>
                        <a:latin typeface="Calibri" panose="020F0502020204030204" pitchFamily="34" charset="0"/>
                        <a:ea typeface="Calibri"/>
                        <a:cs typeface="Times New Roman"/>
                      </a:endParaRPr>
                    </a:p>
                  </a:txBody>
                  <a:tcPr anchor="ctr">
                    <a:noFill/>
                  </a:tcPr>
                </a:tc>
                <a:extLst>
                  <a:ext uri="{0D108BD9-81ED-4DB2-BD59-A6C34878D82A}">
                    <a16:rowId xmlns:a16="http://schemas.microsoft.com/office/drawing/2014/main" val="10000"/>
                  </a:ext>
                </a:extLst>
              </a:tr>
              <a:tr h="535986">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highlight>
                            <a:srgbClr val="FFFF00"/>
                          </a:highlight>
                          <a:latin typeface="Calibri" panose="020F0502020204030204" pitchFamily="34" charset="0"/>
                        </a:rPr>
                        <a:t>VALUATIONS</a:t>
                      </a:r>
                      <a:endParaRPr lang="en-US" sz="1200" b="1" dirty="0">
                        <a:solidFill>
                          <a:schemeClr val="tx1">
                            <a:lumMod val="65000"/>
                            <a:lumOff val="35000"/>
                          </a:schemeClr>
                        </a:solidFill>
                        <a:effectLst/>
                        <a:highlight>
                          <a:srgbClr val="FFFF00"/>
                        </a:highlight>
                        <a:latin typeface="Calibri" panose="020F0502020204030204" pitchFamily="34" charset="0"/>
                        <a:ea typeface="Calibri"/>
                        <a:cs typeface="Times New Roman"/>
                      </a:endParaRPr>
                    </a:p>
                  </a:txBody>
                  <a:tcPr anchor="ctr">
                    <a:noFill/>
                  </a:tcPr>
                </a:tc>
                <a:tc>
                  <a:txBody>
                    <a:bodyPr/>
                    <a:lstStyle/>
                    <a:p>
                      <a:pPr marL="0" marR="0" algn="l">
                        <a:lnSpc>
                          <a:spcPct val="115000"/>
                        </a:lnSpc>
                        <a:spcBef>
                          <a:spcPts val="0"/>
                        </a:spcBef>
                        <a:spcAft>
                          <a:spcPts val="0"/>
                        </a:spcAft>
                      </a:pPr>
                      <a:r>
                        <a:rPr lang="en-US" sz="1400" dirty="0" err="1">
                          <a:solidFill>
                            <a:schemeClr val="tx1">
                              <a:lumMod val="65000"/>
                              <a:lumOff val="35000"/>
                            </a:schemeClr>
                          </a:solidFill>
                          <a:effectLst/>
                          <a:latin typeface="Calibri" panose="020F0502020204030204" pitchFamily="34" charset="0"/>
                        </a:rPr>
                        <a:t>DataSource</a:t>
                      </a:r>
                      <a:r>
                        <a:rPr lang="en-US" sz="1400" dirty="0">
                          <a:solidFill>
                            <a:schemeClr val="tx1">
                              <a:lumMod val="65000"/>
                              <a:lumOff val="35000"/>
                            </a:schemeClr>
                          </a:solidFill>
                          <a:effectLst/>
                          <a:latin typeface="Calibri" panose="020F0502020204030204" pitchFamily="34" charset="0"/>
                        </a:rPr>
                        <a:t> or RICS Panel Valuers (acceptable to VAL FREE</a:t>
                      </a:r>
                      <a:r>
                        <a:rPr lang="en-US" sz="1400" b="0" dirty="0">
                          <a:solidFill>
                            <a:schemeClr val="tx1">
                              <a:lumMod val="65000"/>
                              <a:lumOff val="35000"/>
                            </a:schemeClr>
                          </a:solidFill>
                          <a:effectLst/>
                          <a:latin typeface="+mn-lt"/>
                          <a:ea typeface="Calibri"/>
                          <a:cs typeface="Times New Roman"/>
                        </a:rPr>
                        <a:t>®</a:t>
                      </a:r>
                      <a:r>
                        <a:rPr lang="en-US" sz="1400" dirty="0">
                          <a:solidFill>
                            <a:schemeClr val="tx1">
                              <a:lumMod val="65000"/>
                              <a:lumOff val="35000"/>
                            </a:schemeClr>
                          </a:solidFill>
                          <a:effectLst/>
                          <a:latin typeface="Calibri" panose="020F0502020204030204" pitchFamily="34" charset="0"/>
                        </a:rPr>
                        <a:t> mortgage lenders): Agreed Instructions; 150 days re-sale empty and vacant</a:t>
                      </a:r>
                      <a:endParaRPr lang="en-US" sz="1400" dirty="0">
                        <a:solidFill>
                          <a:schemeClr val="tx1">
                            <a:lumMod val="65000"/>
                            <a:lumOff val="35000"/>
                          </a:schemeClr>
                        </a:solidFill>
                        <a:effectLst/>
                        <a:latin typeface="Calibri" panose="020F0502020204030204" pitchFamily="34" charset="0"/>
                        <a:ea typeface="Calibri"/>
                        <a:cs typeface="Times New Roman"/>
                      </a:endParaRPr>
                    </a:p>
                  </a:txBody>
                  <a:tcPr anchor="ctr">
                    <a:noFill/>
                  </a:tcPr>
                </a:tc>
                <a:extLst>
                  <a:ext uri="{0D108BD9-81ED-4DB2-BD59-A6C34878D82A}">
                    <a16:rowId xmlns:a16="http://schemas.microsoft.com/office/drawing/2014/main" val="10001"/>
                  </a:ext>
                </a:extLst>
              </a:tr>
              <a:tr h="305102">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highlight>
                            <a:srgbClr val="FFFF00"/>
                          </a:highlight>
                          <a:latin typeface="Calibri" panose="020F0502020204030204" pitchFamily="34" charset="0"/>
                        </a:rPr>
                        <a:t>SECURITY</a:t>
                      </a:r>
                      <a:endParaRPr lang="en-US" sz="1200" b="1" dirty="0">
                        <a:solidFill>
                          <a:schemeClr val="tx1">
                            <a:lumMod val="65000"/>
                            <a:lumOff val="35000"/>
                          </a:schemeClr>
                        </a:solidFill>
                        <a:effectLst/>
                        <a:highlight>
                          <a:srgbClr val="FFFF00"/>
                        </a:highlight>
                        <a:latin typeface="Calibri" panose="020F0502020204030204" pitchFamily="34" charset="0"/>
                        <a:ea typeface="Calibri"/>
                        <a:cs typeface="Times New Roman"/>
                      </a:endParaRPr>
                    </a:p>
                  </a:txBody>
                  <a:tcPr>
                    <a:noFill/>
                  </a:tcPr>
                </a:tc>
                <a:tc>
                  <a:txBody>
                    <a:bodyPr/>
                    <a:lstStyle/>
                    <a:p>
                      <a:pPr marL="0" marR="0" indent="0" algn="l" defTabSz="914400" rtl="0" eaLnBrk="1" fontAlgn="auto" latinLnBrk="0" hangingPunct="1">
                        <a:lnSpc>
                          <a:spcPct val="115000"/>
                        </a:lnSpc>
                        <a:spcBef>
                          <a:spcPts val="0"/>
                        </a:spcBef>
                        <a:spcAft>
                          <a:spcPts val="0"/>
                        </a:spcAft>
                        <a:buClrTx/>
                        <a:buSzTx/>
                        <a:buFont typeface="+mj-lt"/>
                        <a:buNone/>
                        <a:tabLst/>
                        <a:defRPr/>
                      </a:pPr>
                      <a:r>
                        <a:rPr lang="en-US" sz="1400" b="0" dirty="0">
                          <a:solidFill>
                            <a:schemeClr val="tx1">
                              <a:lumMod val="65000"/>
                              <a:lumOff val="35000"/>
                            </a:schemeClr>
                          </a:solidFill>
                          <a:effectLst/>
                          <a:latin typeface="Calibri" panose="020F0502020204030204" pitchFamily="34" charset="0"/>
                        </a:rPr>
                        <a:t>First Charge on high quality houses (£250K &gt; £700K) </a:t>
                      </a:r>
                      <a:r>
                        <a:rPr lang="en-GB" sz="1400" b="0" dirty="0">
                          <a:solidFill>
                            <a:schemeClr val="tx1">
                              <a:lumMod val="65000"/>
                              <a:lumOff val="35000"/>
                            </a:schemeClr>
                          </a:solidFill>
                          <a:effectLst/>
                          <a:latin typeface="Calibri" panose="020F0502020204030204" pitchFamily="34" charset="0"/>
                        </a:rPr>
                        <a:t>valued (80% &gt; 90% LTV) within RICS guidelines </a:t>
                      </a:r>
                      <a:r>
                        <a:rPr lang="en-US" sz="1400" b="0" dirty="0">
                          <a:solidFill>
                            <a:schemeClr val="tx1">
                              <a:lumMod val="65000"/>
                              <a:lumOff val="35000"/>
                            </a:schemeClr>
                          </a:solidFill>
                          <a:effectLst/>
                          <a:latin typeface="Calibri" panose="020F0502020204030204" pitchFamily="34" charset="0"/>
                        </a:rPr>
                        <a:t>and protected by </a:t>
                      </a:r>
                      <a:r>
                        <a:rPr lang="en-US" sz="1400" b="0" dirty="0">
                          <a:solidFill>
                            <a:srgbClr val="004F8A"/>
                          </a:solidFill>
                          <a:effectLst/>
                          <a:latin typeface="Calibri" panose="020F0502020204030204" pitchFamily="34" charset="0"/>
                          <a:hlinkClick r:id="rId4" action="ppaction://hlinksldjump">
                            <a:extLst>
                              <a:ext uri="{A12FA001-AC4F-418D-AE19-62706E023703}">
                                <ahyp:hlinkClr xmlns:ahyp="http://schemas.microsoft.com/office/drawing/2018/hyperlinkcolor" val="tx"/>
                              </a:ext>
                            </a:extLst>
                          </a:hlinkClick>
                        </a:rPr>
                        <a:t>Force Majeure </a:t>
                      </a:r>
                      <a:r>
                        <a:rPr lang="en-GB" sz="1400" b="0" dirty="0">
                          <a:solidFill>
                            <a:srgbClr val="004F8A"/>
                          </a:solidFill>
                          <a:effectLst/>
                          <a:latin typeface="Calibri" panose="020F0502020204030204" pitchFamily="34" charset="0"/>
                          <a:hlinkClick r:id="rId4" action="ppaction://hlinksldjump">
                            <a:extLst>
                              <a:ext uri="{A12FA001-AC4F-418D-AE19-62706E023703}">
                                <ahyp:hlinkClr xmlns:ahyp="http://schemas.microsoft.com/office/drawing/2018/hyperlinkcolor" val="tx"/>
                              </a:ext>
                            </a:extLst>
                          </a:hlinkClick>
                        </a:rPr>
                        <a:t> Clause </a:t>
                      </a:r>
                      <a:r>
                        <a:rPr lang="en-GB" sz="1400" b="0" dirty="0">
                          <a:solidFill>
                            <a:schemeClr val="tx1">
                              <a:lumMod val="65000"/>
                              <a:lumOff val="35000"/>
                            </a:schemeClr>
                          </a:solidFill>
                          <a:effectLst/>
                          <a:latin typeface="Calibri" panose="020F0502020204030204" pitchFamily="34" charset="0"/>
                        </a:rPr>
                        <a:t>+</a:t>
                      </a:r>
                      <a:r>
                        <a:rPr lang="en-GB" sz="1400" b="0" dirty="0">
                          <a:solidFill>
                            <a:srgbClr val="004F8A"/>
                          </a:solidFill>
                          <a:effectLst/>
                          <a:latin typeface="Calibri" panose="020F0502020204030204" pitchFamily="34" charset="0"/>
                        </a:rPr>
                        <a:t> </a:t>
                      </a:r>
                      <a:r>
                        <a:rPr lang="en-GB" sz="1400" b="0" dirty="0">
                          <a:solidFill>
                            <a:srgbClr val="004F8A"/>
                          </a:solidFill>
                          <a:effectLst/>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Financial indemnity Insurance          </a:t>
                      </a:r>
                      <a:br>
                        <a:rPr lang="en-GB" sz="1400" b="1" dirty="0">
                          <a:solidFill>
                            <a:srgbClr val="004F8A"/>
                          </a:solidFill>
                          <a:effectLst/>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br>
                      <a:r>
                        <a:rPr lang="en-GB" sz="1400" b="0" dirty="0">
                          <a:solidFill>
                            <a:schemeClr val="tx1">
                              <a:lumMod val="65000"/>
                              <a:lumOff val="35000"/>
                            </a:schemeClr>
                          </a:solidFill>
                          <a:effectLst/>
                          <a:latin typeface="Calibri" panose="020F0502020204030204" pitchFamily="34" charset="0"/>
                        </a:rPr>
                        <a:t>+ </a:t>
                      </a:r>
                      <a:r>
                        <a:rPr lang="en-GB" sz="1400" b="0" dirty="0">
                          <a:solidFill>
                            <a:srgbClr val="004F8A"/>
                          </a:solidFill>
                          <a:effectLst/>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Financial Guarantee</a:t>
                      </a:r>
                      <a:r>
                        <a:rPr lang="en-GB" sz="1400" b="0" dirty="0">
                          <a:solidFill>
                            <a:srgbClr val="004F8A"/>
                          </a:solidFill>
                          <a:effectLst/>
                          <a:latin typeface="Calibri" panose="020F0502020204030204" pitchFamily="34" charset="0"/>
                        </a:rPr>
                        <a:t> </a:t>
                      </a:r>
                      <a:r>
                        <a:rPr lang="en-GB" sz="1400" b="0" dirty="0">
                          <a:solidFill>
                            <a:schemeClr val="tx1">
                              <a:lumMod val="65000"/>
                              <a:lumOff val="35000"/>
                            </a:schemeClr>
                          </a:solidFill>
                          <a:effectLst/>
                          <a:latin typeface="Calibri" panose="020F0502020204030204" pitchFamily="34" charset="0"/>
                        </a:rPr>
                        <a:t>(to cover systemic fall in house prices)</a:t>
                      </a:r>
                      <a:endParaRPr lang="en-US" sz="1400" b="0" dirty="0">
                        <a:solidFill>
                          <a:schemeClr val="tx1">
                            <a:lumMod val="65000"/>
                            <a:lumOff val="35000"/>
                          </a:schemeClr>
                        </a:solidFill>
                        <a:effectLst/>
                        <a:latin typeface="Calibri" panose="020F0502020204030204" pitchFamily="34" charset="0"/>
                      </a:endParaRPr>
                    </a:p>
                  </a:txBody>
                  <a:tcPr>
                    <a:noFill/>
                  </a:tcPr>
                </a:tc>
                <a:extLst>
                  <a:ext uri="{0D108BD9-81ED-4DB2-BD59-A6C34878D82A}">
                    <a16:rowId xmlns:a16="http://schemas.microsoft.com/office/drawing/2014/main" val="10002"/>
                  </a:ext>
                </a:extLst>
              </a:tr>
              <a:tr h="305102">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ea typeface="Calibri"/>
                          <a:cs typeface="Times New Roman"/>
                        </a:rPr>
                        <a:t>ASSET SALES</a:t>
                      </a:r>
                    </a:p>
                  </a:txBody>
                  <a:tcPr anchor="ctr">
                    <a:noFill/>
                  </a:tcPr>
                </a:tc>
                <a:tc>
                  <a:txBody>
                    <a:bodyPr/>
                    <a:lstStyle/>
                    <a:p>
                      <a:pPr marL="0" marR="0" algn="l">
                        <a:lnSpc>
                          <a:spcPct val="115000"/>
                        </a:lnSpc>
                        <a:spcBef>
                          <a:spcPts val="0"/>
                        </a:spcBef>
                        <a:spcAft>
                          <a:spcPts val="0"/>
                        </a:spcAft>
                      </a:pPr>
                      <a:r>
                        <a:rPr lang="en-US" sz="1400" dirty="0">
                          <a:solidFill>
                            <a:schemeClr val="tx1">
                              <a:lumMod val="65000"/>
                              <a:lumOff val="35000"/>
                            </a:schemeClr>
                          </a:solidFill>
                          <a:effectLst/>
                          <a:latin typeface="Calibri" panose="020F0502020204030204" pitchFamily="34" charset="0"/>
                          <a:ea typeface="Calibri"/>
                          <a:cs typeface="Times New Roman"/>
                        </a:rPr>
                        <a:t>Pro-active Asset Management/sale of NON-EXITS</a:t>
                      </a:r>
                    </a:p>
                  </a:txBody>
                  <a:tcPr anchor="ctr">
                    <a:noFill/>
                  </a:tcPr>
                </a:tc>
                <a:extLst>
                  <a:ext uri="{0D108BD9-81ED-4DB2-BD59-A6C34878D82A}">
                    <a16:rowId xmlns:a16="http://schemas.microsoft.com/office/drawing/2014/main" val="10003"/>
                  </a:ext>
                </a:extLst>
              </a:tr>
              <a:tr h="305102">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rPr>
                        <a:t>MANAGEMENT</a:t>
                      </a:r>
                      <a:endParaRPr lang="en-US" sz="1200" b="1" dirty="0">
                        <a:solidFill>
                          <a:schemeClr val="tx1">
                            <a:lumMod val="65000"/>
                            <a:lumOff val="35000"/>
                          </a:schemeClr>
                        </a:solidFill>
                        <a:effectLst/>
                        <a:latin typeface="Calibri" panose="020F0502020204030204" pitchFamily="34" charset="0"/>
                        <a:ea typeface="Calibri"/>
                        <a:cs typeface="Times New Roman"/>
                      </a:endParaRPr>
                    </a:p>
                  </a:txBody>
                  <a:tcPr anchor="ctr">
                    <a:noFill/>
                  </a:tcPr>
                </a:tc>
                <a:tc>
                  <a:txBody>
                    <a:bodyPr/>
                    <a:lstStyle/>
                    <a:p>
                      <a:pPr marL="0" marR="0" algn="l">
                        <a:lnSpc>
                          <a:spcPct val="115000"/>
                        </a:lnSpc>
                        <a:spcBef>
                          <a:spcPts val="0"/>
                        </a:spcBef>
                        <a:spcAft>
                          <a:spcPts val="0"/>
                        </a:spcAft>
                      </a:pPr>
                      <a:r>
                        <a:rPr lang="en-US" sz="1400" b="0" i="0" dirty="0">
                          <a:solidFill>
                            <a:schemeClr val="tx1">
                              <a:lumMod val="65000"/>
                              <a:lumOff val="35000"/>
                            </a:schemeClr>
                          </a:solidFill>
                          <a:effectLst/>
                          <a:latin typeface="Calibri" panose="020F0502020204030204" pitchFamily="34" charset="0"/>
                        </a:rPr>
                        <a:t>Investor</a:t>
                      </a:r>
                      <a:r>
                        <a:rPr lang="en-US" sz="1400" b="0" dirty="0">
                          <a:solidFill>
                            <a:schemeClr val="tx1">
                              <a:lumMod val="65000"/>
                              <a:lumOff val="35000"/>
                            </a:schemeClr>
                          </a:solidFill>
                          <a:effectLst/>
                          <a:latin typeface="Calibri" panose="020F0502020204030204" pitchFamily="34" charset="0"/>
                        </a:rPr>
                        <a:t> T&amp;Cs</a:t>
                      </a:r>
                      <a:endParaRPr lang="en-US" sz="1400" b="0" dirty="0">
                        <a:solidFill>
                          <a:schemeClr val="tx1">
                            <a:lumMod val="65000"/>
                            <a:lumOff val="35000"/>
                          </a:schemeClr>
                        </a:solidFill>
                        <a:effectLst/>
                        <a:latin typeface="Calibri" panose="020F0502020204030204" pitchFamily="34" charset="0"/>
                        <a:ea typeface="Calibri"/>
                        <a:cs typeface="Times New Roman"/>
                      </a:endParaRPr>
                    </a:p>
                  </a:txBody>
                  <a:tcPr anchor="ctr">
                    <a:noFill/>
                  </a:tcPr>
                </a:tc>
                <a:extLst>
                  <a:ext uri="{0D108BD9-81ED-4DB2-BD59-A6C34878D82A}">
                    <a16:rowId xmlns:a16="http://schemas.microsoft.com/office/drawing/2014/main" val="10004"/>
                  </a:ext>
                </a:extLst>
              </a:tr>
              <a:tr h="537308">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ea typeface="Calibri"/>
                          <a:cs typeface="Times New Roman"/>
                        </a:rPr>
                        <a:t>CONTROLS</a:t>
                      </a:r>
                    </a:p>
                  </a:txBody>
                  <a:tcPr anchor="ctr">
                    <a:noFill/>
                  </a:tcPr>
                </a:tc>
                <a:tc>
                  <a:txBody>
                    <a:bodyPr/>
                    <a:lstStyle/>
                    <a:p>
                      <a:pPr marL="0" marR="0" algn="l">
                        <a:lnSpc>
                          <a:spcPct val="115000"/>
                        </a:lnSpc>
                        <a:spcBef>
                          <a:spcPts val="0"/>
                        </a:spcBef>
                        <a:spcAft>
                          <a:spcPts val="0"/>
                        </a:spcAft>
                      </a:pPr>
                      <a:r>
                        <a:rPr lang="en-US" sz="1400" b="0" dirty="0">
                          <a:solidFill>
                            <a:schemeClr val="tx1">
                              <a:lumMod val="65000"/>
                              <a:lumOff val="35000"/>
                            </a:schemeClr>
                          </a:solidFill>
                          <a:latin typeface="Calibri" pitchFamily="34" charset="0"/>
                        </a:rPr>
                        <a:t>Monitor/Reduce/Restrict/Stop Investor finance  +  Investor </a:t>
                      </a:r>
                      <a:r>
                        <a:rPr lang="en-US" sz="1400" dirty="0">
                          <a:solidFill>
                            <a:schemeClr val="tx1">
                              <a:lumMod val="65000"/>
                              <a:lumOff val="35000"/>
                            </a:schemeClr>
                          </a:solidFill>
                          <a:effectLst/>
                          <a:latin typeface="Calibri" panose="020F0502020204030204" pitchFamily="34" charset="0"/>
                        </a:rPr>
                        <a:t>access to real-time IT risk </a:t>
                      </a:r>
                      <a:br>
                        <a:rPr lang="en-US" sz="1400" dirty="0">
                          <a:solidFill>
                            <a:schemeClr val="tx1">
                              <a:lumMod val="65000"/>
                              <a:lumOff val="35000"/>
                            </a:schemeClr>
                          </a:solidFill>
                          <a:effectLst/>
                          <a:latin typeface="Calibri" panose="020F0502020204030204" pitchFamily="34" charset="0"/>
                        </a:rPr>
                      </a:br>
                      <a:r>
                        <a:rPr lang="en-US" sz="1400" dirty="0">
                          <a:solidFill>
                            <a:schemeClr val="tx1">
                              <a:lumMod val="65000"/>
                              <a:lumOff val="35000"/>
                            </a:schemeClr>
                          </a:solidFill>
                          <a:effectLst/>
                          <a:latin typeface="Calibri" panose="020F0502020204030204" pitchFamily="34" charset="0"/>
                        </a:rPr>
                        <a:t>management systems </a:t>
                      </a:r>
                      <a:endParaRPr lang="en-US" sz="1400" b="0" dirty="0">
                        <a:solidFill>
                          <a:schemeClr val="tx1">
                            <a:lumMod val="65000"/>
                            <a:lumOff val="35000"/>
                          </a:schemeClr>
                        </a:solidFill>
                        <a:effectLst/>
                        <a:latin typeface="Calibri" pitchFamily="34" charset="0"/>
                        <a:ea typeface="Calibri"/>
                        <a:cs typeface="Times New Roman"/>
                      </a:endParaRPr>
                    </a:p>
                  </a:txBody>
                  <a:tcPr anchor="ctr">
                    <a:noFill/>
                  </a:tcPr>
                </a:tc>
                <a:extLst>
                  <a:ext uri="{0D108BD9-81ED-4DB2-BD59-A6C34878D82A}">
                    <a16:rowId xmlns:a16="http://schemas.microsoft.com/office/drawing/2014/main" val="10005"/>
                  </a:ext>
                </a:extLst>
              </a:tr>
              <a:tr h="535986">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ea typeface="Calibri"/>
                          <a:cs typeface="Times New Roman"/>
                        </a:rPr>
                        <a:t>BENCHMARK</a:t>
                      </a:r>
                      <a:br>
                        <a:rPr lang="en-US" sz="1200" b="1" dirty="0">
                          <a:solidFill>
                            <a:schemeClr val="tx1">
                              <a:lumMod val="65000"/>
                              <a:lumOff val="35000"/>
                            </a:schemeClr>
                          </a:solidFill>
                          <a:effectLst/>
                          <a:latin typeface="Calibri" panose="020F0502020204030204" pitchFamily="34" charset="0"/>
                          <a:ea typeface="Calibri"/>
                          <a:cs typeface="Times New Roman"/>
                        </a:rPr>
                      </a:br>
                      <a:endParaRPr lang="en-US" sz="1200" b="1" dirty="0">
                        <a:solidFill>
                          <a:schemeClr val="tx1">
                            <a:lumMod val="65000"/>
                            <a:lumOff val="35000"/>
                          </a:schemeClr>
                        </a:solidFill>
                        <a:effectLst/>
                        <a:latin typeface="Calibri" panose="020F0502020204030204" pitchFamily="34" charset="0"/>
                        <a:ea typeface="Calibri"/>
                        <a:cs typeface="Times New Roman"/>
                      </a:endParaRPr>
                    </a:p>
                  </a:txBody>
                  <a:tcPr anchor="ctr">
                    <a:noFill/>
                  </a:tcPr>
                </a:tc>
                <a:tc>
                  <a:txBody>
                    <a:bodyPr/>
                    <a:lstStyle/>
                    <a:p>
                      <a:pPr marL="0" marR="0" algn="l">
                        <a:lnSpc>
                          <a:spcPct val="115000"/>
                        </a:lnSpc>
                        <a:spcBef>
                          <a:spcPts val="0"/>
                        </a:spcBef>
                        <a:spcAft>
                          <a:spcPts val="0"/>
                        </a:spcAft>
                      </a:pPr>
                      <a:r>
                        <a:rPr lang="en-US" sz="1400" b="0" dirty="0">
                          <a:solidFill>
                            <a:schemeClr val="tx1">
                              <a:lumMod val="65000"/>
                              <a:lumOff val="35000"/>
                            </a:schemeClr>
                          </a:solidFill>
                          <a:effectLst/>
                          <a:latin typeface="Calibri" pitchFamily="34" charset="0"/>
                          <a:ea typeface="Calibri"/>
                          <a:cs typeface="Times New Roman"/>
                        </a:rPr>
                        <a:t>“</a:t>
                      </a:r>
                      <a:r>
                        <a:rPr lang="en-US" sz="1400" b="0" i="1" dirty="0">
                          <a:solidFill>
                            <a:schemeClr val="tx1">
                              <a:lumMod val="65000"/>
                              <a:lumOff val="35000"/>
                            </a:schemeClr>
                          </a:solidFill>
                          <a:effectLst/>
                          <a:latin typeface="Calibri" pitchFamily="34" charset="0"/>
                          <a:ea typeface="Calibri"/>
                          <a:cs typeface="Times New Roman"/>
                        </a:rPr>
                        <a:t>No one else has thought of it</a:t>
                      </a:r>
                      <a:r>
                        <a:rPr lang="en-US" sz="1400" b="0" dirty="0">
                          <a:solidFill>
                            <a:schemeClr val="tx1">
                              <a:lumMod val="65000"/>
                              <a:lumOff val="35000"/>
                            </a:schemeClr>
                          </a:solidFill>
                          <a:effectLst/>
                          <a:latin typeface="Calibri" pitchFamily="34" charset="0"/>
                          <a:ea typeface="Calibri"/>
                          <a:cs typeface="Times New Roman"/>
                        </a:rPr>
                        <a:t>”. The </a:t>
                      </a:r>
                      <a:r>
                        <a:rPr lang="en-US" sz="1400" b="0" dirty="0">
                          <a:solidFill>
                            <a:srgbClr val="004F8A"/>
                          </a:solidFill>
                          <a:effectLst/>
                          <a:latin typeface="Calibri" pitchFamily="34" charset="0"/>
                          <a:ea typeface="Calibri"/>
                          <a:cs typeface="Times New Roman"/>
                          <a:hlinkClick r:id="rId6">
                            <a:extLst>
                              <a:ext uri="{A12FA001-AC4F-418D-AE19-62706E023703}">
                                <ahyp:hlinkClr xmlns:ahyp="http://schemas.microsoft.com/office/drawing/2018/hyperlinkcolor" val="tx"/>
                              </a:ext>
                            </a:extLst>
                          </a:hlinkClick>
                        </a:rPr>
                        <a:t>Home Owners Plan™ </a:t>
                      </a:r>
                      <a:r>
                        <a:rPr lang="en-US" sz="1400" b="0" dirty="0">
                          <a:solidFill>
                            <a:schemeClr val="tx1">
                              <a:lumMod val="65000"/>
                              <a:lumOff val="35000"/>
                            </a:schemeClr>
                          </a:solidFill>
                          <a:effectLst/>
                          <a:latin typeface="Calibri" pitchFamily="34" charset="0"/>
                          <a:ea typeface="Calibri"/>
                          <a:cs typeface="Times New Roman"/>
                        </a:rPr>
                        <a:t>with the advantages of  </a:t>
                      </a:r>
                      <a:br>
                        <a:rPr lang="en-US" sz="1400" b="0" dirty="0">
                          <a:solidFill>
                            <a:schemeClr val="tx1">
                              <a:lumMod val="65000"/>
                              <a:lumOff val="35000"/>
                            </a:schemeClr>
                          </a:solidFill>
                          <a:effectLst/>
                          <a:latin typeface="Calibri" pitchFamily="34" charset="0"/>
                          <a:ea typeface="Calibri"/>
                          <a:cs typeface="Times New Roman"/>
                        </a:rPr>
                      </a:br>
                      <a:r>
                        <a:rPr lang="en-US" sz="1400" b="0" dirty="0">
                          <a:solidFill>
                            <a:schemeClr val="tx1">
                              <a:lumMod val="65000"/>
                              <a:lumOff val="35000"/>
                            </a:schemeClr>
                          </a:solidFill>
                          <a:effectLst/>
                          <a:latin typeface="Calibri" pitchFamily="34" charset="0"/>
                          <a:ea typeface="Calibri"/>
                          <a:cs typeface="Times New Roman"/>
                        </a:rPr>
                        <a:t>CHAIN FREE</a:t>
                      </a:r>
                      <a:r>
                        <a:rPr lang="en-US" sz="1400" b="0" dirty="0">
                          <a:solidFill>
                            <a:schemeClr val="tx1">
                              <a:lumMod val="65000"/>
                              <a:lumOff val="35000"/>
                            </a:schemeClr>
                          </a:solidFill>
                          <a:effectLst/>
                          <a:latin typeface="+mn-lt"/>
                          <a:ea typeface="Calibri"/>
                          <a:cs typeface="Times New Roman"/>
                        </a:rPr>
                        <a:t>® (</a:t>
                      </a:r>
                      <a:r>
                        <a:rPr lang="en-US" sz="1400" b="0" dirty="0">
                          <a:solidFill>
                            <a:schemeClr val="tx1">
                              <a:lumMod val="65000"/>
                              <a:lumOff val="35000"/>
                            </a:schemeClr>
                          </a:solidFill>
                          <a:effectLst/>
                          <a:latin typeface="Calibri" pitchFamily="34" charset="0"/>
                          <a:ea typeface="Calibri"/>
                          <a:cs typeface="Times New Roman"/>
                        </a:rPr>
                        <a:t>unique insurance type arrangement)</a:t>
                      </a:r>
                      <a:endParaRPr lang="en-US" sz="1400" b="0" dirty="0">
                        <a:solidFill>
                          <a:schemeClr val="tx1">
                            <a:lumMod val="65000"/>
                            <a:lumOff val="35000"/>
                          </a:schemeClr>
                        </a:solidFill>
                        <a:effectLst/>
                        <a:latin typeface="+mn-lt"/>
                        <a:ea typeface="Calibri"/>
                        <a:cs typeface="Times New Roman"/>
                      </a:endParaRPr>
                    </a:p>
                  </a:txBody>
                  <a:tcPr anchor="ctr">
                    <a:noFill/>
                  </a:tcPr>
                </a:tc>
                <a:extLst>
                  <a:ext uri="{0D108BD9-81ED-4DB2-BD59-A6C34878D82A}">
                    <a16:rowId xmlns:a16="http://schemas.microsoft.com/office/drawing/2014/main" val="2430970380"/>
                  </a:ext>
                </a:extLst>
              </a:tr>
              <a:tr h="472946">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ea typeface="Calibri"/>
                          <a:cs typeface="Times New Roman"/>
                        </a:rPr>
                        <a:t>PROFITABLE</a:t>
                      </a:r>
                    </a:p>
                    <a:p>
                      <a:pPr marL="0" marR="0" algn="l">
                        <a:lnSpc>
                          <a:spcPct val="115000"/>
                        </a:lnSpc>
                        <a:spcBef>
                          <a:spcPts val="0"/>
                        </a:spcBef>
                        <a:spcAft>
                          <a:spcPts val="0"/>
                        </a:spcAft>
                      </a:pPr>
                      <a:endParaRPr lang="en-US" sz="1200" b="1" dirty="0">
                        <a:solidFill>
                          <a:schemeClr val="tx1">
                            <a:lumMod val="65000"/>
                            <a:lumOff val="35000"/>
                          </a:schemeClr>
                        </a:solidFill>
                        <a:effectLst/>
                        <a:latin typeface="Calibri" panose="020F0502020204030204" pitchFamily="34" charset="0"/>
                        <a:ea typeface="Calibri"/>
                        <a:cs typeface="Times New Roman"/>
                      </a:endParaRPr>
                    </a:p>
                  </a:txBody>
                  <a:tcPr anchor="ctr">
                    <a:noFill/>
                  </a:tcPr>
                </a:tc>
                <a:tc>
                  <a:txBody>
                    <a:bodyPr/>
                    <a:lstStyle/>
                    <a:p>
                      <a:pPr marL="0" marR="0" algn="l">
                        <a:lnSpc>
                          <a:spcPct val="115000"/>
                        </a:lnSpc>
                        <a:spcBef>
                          <a:spcPts val="0"/>
                        </a:spcBef>
                        <a:spcAft>
                          <a:spcPts val="0"/>
                        </a:spcAft>
                      </a:pPr>
                      <a:r>
                        <a:rPr lang="en-US" sz="1400" b="0" dirty="0">
                          <a:solidFill>
                            <a:schemeClr val="tx1">
                              <a:lumMod val="65000"/>
                              <a:lumOff val="35000"/>
                            </a:schemeClr>
                          </a:solidFill>
                          <a:effectLst/>
                          <a:latin typeface="Calibri" pitchFamily="34" charset="0"/>
                          <a:ea typeface="Calibri"/>
                          <a:cs typeface="Times New Roman"/>
                        </a:rPr>
                        <a:t>CHAIN FREE</a:t>
                      </a:r>
                      <a:r>
                        <a:rPr lang="en-US" sz="1400" b="0" dirty="0">
                          <a:solidFill>
                            <a:schemeClr val="tx1">
                              <a:lumMod val="65000"/>
                              <a:lumOff val="35000"/>
                            </a:schemeClr>
                          </a:solidFill>
                          <a:effectLst/>
                          <a:latin typeface="+mn-lt"/>
                          <a:ea typeface="Calibri"/>
                          <a:cs typeface="Times New Roman"/>
                        </a:rPr>
                        <a:t>® +</a:t>
                      </a:r>
                      <a:r>
                        <a:rPr lang="en-US" sz="1400" b="0" dirty="0">
                          <a:solidFill>
                            <a:schemeClr val="tx1">
                              <a:lumMod val="65000"/>
                              <a:lumOff val="35000"/>
                            </a:schemeClr>
                          </a:solidFill>
                          <a:effectLst/>
                          <a:latin typeface="Calibri" pitchFamily="34" charset="0"/>
                          <a:ea typeface="Calibri"/>
                          <a:cs typeface="Times New Roman"/>
                        </a:rPr>
                        <a:t> CHAIN MENDER</a:t>
                      </a:r>
                      <a:r>
                        <a:rPr lang="en-US" sz="1400" b="0" dirty="0">
                          <a:solidFill>
                            <a:schemeClr val="tx1">
                              <a:lumMod val="65000"/>
                              <a:lumOff val="35000"/>
                            </a:schemeClr>
                          </a:solidFill>
                          <a:effectLst/>
                          <a:latin typeface="+mn-lt"/>
                          <a:ea typeface="Calibri"/>
                          <a:cs typeface="Times New Roman"/>
                        </a:rPr>
                        <a:t>®: </a:t>
                      </a:r>
                      <a:r>
                        <a:rPr lang="en-US" sz="1400" b="0" dirty="0">
                          <a:solidFill>
                            <a:schemeClr val="tx1">
                              <a:lumMod val="65000"/>
                              <a:lumOff val="35000"/>
                            </a:schemeClr>
                          </a:solidFill>
                          <a:effectLst/>
                          <a:latin typeface="Calibri" pitchFamily="34" charset="0"/>
                          <a:ea typeface="Calibri"/>
                          <a:cs typeface="Times New Roman"/>
                        </a:rPr>
                        <a:t>In all  market conditions with the benefit of VAL FREE</a:t>
                      </a:r>
                      <a:r>
                        <a:rPr lang="en-US" sz="1400" b="0" dirty="0">
                          <a:solidFill>
                            <a:schemeClr val="tx1">
                              <a:lumMod val="65000"/>
                              <a:lumOff val="35000"/>
                            </a:schemeClr>
                          </a:solidFill>
                          <a:effectLst/>
                          <a:latin typeface="+mn-lt"/>
                          <a:ea typeface="Calibri"/>
                          <a:cs typeface="Times New Roman"/>
                        </a:rPr>
                        <a:t>®</a:t>
                      </a:r>
                      <a:endParaRPr lang="en-US" sz="1400" b="0" dirty="0">
                        <a:solidFill>
                          <a:schemeClr val="tx1">
                            <a:lumMod val="65000"/>
                            <a:lumOff val="35000"/>
                          </a:schemeClr>
                        </a:solidFill>
                        <a:effectLst/>
                        <a:latin typeface="Calibri" pitchFamily="34" charset="0"/>
                        <a:ea typeface="Calibri"/>
                        <a:cs typeface="Times New Roman"/>
                      </a:endParaRPr>
                    </a:p>
                  </a:txBody>
                  <a:tcPr anchor="ctr">
                    <a:noFill/>
                  </a:tcPr>
                </a:tc>
                <a:extLst>
                  <a:ext uri="{0D108BD9-81ED-4DB2-BD59-A6C34878D82A}">
                    <a16:rowId xmlns:a16="http://schemas.microsoft.com/office/drawing/2014/main" val="10006"/>
                  </a:ext>
                </a:extLst>
              </a:tr>
              <a:tr h="305102">
                <a:tc>
                  <a:txBody>
                    <a:bodyPr/>
                    <a:lstStyle/>
                    <a:p>
                      <a:pPr marL="0" marR="0" algn="l">
                        <a:lnSpc>
                          <a:spcPct val="115000"/>
                        </a:lnSpc>
                        <a:spcBef>
                          <a:spcPts val="0"/>
                        </a:spcBef>
                        <a:spcAft>
                          <a:spcPts val="0"/>
                        </a:spcAft>
                      </a:pPr>
                      <a:r>
                        <a:rPr lang="en-US" sz="1200" b="1" dirty="0">
                          <a:solidFill>
                            <a:schemeClr val="tx1">
                              <a:lumMod val="65000"/>
                              <a:lumOff val="35000"/>
                            </a:schemeClr>
                          </a:solidFill>
                          <a:effectLst/>
                          <a:latin typeface="Calibri" panose="020F0502020204030204" pitchFamily="34" charset="0"/>
                          <a:ea typeface="Calibri"/>
                          <a:cs typeface="Times New Roman"/>
                        </a:rPr>
                        <a:t>REPAYMENT</a:t>
                      </a:r>
                    </a:p>
                  </a:txBody>
                  <a:tcPr anchor="c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dirty="0">
                          <a:solidFill>
                            <a:schemeClr val="tx1">
                              <a:lumMod val="65000"/>
                              <a:lumOff val="35000"/>
                            </a:schemeClr>
                          </a:solidFill>
                          <a:effectLst/>
                          <a:latin typeface="Calibri" pitchFamily="34" charset="0"/>
                          <a:ea typeface="Calibri"/>
                          <a:cs typeface="Times New Roman"/>
                        </a:rPr>
                        <a:t>150 days from Drawdown to NON-EXIT Sale completion (</a:t>
                      </a:r>
                      <a:r>
                        <a:rPr lang="en-US" sz="1400" b="1" i="0" u="none" dirty="0">
                          <a:solidFill>
                            <a:schemeClr val="tx1">
                              <a:lumMod val="65000"/>
                              <a:lumOff val="35000"/>
                            </a:schemeClr>
                          </a:solidFill>
                          <a:effectLst/>
                          <a:latin typeface="Calibri" pitchFamily="34" charset="0"/>
                          <a:ea typeface="Calibri"/>
                          <a:cs typeface="Times New Roman"/>
                        </a:rPr>
                        <a:t>C</a:t>
                      </a:r>
                      <a:r>
                        <a:rPr lang="en-US" sz="1400" b="1" dirty="0">
                          <a:solidFill>
                            <a:schemeClr val="tx1">
                              <a:lumMod val="65000"/>
                              <a:lumOff val="35000"/>
                            </a:schemeClr>
                          </a:solidFill>
                          <a:effectLst/>
                          <a:latin typeface="Calibri" pitchFamily="34" charset="0"/>
                          <a:ea typeface="Calibri"/>
                          <a:cs typeface="Times New Roman"/>
                        </a:rPr>
                        <a:t>hurn Rate</a:t>
                      </a:r>
                      <a:r>
                        <a:rPr lang="en-US" sz="1400" b="0" dirty="0">
                          <a:solidFill>
                            <a:schemeClr val="tx1">
                              <a:lumMod val="65000"/>
                              <a:lumOff val="35000"/>
                            </a:schemeClr>
                          </a:solidFill>
                          <a:effectLst/>
                          <a:latin typeface="Calibri" pitchFamily="34" charset="0"/>
                          <a:ea typeface="Calibri"/>
                          <a:cs typeface="Times New Roman"/>
                        </a:rPr>
                        <a:t>)</a:t>
                      </a:r>
                    </a:p>
                  </a:txBody>
                  <a:tcPr anchor="ctr">
                    <a:noFill/>
                  </a:tcPr>
                </a:tc>
                <a:extLst>
                  <a:ext uri="{0D108BD9-81ED-4DB2-BD59-A6C34878D82A}">
                    <a16:rowId xmlns:a16="http://schemas.microsoft.com/office/drawing/2014/main" val="734922244"/>
                  </a:ext>
                </a:extLst>
              </a:tr>
              <a:tr h="305102">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b="1" dirty="0">
                        <a:solidFill>
                          <a:srgbClr val="004F8A"/>
                        </a:solidFill>
                        <a:effectLst/>
                        <a:latin typeface="Calibri" panose="020F0502020204030204" pitchFamily="34" charset="0"/>
                        <a:ea typeface="Calibri"/>
                        <a:cs typeface="Calibri" panose="020F0502020204030204" pitchFamily="34" charset="0"/>
                      </a:endParaRPr>
                    </a:p>
                  </a:txBody>
                  <a:tcPr anchor="ctr">
                    <a:solidFill>
                      <a:schemeClr val="bg1"/>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b="0" dirty="0">
                        <a:solidFill>
                          <a:schemeClr val="tx1">
                            <a:lumMod val="65000"/>
                            <a:lumOff val="35000"/>
                          </a:schemeClr>
                        </a:solidFill>
                        <a:effectLst/>
                        <a:latin typeface="Calibri" pitchFamily="34" charset="0"/>
                        <a:ea typeface="Calibri"/>
                        <a:cs typeface="Times New Roman"/>
                      </a:endParaRPr>
                    </a:p>
                  </a:txBody>
                  <a:tcPr anchor="ctr">
                    <a:noFill/>
                  </a:tcPr>
                </a:tc>
                <a:extLst>
                  <a:ext uri="{0D108BD9-81ED-4DB2-BD59-A6C34878D82A}">
                    <a16:rowId xmlns:a16="http://schemas.microsoft.com/office/drawing/2014/main" val="995053215"/>
                  </a:ext>
                </a:extLst>
              </a:tr>
            </a:tbl>
          </a:graphicData>
        </a:graphic>
      </p:graphicFrame>
      <p:sp>
        <p:nvSpPr>
          <p:cNvPr id="6" name="TextBox 5">
            <a:extLst>
              <a:ext uri="{FF2B5EF4-FFF2-40B4-BE49-F238E27FC236}">
                <a16:creationId xmlns:a16="http://schemas.microsoft.com/office/drawing/2014/main" id="{A3253667-FEA4-647D-BCD0-339192BCA420}"/>
              </a:ext>
            </a:extLst>
          </p:cNvPr>
          <p:cNvSpPr txBox="1"/>
          <p:nvPr/>
        </p:nvSpPr>
        <p:spPr>
          <a:xfrm>
            <a:off x="365761" y="713650"/>
            <a:ext cx="8109540" cy="492443"/>
          </a:xfrm>
          <a:prstGeom prst="rect">
            <a:avLst/>
          </a:prstGeom>
          <a:noFill/>
        </p:spPr>
        <p:txBody>
          <a:bodyPr wrap="square" tIns="91440" bIns="91440" rtlCol="0">
            <a:spAutoFit/>
          </a:bodyPr>
          <a:lstStyle/>
          <a:p>
            <a:r>
              <a:rPr lang="en-US" sz="2000" dirty="0">
                <a:solidFill>
                  <a:schemeClr val="accent3"/>
                </a:solidFill>
                <a:latin typeface="Georgia" panose="02040502050405020303" pitchFamily="18" charset="0"/>
              </a:rPr>
              <a:t>Risk Management 1</a:t>
            </a:r>
          </a:p>
        </p:txBody>
      </p:sp>
    </p:spTree>
    <p:extLst>
      <p:ext uri="{BB962C8B-B14F-4D97-AF65-F5344CB8AC3E}">
        <p14:creationId xmlns:p14="http://schemas.microsoft.com/office/powerpoint/2010/main" val="149393540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2</a:t>
            </a:r>
          </a:p>
        </p:txBody>
      </p:sp>
      <p:sp>
        <p:nvSpPr>
          <p:cNvPr id="3" name="Rectangle 2"/>
          <p:cNvSpPr/>
          <p:nvPr/>
        </p:nvSpPr>
        <p:spPr>
          <a:xfrm>
            <a:off x="378303" y="1066729"/>
            <a:ext cx="8765697" cy="4192210"/>
          </a:xfrm>
          <a:prstGeom prst="rect">
            <a:avLst/>
          </a:prstGeom>
          <a:solidFill>
            <a:schemeClr val="bg1"/>
          </a:solidFill>
        </p:spPr>
        <p:txBody>
          <a:bodyPr wrap="square" tIns="91440" bIns="91440">
            <a:noAutofit/>
          </a:bodyPr>
          <a:lstStyle/>
          <a:p>
            <a:pPr>
              <a:spcBef>
                <a:spcPts val="600"/>
              </a:spcBef>
              <a:buClr>
                <a:schemeClr val="accent2"/>
              </a:buClr>
              <a:buFont typeface="Arial" pitchFamily="34" charset="0"/>
              <a:buChar char="•"/>
            </a:pPr>
            <a:r>
              <a:rPr lang="en-US" sz="1400" b="1" dirty="0">
                <a:solidFill>
                  <a:schemeClr val="tx1">
                    <a:lumMod val="65000"/>
                    <a:lumOff val="35000"/>
                  </a:schemeClr>
                </a:solidFill>
                <a:latin typeface="Calibri" panose="020F0502020204030204" pitchFamily="34" charset="0"/>
              </a:rPr>
              <a:t>    Selected Characteristics                            </a:t>
            </a:r>
            <a:r>
              <a:rPr lang="en-US" sz="1400" b="1" dirty="0">
                <a:solidFill>
                  <a:srgbClr val="004F8A"/>
                </a:solidFill>
                <a:latin typeface="Calibri" panose="020F0502020204030204" pitchFamily="34" charset="0"/>
              </a:rPr>
              <a:t>---</a:t>
            </a:r>
            <a:r>
              <a:rPr lang="en-US" sz="1400" dirty="0">
                <a:solidFill>
                  <a:schemeClr val="tx1">
                    <a:lumMod val="65000"/>
                    <a:lumOff val="35000"/>
                  </a:schemeClr>
                </a:solidFill>
                <a:latin typeface="Calibri" panose="020F0502020204030204" pitchFamily="34" charset="0"/>
              </a:rPr>
              <a:t>  Balanced Portfolio </a:t>
            </a:r>
          </a:p>
          <a:p>
            <a:pPr>
              <a:spcBef>
                <a:spcPts val="600"/>
              </a:spcBef>
              <a:buClr>
                <a:schemeClr val="accent2"/>
              </a:buClr>
              <a:buFont typeface="Arial" pitchFamily="34" charset="0"/>
              <a:buChar char="•"/>
            </a:pPr>
            <a:r>
              <a:rPr lang="en-US" sz="1400" dirty="0">
                <a:solidFill>
                  <a:schemeClr val="tx1">
                    <a:lumMod val="65000"/>
                    <a:lumOff val="35000"/>
                  </a:schemeClr>
                </a:solidFill>
                <a:latin typeface="Calibri" panose="020F0502020204030204" pitchFamily="34" charset="0"/>
              </a:rPr>
              <a:t>    </a:t>
            </a:r>
            <a:r>
              <a:rPr lang="en-US" sz="1400" b="1" dirty="0">
                <a:solidFill>
                  <a:schemeClr val="tx1">
                    <a:lumMod val="65000"/>
                    <a:lumOff val="35000"/>
                  </a:schemeClr>
                </a:solidFill>
                <a:latin typeface="Calibri" panose="020F0502020204030204" pitchFamily="34" charset="0"/>
              </a:rPr>
              <a:t>Perils                                                              ---  </a:t>
            </a:r>
            <a:r>
              <a:rPr lang="en-US" sz="1400" dirty="0">
                <a:solidFill>
                  <a:schemeClr val="tx1">
                    <a:lumMod val="65000"/>
                    <a:lumOff val="35000"/>
                  </a:schemeClr>
                </a:solidFill>
                <a:latin typeface="Calibri" panose="020F0502020204030204" pitchFamily="34" charset="0"/>
              </a:rPr>
              <a:t>Flood and Wind insurance</a:t>
            </a:r>
            <a:endParaRPr lang="en-US" sz="1000" b="1" dirty="0">
              <a:solidFill>
                <a:srgbClr val="004F8A"/>
              </a:solidFill>
              <a:latin typeface="Calibri" panose="020F0502020204030204" pitchFamily="34" charset="0"/>
            </a:endParaRPr>
          </a:p>
          <a:p>
            <a:pPr>
              <a:spcBef>
                <a:spcPts val="600"/>
              </a:spcBef>
              <a:buClr>
                <a:schemeClr val="accent2"/>
              </a:buClr>
              <a:buFont typeface="Arial" pitchFamily="34" charset="0"/>
              <a:buChar char="•"/>
            </a:pPr>
            <a:r>
              <a:rPr lang="en-US" sz="1400" b="1" dirty="0">
                <a:solidFill>
                  <a:schemeClr val="tx1">
                    <a:lumMod val="65000"/>
                    <a:lumOff val="35000"/>
                  </a:schemeClr>
                </a:solidFill>
                <a:latin typeface="Calibri" panose="020F0502020204030204" pitchFamily="34" charset="0"/>
              </a:rPr>
              <a:t>    Local Authority Areas</a:t>
            </a:r>
            <a:r>
              <a:rPr lang="en-US" sz="1400" dirty="0">
                <a:solidFill>
                  <a:schemeClr val="tx1">
                    <a:lumMod val="65000"/>
                    <a:lumOff val="35000"/>
                  </a:schemeClr>
                </a:solidFill>
                <a:latin typeface="Calibri" panose="020F0502020204030204" pitchFamily="34" charset="0"/>
              </a:rPr>
              <a:t>                                </a:t>
            </a:r>
            <a:r>
              <a:rPr lang="en-US" sz="1400" b="1" dirty="0">
                <a:solidFill>
                  <a:srgbClr val="004F8A"/>
                </a:solidFill>
                <a:latin typeface="Calibri" panose="020F0502020204030204" pitchFamily="34" charset="0"/>
              </a:rPr>
              <a:t>---</a:t>
            </a:r>
            <a:r>
              <a:rPr lang="en-US" sz="1400" dirty="0">
                <a:solidFill>
                  <a:schemeClr val="tx1">
                    <a:lumMod val="65000"/>
                    <a:lumOff val="35000"/>
                  </a:schemeClr>
                </a:solidFill>
                <a:latin typeface="Calibri" panose="020F0502020204030204" pitchFamily="34" charset="0"/>
              </a:rPr>
              <a:t>  Stable/Rising Asset Values </a:t>
            </a:r>
            <a:endParaRPr lang="en-US" sz="1000" b="1" dirty="0">
              <a:solidFill>
                <a:srgbClr val="004F8A"/>
              </a:solidFill>
              <a:latin typeface="Calibri" panose="020F0502020204030204" pitchFamily="34" charset="0"/>
            </a:endParaRPr>
          </a:p>
          <a:p>
            <a:pPr>
              <a:spcBef>
                <a:spcPts val="600"/>
              </a:spcBef>
              <a:buClr>
                <a:schemeClr val="accent2"/>
              </a:buClr>
              <a:buFont typeface="Arial" pitchFamily="34" charset="0"/>
              <a:buChar char="•"/>
            </a:pPr>
            <a:r>
              <a:rPr lang="en-US" sz="1400" b="1" dirty="0">
                <a:solidFill>
                  <a:schemeClr val="tx1">
                    <a:lumMod val="65000"/>
                    <a:lumOff val="35000"/>
                  </a:schemeClr>
                </a:solidFill>
                <a:latin typeface="Calibri" panose="020F0502020204030204" pitchFamily="34" charset="0"/>
              </a:rPr>
              <a:t>    3 </a:t>
            </a:r>
            <a:r>
              <a:rPr lang="en-US" sz="1400" b="1" dirty="0" err="1">
                <a:solidFill>
                  <a:schemeClr val="tx1">
                    <a:lumMod val="65000"/>
                    <a:lumOff val="35000"/>
                  </a:schemeClr>
                </a:solidFill>
                <a:latin typeface="Calibri" panose="020F0502020204030204" pitchFamily="34" charset="0"/>
              </a:rPr>
              <a:t>Comparables</a:t>
            </a:r>
            <a:r>
              <a:rPr lang="en-US" sz="1400" dirty="0">
                <a:solidFill>
                  <a:schemeClr val="tx1">
                    <a:lumMod val="65000"/>
                    <a:lumOff val="35000"/>
                  </a:schemeClr>
                </a:solidFill>
                <a:latin typeface="Calibri" panose="020F0502020204030204" pitchFamily="34" charset="0"/>
              </a:rPr>
              <a:t>                                            </a:t>
            </a:r>
            <a:r>
              <a:rPr lang="en-US" sz="1400" b="1" dirty="0">
                <a:solidFill>
                  <a:srgbClr val="004F8A"/>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Local/Easily Obtainable/Recently Achieved Sale Prices</a:t>
            </a:r>
          </a:p>
          <a:p>
            <a:pPr>
              <a:spcBef>
                <a:spcPts val="600"/>
              </a:spcBef>
              <a:buClr>
                <a:schemeClr val="accent2"/>
              </a:buClr>
              <a:buFont typeface="Arial" pitchFamily="34" charset="0"/>
              <a:buChar char="•"/>
            </a:pPr>
            <a:r>
              <a:rPr lang="en-US" sz="1400" b="1" dirty="0">
                <a:solidFill>
                  <a:schemeClr val="tx1">
                    <a:lumMod val="65000"/>
                    <a:lumOff val="35000"/>
                  </a:schemeClr>
                </a:solidFill>
                <a:latin typeface="Calibri" panose="020F0502020204030204" pitchFamily="34" charset="0"/>
              </a:rPr>
              <a:t>     Valuations                                                   </a:t>
            </a:r>
            <a:r>
              <a:rPr lang="en-US" sz="1400" b="1" dirty="0">
                <a:solidFill>
                  <a:srgbClr val="004F8A"/>
                </a:solidFill>
                <a:latin typeface="Calibri" panose="020F0502020204030204" pitchFamily="34" charset="0"/>
              </a:rPr>
              <a:t>---</a:t>
            </a:r>
            <a:r>
              <a:rPr lang="en-US" sz="1400" dirty="0">
                <a:solidFill>
                  <a:srgbClr val="004F8A"/>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RICS</a:t>
            </a:r>
            <a:r>
              <a:rPr lang="en-US" sz="1000" b="1" dirty="0">
                <a:solidFill>
                  <a:srgbClr val="004F8A"/>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and Rightmove </a:t>
            </a:r>
            <a:r>
              <a:rPr lang="en-US" sz="1400" dirty="0" err="1">
                <a:solidFill>
                  <a:schemeClr val="tx1">
                    <a:lumMod val="65000"/>
                    <a:lumOff val="35000"/>
                  </a:schemeClr>
                </a:solidFill>
                <a:latin typeface="Calibri" panose="020F0502020204030204" pitchFamily="34" charset="0"/>
              </a:rPr>
              <a:t>DataSource</a:t>
            </a:r>
            <a:r>
              <a:rPr lang="en-US" sz="1400" dirty="0">
                <a:solidFill>
                  <a:schemeClr val="tx1">
                    <a:lumMod val="65000"/>
                    <a:lumOff val="35000"/>
                  </a:schemeClr>
                </a:solidFill>
                <a:latin typeface="Calibri" panose="020F0502020204030204" pitchFamily="34" charset="0"/>
              </a:rPr>
              <a:t> </a:t>
            </a:r>
            <a:endParaRPr lang="en-US" sz="1000" b="1" dirty="0">
              <a:solidFill>
                <a:srgbClr val="004F8A"/>
              </a:solidFill>
              <a:latin typeface="Calibri" panose="020F0502020204030204" pitchFamily="34" charset="0"/>
            </a:endParaRPr>
          </a:p>
          <a:p>
            <a:pPr>
              <a:spcBef>
                <a:spcPts val="600"/>
              </a:spcBef>
              <a:buClr>
                <a:schemeClr val="accent2"/>
              </a:buClr>
              <a:buFont typeface="Arial" pitchFamily="34" charset="0"/>
              <a:buChar char="•"/>
            </a:pPr>
            <a:r>
              <a:rPr lang="en-US" sz="1400" b="1" dirty="0">
                <a:solidFill>
                  <a:schemeClr val="tx1">
                    <a:lumMod val="50000"/>
                    <a:lumOff val="50000"/>
                  </a:schemeClr>
                </a:solidFill>
                <a:latin typeface="Calibri" panose="020F0502020204030204" pitchFamily="34" charset="0"/>
              </a:rPr>
              <a:t>     </a:t>
            </a:r>
            <a:r>
              <a:rPr lang="en-US" sz="1400" b="1" dirty="0">
                <a:solidFill>
                  <a:schemeClr val="tx1">
                    <a:lumMod val="65000"/>
                    <a:lumOff val="35000"/>
                  </a:schemeClr>
                </a:solidFill>
                <a:latin typeface="Calibri" panose="020F0502020204030204" pitchFamily="34" charset="0"/>
              </a:rPr>
              <a:t>Finance Package                                         </a:t>
            </a:r>
            <a:r>
              <a:rPr lang="en-US" sz="1400" b="1" dirty="0">
                <a:solidFill>
                  <a:srgbClr val="004F8A"/>
                </a:solidFill>
                <a:latin typeface="Calibri" panose="020F0502020204030204" pitchFamily="34" charset="0"/>
              </a:rPr>
              <a:t>---</a:t>
            </a:r>
            <a:r>
              <a:rPr lang="en-US" sz="1400" b="1" dirty="0">
                <a:solidFill>
                  <a:schemeClr val="tx1">
                    <a:lumMod val="50000"/>
                    <a:lumOff val="50000"/>
                  </a:schemeClr>
                </a:solidFill>
                <a:latin typeface="Calibri" panose="020F0502020204030204" pitchFamily="34" charset="0"/>
              </a:rPr>
              <a:t>  </a:t>
            </a:r>
            <a:r>
              <a:rPr lang="en-US" sz="1400" b="1" dirty="0">
                <a:solidFill>
                  <a:srgbClr val="FF0000"/>
                </a:solidFill>
                <a:latin typeface="Calibri" panose="020F0502020204030204" pitchFamily="34" charset="0"/>
              </a:rPr>
              <a:t>IMPORTANT POINT</a:t>
            </a:r>
            <a:r>
              <a:rPr lang="en-US" sz="1400" b="1" dirty="0">
                <a:solidFill>
                  <a:schemeClr val="tx1">
                    <a:lumMod val="50000"/>
                    <a:lumOff val="50000"/>
                  </a:schemeClr>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83.74% RICS Valuations </a:t>
            </a:r>
            <a:r>
              <a:rPr lang="en-US" sz="1200" b="1" dirty="0">
                <a:solidFill>
                  <a:srgbClr val="004F8A"/>
                </a:solidFill>
                <a:latin typeface="Calibri" panose="020F0502020204030204" pitchFamily="34" charset="0"/>
              </a:rPr>
              <a:t>(1)</a:t>
            </a:r>
          </a:p>
          <a:p>
            <a:pPr>
              <a:spcBef>
                <a:spcPts val="600"/>
              </a:spcBef>
              <a:buClr>
                <a:schemeClr val="accent2"/>
              </a:buClr>
              <a:buFont typeface="Arial" pitchFamily="34" charset="0"/>
              <a:buChar char="•"/>
            </a:pPr>
            <a:r>
              <a:rPr lang="en-US" sz="1400" dirty="0">
                <a:solidFill>
                  <a:schemeClr val="tx1">
                    <a:lumMod val="65000"/>
                    <a:lumOff val="35000"/>
                  </a:schemeClr>
                </a:solidFill>
                <a:latin typeface="Calibri" panose="020F0502020204030204" pitchFamily="34" charset="0"/>
              </a:rPr>
              <a:t>     </a:t>
            </a:r>
            <a:r>
              <a:rPr lang="en-US" sz="1400" b="1" dirty="0">
                <a:solidFill>
                  <a:schemeClr val="tx1">
                    <a:lumMod val="65000"/>
                    <a:lumOff val="35000"/>
                  </a:schemeClr>
                </a:solidFill>
                <a:latin typeface="Calibri" panose="020F0502020204030204" pitchFamily="34" charset="0"/>
              </a:rPr>
              <a:t>Systemic fall in house prices                   </a:t>
            </a:r>
            <a:r>
              <a:rPr lang="en-US" sz="1400" b="1" dirty="0">
                <a:solidFill>
                  <a:srgbClr val="004F8A"/>
                </a:solidFill>
                <a:latin typeface="Calibri" panose="020F0502020204030204" pitchFamily="34" charset="0"/>
              </a:rPr>
              <a:t>---</a:t>
            </a:r>
            <a:r>
              <a:rPr lang="en-US" sz="1400" dirty="0">
                <a:solidFill>
                  <a:srgbClr val="004F8A"/>
                </a:solidFill>
                <a:latin typeface="Calibri" panose="020F0502020204030204" pitchFamily="34" charset="0"/>
              </a:rPr>
              <a:t>  </a:t>
            </a:r>
            <a:r>
              <a:rPr lang="en-GB" sz="1400" dirty="0">
                <a:solidFill>
                  <a:srgbClr val="004F8A"/>
                </a:solidFill>
                <a:latin typeface="Calibri" panose="020F0502020204030204" pitchFamily="34" charset="0"/>
                <a:hlinkClick r:id="rId3">
                  <a:extLst>
                    <a:ext uri="{A12FA001-AC4F-418D-AE19-62706E023703}">
                      <ahyp:hlinkClr xmlns:ahyp="http://schemas.microsoft.com/office/drawing/2018/hyperlinkcolor" val="tx"/>
                    </a:ext>
                  </a:extLst>
                </a:hlinkClick>
              </a:rPr>
              <a:t>Systemic Loss Scenarios</a:t>
            </a:r>
            <a:endParaRPr lang="en-US" sz="1200" dirty="0">
              <a:solidFill>
                <a:srgbClr val="004F8A"/>
              </a:solidFill>
              <a:latin typeface="Calibri" panose="020F0502020204030204" pitchFamily="34" charset="0"/>
            </a:endParaRPr>
          </a:p>
          <a:p>
            <a:pPr marL="228600" indent="-228600">
              <a:spcBef>
                <a:spcPts val="600"/>
              </a:spcBef>
              <a:buClr>
                <a:schemeClr val="accent2"/>
              </a:buClr>
              <a:buFont typeface="Arial" pitchFamily="34" charset="0"/>
              <a:buChar char="•"/>
            </a:pPr>
            <a:r>
              <a:rPr lang="en-US" sz="1400" b="1" dirty="0">
                <a:solidFill>
                  <a:schemeClr val="tx1">
                    <a:lumMod val="65000"/>
                    <a:lumOff val="35000"/>
                  </a:schemeClr>
                </a:solidFill>
                <a:latin typeface="Calibri" panose="020F0502020204030204" pitchFamily="34" charset="0"/>
              </a:rPr>
              <a:t>To  encourage EXITS    </a:t>
            </a:r>
            <a:r>
              <a:rPr lang="en-US" sz="1400" b="1" dirty="0">
                <a:solidFill>
                  <a:srgbClr val="004F8A"/>
                </a:solidFill>
                <a:latin typeface="Calibri" panose="020F0502020204030204" pitchFamily="34" charset="0"/>
              </a:rPr>
              <a:t>                               ---  </a:t>
            </a:r>
            <a:r>
              <a:rPr lang="en-US" sz="1400" dirty="0">
                <a:solidFill>
                  <a:schemeClr val="tx1">
                    <a:lumMod val="65000"/>
                    <a:lumOff val="35000"/>
                  </a:schemeClr>
                </a:solidFill>
                <a:latin typeface="Calibri" panose="020F0502020204030204" pitchFamily="34" charset="0"/>
              </a:rPr>
              <a:t>Agents rewarded £1,000 Success Fee</a:t>
            </a:r>
            <a:r>
              <a:rPr lang="en-US" sz="1400" b="1" dirty="0">
                <a:solidFill>
                  <a:srgbClr val="004F8A"/>
                </a:solidFill>
                <a:latin typeface="Calibri" panose="020F0502020204030204" pitchFamily="34" charset="0"/>
              </a:rPr>
              <a:t> </a:t>
            </a:r>
            <a:r>
              <a:rPr lang="en-US" sz="1200" b="1" dirty="0">
                <a:solidFill>
                  <a:srgbClr val="004F8A"/>
                </a:solidFill>
                <a:latin typeface="Calibri" panose="020F0502020204030204" pitchFamily="34" charset="0"/>
              </a:rPr>
              <a:t>(2)</a:t>
            </a:r>
            <a:br>
              <a:rPr lang="en-US" sz="1400" dirty="0">
                <a:solidFill>
                  <a:schemeClr val="tx1">
                    <a:lumMod val="65000"/>
                    <a:lumOff val="35000"/>
                  </a:schemeClr>
                </a:solidFill>
                <a:latin typeface="Calibri" panose="020F0502020204030204" pitchFamily="34" charset="0"/>
              </a:rPr>
            </a:br>
            <a:r>
              <a:rPr lang="en-US" sz="1400" dirty="0">
                <a:solidFill>
                  <a:schemeClr val="tx1">
                    <a:lumMod val="65000"/>
                    <a:lumOff val="35000"/>
                  </a:schemeClr>
                </a:solidFill>
                <a:latin typeface="Calibri" panose="020F0502020204030204" pitchFamily="34" charset="0"/>
              </a:rPr>
              <a:t>                                                                        </a:t>
            </a:r>
            <a:r>
              <a:rPr lang="en-US" sz="1400" b="1" dirty="0">
                <a:solidFill>
                  <a:srgbClr val="004F8A"/>
                </a:solidFill>
                <a:latin typeface="Calibri" panose="020F0502020204030204" pitchFamily="34" charset="0"/>
              </a:rPr>
              <a:t>---</a:t>
            </a:r>
            <a:r>
              <a:rPr lang="en-US" sz="1400" dirty="0">
                <a:solidFill>
                  <a:srgbClr val="004F8A"/>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VAL FREE</a:t>
            </a:r>
            <a:r>
              <a:rPr lang="en-US" sz="1400" dirty="0">
                <a:solidFill>
                  <a:schemeClr val="tx1">
                    <a:lumMod val="65000"/>
                    <a:lumOff val="35000"/>
                  </a:schemeClr>
                </a:solidFill>
                <a:latin typeface="Perpetua"/>
              </a:rPr>
              <a:t>® </a:t>
            </a:r>
            <a:r>
              <a:rPr lang="en-US" sz="1400" dirty="0">
                <a:solidFill>
                  <a:schemeClr val="tx1">
                    <a:lumMod val="65000"/>
                    <a:lumOff val="35000"/>
                  </a:schemeClr>
                </a:solidFill>
                <a:latin typeface="Calibri" panose="020F0502020204030204" pitchFamily="34" charset="0"/>
              </a:rPr>
              <a:t>‘offered’ mortgage within 10 days </a:t>
            </a:r>
            <a:br>
              <a:rPr lang="en-US" sz="1400" dirty="0">
                <a:solidFill>
                  <a:schemeClr val="tx1">
                    <a:lumMod val="65000"/>
                    <a:lumOff val="35000"/>
                  </a:schemeClr>
                </a:solidFill>
                <a:latin typeface="Calibri" panose="020F0502020204030204" pitchFamily="34" charset="0"/>
              </a:rPr>
            </a:br>
            <a:r>
              <a:rPr lang="en-US" sz="1400" dirty="0">
                <a:solidFill>
                  <a:schemeClr val="tx1">
                    <a:lumMod val="65000"/>
                    <a:lumOff val="35000"/>
                  </a:schemeClr>
                </a:solidFill>
                <a:latin typeface="Calibri" panose="020F0502020204030204" pitchFamily="34" charset="0"/>
              </a:rPr>
              <a:t>                                                                              (</a:t>
            </a:r>
            <a:r>
              <a:rPr lang="en-GB" sz="1400" dirty="0">
                <a:solidFill>
                  <a:schemeClr val="tx1">
                    <a:lumMod val="65000"/>
                    <a:lumOff val="35000"/>
                  </a:schemeClr>
                </a:solidFill>
                <a:latin typeface="Calibri" panose="020F0502020204030204" pitchFamily="34" charset="0"/>
              </a:rPr>
              <a:t>valuation accepted; status checks complete)</a:t>
            </a:r>
          </a:p>
          <a:p>
            <a:pPr marL="228600" indent="-228600">
              <a:spcBef>
                <a:spcPts val="600"/>
              </a:spcBef>
              <a:buClr>
                <a:schemeClr val="accent2"/>
              </a:buClr>
              <a:buFont typeface="Arial" pitchFamily="34" charset="0"/>
              <a:buChar char="•"/>
            </a:pPr>
            <a:r>
              <a:rPr lang="en-US" sz="1400" b="1" dirty="0">
                <a:solidFill>
                  <a:schemeClr val="tx1">
                    <a:lumMod val="65000"/>
                    <a:lumOff val="35000"/>
                  </a:schemeClr>
                </a:solidFill>
                <a:latin typeface="Calibri" pitchFamily="34" charset="0"/>
                <a:ea typeface="Calibri"/>
                <a:cs typeface="Times New Roman"/>
              </a:rPr>
              <a:t>Security </a:t>
            </a:r>
            <a:r>
              <a:rPr lang="en-US" sz="1400" dirty="0">
                <a:solidFill>
                  <a:schemeClr val="tx1">
                    <a:lumMod val="65000"/>
                    <a:lumOff val="35000"/>
                  </a:schemeClr>
                </a:solidFill>
                <a:latin typeface="Calibri" pitchFamily="34" charset="0"/>
                <a:ea typeface="Calibri"/>
                <a:cs typeface="Times New Roman"/>
              </a:rPr>
              <a:t>                                                        </a:t>
            </a:r>
            <a:r>
              <a:rPr lang="en-US" sz="1400" b="1" dirty="0">
                <a:solidFill>
                  <a:srgbClr val="004F8A"/>
                </a:solidFill>
                <a:latin typeface="Calibri" pitchFamily="34" charset="0"/>
                <a:ea typeface="Calibri"/>
                <a:cs typeface="Times New Roman"/>
              </a:rPr>
              <a:t>---  </a:t>
            </a:r>
            <a:r>
              <a:rPr lang="en-US" sz="1400" dirty="0">
                <a:solidFill>
                  <a:schemeClr val="tx1">
                    <a:lumMod val="65000"/>
                    <a:lumOff val="35000"/>
                  </a:schemeClr>
                </a:solidFill>
                <a:latin typeface="Calibri" pitchFamily="34" charset="0"/>
                <a:ea typeface="Calibri"/>
                <a:cs typeface="Times New Roman"/>
              </a:rPr>
              <a:t>1</a:t>
            </a:r>
            <a:r>
              <a:rPr lang="en-US" sz="1400" baseline="30000" dirty="0">
                <a:solidFill>
                  <a:schemeClr val="tx1">
                    <a:lumMod val="65000"/>
                    <a:lumOff val="35000"/>
                  </a:schemeClr>
                </a:solidFill>
                <a:latin typeface="Calibri" pitchFamily="34" charset="0"/>
                <a:ea typeface="Calibri"/>
                <a:cs typeface="Times New Roman"/>
              </a:rPr>
              <a:t>st</a:t>
            </a:r>
            <a:r>
              <a:rPr lang="en-US" sz="1400" dirty="0">
                <a:solidFill>
                  <a:schemeClr val="tx1">
                    <a:lumMod val="65000"/>
                    <a:lumOff val="35000"/>
                  </a:schemeClr>
                </a:solidFill>
                <a:latin typeface="Calibri" pitchFamily="34" charset="0"/>
                <a:ea typeface="Calibri"/>
                <a:cs typeface="Times New Roman"/>
              </a:rPr>
              <a:t> Legal Charge over homeowners property (empty, vacant </a:t>
            </a:r>
            <a:br>
              <a:rPr lang="en-US" sz="1400" dirty="0">
                <a:solidFill>
                  <a:schemeClr val="tx1">
                    <a:lumMod val="65000"/>
                    <a:lumOff val="35000"/>
                  </a:schemeClr>
                </a:solidFill>
                <a:latin typeface="Calibri" pitchFamily="34" charset="0"/>
                <a:ea typeface="Calibri"/>
                <a:cs typeface="Times New Roman"/>
              </a:rPr>
            </a:br>
            <a:r>
              <a:rPr lang="en-US" sz="1400" dirty="0">
                <a:solidFill>
                  <a:schemeClr val="tx1">
                    <a:lumMod val="65000"/>
                    <a:lumOff val="35000"/>
                  </a:schemeClr>
                </a:solidFill>
                <a:latin typeface="Calibri" pitchFamily="34" charset="0"/>
                <a:ea typeface="Calibri"/>
                <a:cs typeface="Times New Roman"/>
              </a:rPr>
              <a:t>                                                                              and mortgage free) and </a:t>
            </a:r>
            <a:r>
              <a:rPr lang="en-US" sz="1400" dirty="0">
                <a:solidFill>
                  <a:srgbClr val="004F8A"/>
                </a:solidFill>
                <a:latin typeface="Calibri" pitchFamily="34" charset="0"/>
                <a:ea typeface="Calibri"/>
                <a:cs typeface="Times New Roman"/>
                <a:hlinkClick r:id="rId4">
                  <a:extLst>
                    <a:ext uri="{A12FA001-AC4F-418D-AE19-62706E023703}">
                      <ahyp:hlinkClr xmlns:ahyp="http://schemas.microsoft.com/office/drawing/2018/hyperlinkcolor" val="tx"/>
                    </a:ext>
                  </a:extLst>
                </a:hlinkClick>
              </a:rPr>
              <a:t>Financial Indemnity Insurance</a:t>
            </a:r>
            <a:r>
              <a:rPr lang="en-US" sz="1400" dirty="0">
                <a:solidFill>
                  <a:srgbClr val="004F8A"/>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 </a:t>
            </a:r>
            <a:endParaRPr lang="en-US" sz="1400" dirty="0">
              <a:solidFill>
                <a:srgbClr val="004F8A"/>
              </a:solidFill>
              <a:latin typeface="Calibri" panose="020F0502020204030204" pitchFamily="34" charset="0"/>
            </a:endParaRPr>
          </a:p>
          <a:p>
            <a:pPr marL="228600" lvl="1" indent="-228600">
              <a:spcBef>
                <a:spcPts val="600"/>
              </a:spcBef>
              <a:buClr>
                <a:schemeClr val="accent2"/>
              </a:buClr>
              <a:buFont typeface="Arial" pitchFamily="34" charset="0"/>
              <a:buChar char="•"/>
            </a:pPr>
            <a:r>
              <a:rPr lang="en-US" sz="1400" b="1" dirty="0">
                <a:solidFill>
                  <a:schemeClr val="tx1">
                    <a:lumMod val="65000"/>
                    <a:lumOff val="35000"/>
                  </a:schemeClr>
                </a:solidFill>
                <a:latin typeface="Calibri" panose="020F0502020204030204" pitchFamily="34" charset="0"/>
              </a:rPr>
              <a:t>Proprietary Sale Contract</a:t>
            </a:r>
            <a:r>
              <a:rPr lang="en-US" sz="1400" b="1" dirty="0">
                <a:solidFill>
                  <a:srgbClr val="004F8A"/>
                </a:solidFill>
                <a:latin typeface="Calibri" panose="020F0502020204030204" pitchFamily="34" charset="0"/>
              </a:rPr>
              <a:t> </a:t>
            </a:r>
            <a:r>
              <a:rPr lang="en-US" sz="1200" b="1" dirty="0">
                <a:solidFill>
                  <a:srgbClr val="004F8A"/>
                </a:solidFill>
                <a:latin typeface="Calibri" panose="020F0502020204030204" pitchFamily="34" charset="0"/>
              </a:rPr>
              <a:t>(3)                      </a:t>
            </a:r>
            <a:r>
              <a:rPr lang="en-US" sz="1400" b="1" dirty="0">
                <a:solidFill>
                  <a:srgbClr val="004F8A"/>
                </a:solidFill>
                <a:latin typeface="Calibri" panose="020F0502020204030204" pitchFamily="34" charset="0"/>
              </a:rPr>
              <a:t>---</a:t>
            </a:r>
            <a:r>
              <a:rPr lang="en-US" sz="1400" dirty="0">
                <a:solidFill>
                  <a:schemeClr val="tx1">
                    <a:lumMod val="65000"/>
                    <a:lumOff val="35000"/>
                  </a:schemeClr>
                </a:solidFill>
                <a:latin typeface="Calibri" panose="020F0502020204030204" pitchFamily="34" charset="0"/>
              </a:rPr>
              <a:t>  To encourage fast sale of NON-EXITS before auction</a:t>
            </a:r>
            <a:r>
              <a:rPr lang="en-US" sz="1200"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(4)</a:t>
            </a:r>
          </a:p>
          <a:p>
            <a:r>
              <a:rPr lang="en-US" sz="1400" b="1" dirty="0">
                <a:solidFill>
                  <a:schemeClr val="tx1">
                    <a:lumMod val="65000"/>
                    <a:lumOff val="35000"/>
                  </a:schemeClr>
                </a:solidFill>
                <a:latin typeface="Calibri" panose="020F0502020204030204" pitchFamily="34" charset="0"/>
              </a:rPr>
              <a:t>                                                                             </a:t>
            </a:r>
            <a:r>
              <a:rPr lang="en-US" sz="1400" b="1" dirty="0">
                <a:solidFill>
                  <a:srgbClr val="004F8A"/>
                </a:solidFill>
                <a:latin typeface="Calibri" panose="020F0502020204030204" pitchFamily="34" charset="0"/>
              </a:rPr>
              <a:t>---</a:t>
            </a:r>
            <a:r>
              <a:rPr lang="en-US" sz="1400" dirty="0">
                <a:solidFill>
                  <a:schemeClr val="tx1">
                    <a:lumMod val="65000"/>
                    <a:lumOff val="35000"/>
                  </a:schemeClr>
                </a:solidFill>
                <a:latin typeface="Calibri" panose="020F0502020204030204" pitchFamily="34" charset="0"/>
              </a:rPr>
              <a:t>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Most homeowners will use CHAIN FREE</a:t>
            </a:r>
            <a:r>
              <a:rPr lang="en-US" sz="1400" dirty="0">
                <a:solidFill>
                  <a:schemeClr val="tx1">
                    <a:lumMod val="65000"/>
                    <a:lumOff val="35000"/>
                  </a:schemeClr>
                </a:solidFill>
                <a:latin typeface="Perpetua"/>
              </a:rPr>
              <a:t>®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to secure next house for</a:t>
            </a:r>
            <a:b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b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                                                                                   </a:t>
            </a:r>
            <a:r>
              <a:rPr lang="en-GB" sz="1400" b="0" dirty="0">
                <a:solidFill>
                  <a:schemeClr val="tx1">
                    <a:lumMod val="65000"/>
                    <a:lumOff val="35000"/>
                  </a:schemeClr>
                </a:solidFill>
                <a:effectLst/>
                <a:latin typeface="Calibri" panose="020F0502020204030204" pitchFamily="34" charset="0"/>
                <a:cs typeface="Calibri" panose="020F0502020204030204" pitchFamily="34" charset="0"/>
              </a:rPr>
              <a:t>best price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and will</a:t>
            </a:r>
            <a:r>
              <a:rPr lang="en-GB" sz="1400" i="0" dirty="0">
                <a:solidFill>
                  <a:schemeClr val="tx1">
                    <a:lumMod val="65000"/>
                    <a:lumOff val="35000"/>
                  </a:schemeClr>
                </a:solidFill>
                <a:effectLst/>
                <a:latin typeface="Calibri" panose="020F0502020204030204" pitchFamily="34" charset="0"/>
                <a:cs typeface="Calibri" panose="020F0502020204030204" pitchFamily="34" charset="0"/>
              </a:rPr>
              <a:t> </a:t>
            </a:r>
            <a:r>
              <a:rPr lang="en-GB" sz="1400" b="1" i="0" dirty="0">
                <a:solidFill>
                  <a:schemeClr val="tx1">
                    <a:lumMod val="65000"/>
                    <a:lumOff val="35000"/>
                  </a:schemeClr>
                </a:solidFill>
                <a:effectLst/>
                <a:latin typeface="Calibri" panose="020F0502020204030204" pitchFamily="34" charset="0"/>
                <a:cs typeface="Calibri" panose="020F0502020204030204" pitchFamily="34" charset="0"/>
              </a:rPr>
              <a:t>not</a:t>
            </a:r>
            <a:r>
              <a:rPr lang="en-GB" sz="1400" i="0" dirty="0">
                <a:solidFill>
                  <a:schemeClr val="tx1">
                    <a:lumMod val="65000"/>
                    <a:lumOff val="35000"/>
                  </a:schemeClr>
                </a:solidFill>
                <a:effectLst/>
                <a:latin typeface="Calibri" panose="020F0502020204030204" pitchFamily="34" charset="0"/>
                <a:cs typeface="Calibri" panose="020F0502020204030204" pitchFamily="34" charset="0"/>
              </a:rPr>
              <a:t>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take our finance because their</a:t>
            </a:r>
            <a:b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b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                                                                                   agents will have sold their old house for more.</a:t>
            </a:r>
            <a:b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br>
            <a:br>
              <a:rPr lang="en-US" sz="1200" dirty="0">
                <a:solidFill>
                  <a:schemeClr val="tx1">
                    <a:lumMod val="65000"/>
                    <a:lumOff val="35000"/>
                  </a:schemeClr>
                </a:solidFill>
                <a:latin typeface="Calibri" panose="020F0502020204030204" pitchFamily="34" charset="0"/>
              </a:rPr>
            </a:br>
            <a:r>
              <a:rPr lang="en-US" sz="1200" b="1" dirty="0">
                <a:solidFill>
                  <a:srgbClr val="004F8A"/>
                </a:solidFill>
                <a:latin typeface="Calibri" panose="020F0502020204030204" pitchFamily="34" charset="0"/>
              </a:rPr>
              <a:t>(1)  </a:t>
            </a:r>
            <a:r>
              <a:rPr lang="en-US" sz="1200" b="1" dirty="0">
                <a:solidFill>
                  <a:schemeClr val="accent1">
                    <a:lumMod val="60000"/>
                    <a:lumOff val="40000"/>
                  </a:schemeClr>
                </a:solidFill>
                <a:latin typeface="Calibri" panose="020F0502020204030204" pitchFamily="34" charset="0"/>
              </a:rPr>
              <a:t>G8</a:t>
            </a:r>
            <a:r>
              <a:rPr lang="en-US" sz="1200" b="1" dirty="0">
                <a:solidFill>
                  <a:srgbClr val="004F8A"/>
                </a:solidFill>
                <a:latin typeface="Calibri" panose="020F0502020204030204" pitchFamily="34" charset="0"/>
              </a:rPr>
              <a:t> </a:t>
            </a:r>
            <a:r>
              <a:rPr lang="en-US" sz="1200" dirty="0">
                <a:solidFill>
                  <a:schemeClr val="tx1">
                    <a:lumMod val="65000"/>
                    <a:lumOff val="35000"/>
                  </a:schemeClr>
                </a:solidFill>
                <a:latin typeface="Calibri" panose="020F0502020204030204" pitchFamily="34" charset="0"/>
              </a:rPr>
              <a:t>Core Proposition and Restricted Sales: Illustrative Debt Facility of NON-EXIT Funds Outstanding (20 weeks)</a:t>
            </a:r>
            <a:br>
              <a:rPr lang="en-US" sz="1200" dirty="0">
                <a:solidFill>
                  <a:schemeClr val="tx1">
                    <a:lumMod val="65000"/>
                    <a:lumOff val="35000"/>
                  </a:schemeClr>
                </a:solidFill>
                <a:latin typeface="Calibri" panose="020F0502020204030204" pitchFamily="34" charset="0"/>
              </a:rPr>
            </a:br>
            <a:r>
              <a:rPr lang="en-US" sz="1200" b="1" dirty="0">
                <a:solidFill>
                  <a:srgbClr val="004F8A"/>
                </a:solidFill>
                <a:latin typeface="Calibri" panose="020F0502020204030204" pitchFamily="34" charset="0"/>
              </a:rPr>
              <a:t>(2)</a:t>
            </a:r>
            <a:r>
              <a:rPr lang="en-GB" sz="1200" b="1" i="0" dirty="0">
                <a:solidFill>
                  <a:srgbClr val="004F8A"/>
                </a:solidFill>
                <a:effectLst/>
                <a:latin typeface="Lato" panose="020F0502020204030203" pitchFamily="34" charset="0"/>
              </a:rPr>
              <a:t>  </a:t>
            </a:r>
            <a:r>
              <a:rPr lang="en-GB" sz="1200" b="0" i="0" dirty="0">
                <a:solidFill>
                  <a:srgbClr val="404040"/>
                </a:solidFill>
                <a:effectLst/>
                <a:latin typeface="Calibri" panose="020F0502020204030204" pitchFamily="34" charset="0"/>
                <a:cs typeface="Calibri" panose="020F0502020204030204" pitchFamily="34" charset="0"/>
              </a:rPr>
              <a:t>Sales agents paid £22,507 &gt; £35,000 (source: The Ambitious Group) / encourages sales agent to promote our products</a:t>
            </a:r>
            <a:br>
              <a:rPr lang="en-US" sz="1200" dirty="0">
                <a:solidFill>
                  <a:schemeClr val="tx1">
                    <a:lumMod val="65000"/>
                    <a:lumOff val="35000"/>
                  </a:schemeClr>
                </a:solidFill>
                <a:latin typeface="Calibri" panose="020F0502020204030204" pitchFamily="34" charset="0"/>
                <a:cs typeface="Calibri" panose="020F0502020204030204" pitchFamily="34" charset="0"/>
              </a:rPr>
            </a:br>
            <a:r>
              <a:rPr lang="en-US" sz="1200" b="1" dirty="0">
                <a:solidFill>
                  <a:srgbClr val="004F8A"/>
                </a:solidFill>
                <a:latin typeface="Calibri" panose="020F0502020204030204" pitchFamily="34" charset="0"/>
              </a:rPr>
              <a:t>(3)</a:t>
            </a:r>
            <a:r>
              <a:rPr lang="en-GB" sz="1200" b="1" dirty="0">
                <a:solidFill>
                  <a:srgbClr val="004F8A"/>
                </a:solidFill>
              </a:rPr>
              <a:t>  </a:t>
            </a:r>
            <a:r>
              <a:rPr lang="en-US" sz="1200" dirty="0">
                <a:solidFill>
                  <a:schemeClr val="tx1">
                    <a:lumMod val="65000"/>
                    <a:lumOff val="35000"/>
                  </a:schemeClr>
                </a:solidFill>
                <a:highlight>
                  <a:srgbClr val="FFFF00"/>
                </a:highlight>
                <a:latin typeface="Calibri" panose="020F0502020204030204" pitchFamily="34" charset="0"/>
              </a:rPr>
              <a:t>With “lock-out” (time of the essence) clause mitigating risk by non-reliance on single buyer</a:t>
            </a:r>
            <a:r>
              <a:rPr lang="en-US" sz="1200" dirty="0">
                <a:solidFill>
                  <a:schemeClr val="tx1">
                    <a:lumMod val="65000"/>
                    <a:lumOff val="35000"/>
                  </a:schemeClr>
                </a:solidFill>
                <a:latin typeface="Calibri" panose="020F0502020204030204" pitchFamily="34" charset="0"/>
              </a:rPr>
              <a:t> </a:t>
            </a:r>
            <a:r>
              <a:rPr lang="en-US" sz="1200" dirty="0">
                <a:solidFill>
                  <a:schemeClr val="tx1">
                    <a:lumMod val="65000"/>
                    <a:lumOff val="35000"/>
                  </a:schemeClr>
                </a:solidFill>
                <a:highlight>
                  <a:srgbClr val="FFFF00"/>
                </a:highlight>
                <a:latin typeface="Calibri" panose="020F0502020204030204" pitchFamily="34" charset="0"/>
              </a:rPr>
              <a:t>See</a:t>
            </a:r>
            <a:r>
              <a:rPr lang="en-US" sz="1200" b="1" dirty="0">
                <a:solidFill>
                  <a:schemeClr val="tx1">
                    <a:lumMod val="65000"/>
                    <a:lumOff val="35000"/>
                  </a:schemeClr>
                </a:solidFill>
                <a:highlight>
                  <a:srgbClr val="FFFF00"/>
                </a:highlight>
                <a:latin typeface="Calibri" panose="020F0502020204030204" pitchFamily="34" charset="0"/>
              </a:rPr>
              <a:t>: </a:t>
            </a:r>
            <a:r>
              <a:rPr lang="en-GB" sz="1200" i="0" dirty="0">
                <a:solidFill>
                  <a:srgbClr val="004F8A"/>
                </a:solidFill>
                <a:effectLst/>
                <a:highlight>
                  <a:srgbClr val="FFFF00"/>
                </a:highlight>
                <a:latin typeface="-apple-system"/>
                <a:hlinkClick r:id="rId6">
                  <a:extLst>
                    <a:ext uri="{A12FA001-AC4F-418D-AE19-62706E023703}">
                      <ahyp:hlinkClr xmlns:ahyp="http://schemas.microsoft.com/office/drawing/2018/hyperlinkcolor" val="tx"/>
                    </a:ext>
                  </a:extLst>
                </a:hlinkClick>
              </a:rPr>
              <a:t>Buyers Anti-Gazumping Guarantee</a:t>
            </a:r>
            <a:r>
              <a:rPr lang="en-GB" sz="1200" i="0" dirty="0">
                <a:solidFill>
                  <a:srgbClr val="004F8A"/>
                </a:solidFill>
                <a:effectLst/>
                <a:highlight>
                  <a:srgbClr val="FFFF00"/>
                </a:highlight>
                <a:latin typeface="Georgia" panose="02040502050405020303" pitchFamily="18" charset="0"/>
                <a:hlinkClick r:id="rId6">
                  <a:extLst>
                    <a:ext uri="{A12FA001-AC4F-418D-AE19-62706E023703}">
                      <ahyp:hlinkClr xmlns:ahyp="http://schemas.microsoft.com/office/drawing/2018/hyperlinkcolor" val="tx"/>
                    </a:ext>
                  </a:extLst>
                </a:hlinkClick>
              </a:rPr>
              <a:t>™</a:t>
            </a:r>
            <a:r>
              <a:rPr lang="en-GB" sz="1200" i="0" dirty="0">
                <a:solidFill>
                  <a:srgbClr val="004F8A"/>
                </a:solidFill>
                <a:effectLst/>
                <a:highlight>
                  <a:srgbClr val="FFFF00"/>
                </a:highlight>
                <a:latin typeface="-apple-system"/>
                <a:hlinkClick r:id="rId6">
                  <a:extLst>
                    <a:ext uri="{A12FA001-AC4F-418D-AE19-62706E023703}">
                      <ahyp:hlinkClr xmlns:ahyp="http://schemas.microsoft.com/office/drawing/2018/hyperlinkcolor" val="tx"/>
                    </a:ext>
                  </a:extLst>
                </a:hlinkClick>
              </a:rPr>
              <a:t> </a:t>
            </a:r>
            <a:r>
              <a:rPr lang="en-GB" sz="1200" i="0" dirty="0">
                <a:solidFill>
                  <a:srgbClr val="004F8A"/>
                </a:solidFill>
                <a:effectLst/>
                <a:highlight>
                  <a:srgbClr val="FFFF00"/>
                </a:highlight>
                <a:latin typeface="-apple-system"/>
              </a:rPr>
              <a:t> </a:t>
            </a:r>
            <a:r>
              <a:rPr lang="en-US" sz="1200" b="1" dirty="0">
                <a:solidFill>
                  <a:srgbClr val="004F8A"/>
                </a:solidFill>
                <a:latin typeface="Calibri" panose="020F0502020204030204" pitchFamily="34" charset="0"/>
              </a:rPr>
              <a:t>(4) </a:t>
            </a:r>
            <a:r>
              <a:rPr lang="en-GB" sz="1200" b="0" i="0" u="none" strike="noStrike" baseline="0" dirty="0">
                <a:solidFill>
                  <a:schemeClr val="tx1">
                    <a:lumMod val="65000"/>
                    <a:lumOff val="35000"/>
                  </a:schemeClr>
                </a:solidFill>
                <a:latin typeface="Calibri" panose="020F0502020204030204" pitchFamily="34" charset="0"/>
              </a:rPr>
              <a:t>150 days Drawdown to Sale completion of NON-EXIT vs. average </a:t>
            </a:r>
            <a:r>
              <a:rPr lang="en-GB" sz="1200" b="1" i="0" u="none" strike="noStrike" baseline="0" dirty="0">
                <a:solidFill>
                  <a:schemeClr val="tx1">
                    <a:lumMod val="50000"/>
                    <a:lumOff val="50000"/>
                  </a:schemeClr>
                </a:solidFill>
                <a:latin typeface="Calibri" panose="020F0502020204030204" pitchFamily="34" charset="0"/>
              </a:rPr>
              <a:t>18 weeks</a:t>
            </a:r>
            <a:r>
              <a:rPr lang="en-GB" sz="1200" b="1" i="0" u="none" strike="noStrike" baseline="0" dirty="0">
                <a:solidFill>
                  <a:schemeClr val="tx1">
                    <a:lumMod val="65000"/>
                    <a:lumOff val="35000"/>
                  </a:schemeClr>
                </a:solidFill>
                <a:latin typeface="Calibri" panose="020F0502020204030204" pitchFamily="34" charset="0"/>
              </a:rPr>
              <a:t>/</a:t>
            </a:r>
            <a:r>
              <a:rPr lang="en-GB" sz="1200" b="0" i="0" u="none" strike="noStrike" baseline="0" dirty="0">
                <a:solidFill>
                  <a:schemeClr val="tx1">
                    <a:lumMod val="65000"/>
                    <a:lumOff val="35000"/>
                  </a:schemeClr>
                </a:solidFill>
                <a:latin typeface="Calibri" panose="020F0502020204030204" pitchFamily="34" charset="0"/>
              </a:rPr>
              <a:t>129 days on market to completion (source: The Advisory) </a:t>
            </a:r>
            <a:br>
              <a:rPr lang="en-GB" sz="1200" b="0" i="0" u="none" strike="noStrike" baseline="0" dirty="0">
                <a:solidFill>
                  <a:schemeClr val="tx1">
                    <a:lumMod val="65000"/>
                    <a:lumOff val="35000"/>
                  </a:schemeClr>
                </a:solidFill>
                <a:latin typeface="Calibri" panose="020F0502020204030204" pitchFamily="34" charset="0"/>
              </a:rPr>
            </a:br>
            <a:br>
              <a:rPr lang="en-GB" sz="1200" b="0" i="0" u="none" strike="noStrike" baseline="0" dirty="0">
                <a:solidFill>
                  <a:schemeClr val="tx1">
                    <a:lumMod val="65000"/>
                    <a:lumOff val="35000"/>
                  </a:schemeClr>
                </a:solidFill>
                <a:latin typeface="Calibri" panose="020F0502020204030204" pitchFamily="34" charset="0"/>
              </a:rPr>
            </a:br>
            <a:endParaRPr lang="en-GB" sz="1200" b="0" i="0" u="none" strike="noStrike" baseline="0" dirty="0">
              <a:solidFill>
                <a:schemeClr val="tx1">
                  <a:lumMod val="65000"/>
                  <a:lumOff val="35000"/>
                </a:schemeClr>
              </a:solidFill>
              <a:latin typeface="Calibri" panose="020F0502020204030204" pitchFamily="34" charset="0"/>
            </a:endParaRPr>
          </a:p>
          <a:p>
            <a:endParaRPr lang="en-GB" sz="1200" b="0" i="0" u="none" strike="noStrike" baseline="0" dirty="0">
              <a:latin typeface="Calibri" panose="020F0502020204030204" pitchFamily="34" charset="0"/>
            </a:endParaRPr>
          </a:p>
          <a:p>
            <a:endParaRPr lang="en-GB" sz="1200" b="0" i="0" u="none" strike="noStrike" baseline="0" dirty="0">
              <a:latin typeface="Calibri" panose="020F0502020204030204" pitchFamily="34" charset="0"/>
            </a:endParaRPr>
          </a:p>
          <a:p>
            <a:pPr marL="228600" lvl="1" indent="-228600">
              <a:spcBef>
                <a:spcPts val="600"/>
              </a:spcBef>
              <a:buClr>
                <a:schemeClr val="accent2"/>
              </a:buClr>
              <a:buFont typeface="Arial" pitchFamily="34" charset="0"/>
              <a:buChar char="•"/>
            </a:pPr>
            <a:endParaRPr lang="en-US" sz="1200" dirty="0">
              <a:solidFill>
                <a:schemeClr val="tx1">
                  <a:lumMod val="65000"/>
                  <a:lumOff val="35000"/>
                </a:schemeClr>
              </a:solidFill>
              <a:latin typeface="Calibri" panose="020F0502020204030204" pitchFamily="34" charset="0"/>
            </a:endParaRPr>
          </a:p>
          <a:p>
            <a:pPr marL="228600" indent="-228600">
              <a:spcBef>
                <a:spcPts val="600"/>
              </a:spcBef>
              <a:buClr>
                <a:schemeClr val="accent2"/>
              </a:buClr>
            </a:pPr>
            <a:endParaRPr lang="en-US" sz="1200" dirty="0">
              <a:solidFill>
                <a:schemeClr val="tx1">
                  <a:lumMod val="65000"/>
                  <a:lumOff val="35000"/>
                </a:schemeClr>
              </a:solidFill>
              <a:latin typeface="Calibri" panose="020F0502020204030204" pitchFamily="34" charset="0"/>
            </a:endParaRPr>
          </a:p>
          <a:p>
            <a:pPr marL="228600" indent="-228600">
              <a:spcBef>
                <a:spcPts val="600"/>
              </a:spcBef>
              <a:buClr>
                <a:schemeClr val="accent2"/>
              </a:buClr>
              <a:buAutoNum type="arabicPlain" startAt="3"/>
            </a:pPr>
            <a:endParaRPr lang="en-US" sz="1400" dirty="0">
              <a:solidFill>
                <a:schemeClr val="accent6">
                  <a:lumMod val="75000"/>
                </a:schemeClr>
              </a:solidFill>
              <a:latin typeface="Calibri" panose="020F0502020204030204" pitchFamily="34" charset="0"/>
            </a:endParaRPr>
          </a:p>
          <a:p>
            <a:pPr marL="228600" indent="-228600">
              <a:spcBef>
                <a:spcPts val="600"/>
              </a:spcBef>
              <a:buClr>
                <a:schemeClr val="accent2"/>
              </a:buClr>
            </a:pPr>
            <a:endParaRPr lang="en-US" sz="1200" dirty="0">
              <a:solidFill>
                <a:schemeClr val="accent6">
                  <a:lumMod val="75000"/>
                </a:schemeClr>
              </a:solidFill>
              <a:latin typeface="Calibri" panose="020F0502020204030204" pitchFamily="34" charset="0"/>
            </a:endParaRPr>
          </a:p>
        </p:txBody>
      </p:sp>
    </p:spTree>
    <p:extLst>
      <p:ext uri="{BB962C8B-B14F-4D97-AF65-F5344CB8AC3E}">
        <p14:creationId xmlns:p14="http://schemas.microsoft.com/office/powerpoint/2010/main" val="297173777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615" y="1654629"/>
            <a:ext cx="8273031" cy="293914"/>
          </a:xfrm>
          <a:prstGeom prst="rect">
            <a:avLst/>
          </a:prstGeom>
          <a:solidFill>
            <a:schemeClr val="bg1"/>
          </a:solidFill>
        </p:spPr>
        <p:txBody>
          <a:bodyPr wrap="square" tIns="91440" bIns="91440">
            <a:noAutofit/>
          </a:bodyPr>
          <a:lstStyle/>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p:txBody>
      </p:sp>
      <p:sp>
        <p:nvSpPr>
          <p:cNvPr id="6" name="TextBox 5"/>
          <p:cNvSpPr txBox="1"/>
          <p:nvPr/>
        </p:nvSpPr>
        <p:spPr>
          <a:xfrm>
            <a:off x="362335" y="597902"/>
            <a:ext cx="8145484" cy="492443"/>
          </a:xfrm>
          <a:prstGeom prst="rect">
            <a:avLst/>
          </a:prstGeom>
          <a:noFill/>
        </p:spPr>
        <p:txBody>
          <a:bodyPr wrap="square" tIns="91440" bIns="91440" rtlCol="0">
            <a:spAutoFit/>
          </a:bodyPr>
          <a:lstStyle/>
          <a:p>
            <a:r>
              <a:rPr lang="en-US" sz="2000" dirty="0">
                <a:solidFill>
                  <a:schemeClr val="accent3"/>
                </a:solidFill>
                <a:latin typeface="Georgia" panose="02040502050405020303" pitchFamily="18" charset="0"/>
              </a:rPr>
              <a:t>Risk Management 3</a:t>
            </a:r>
            <a:r>
              <a:rPr lang="en-GB" sz="2000" dirty="0">
                <a:solidFill>
                  <a:schemeClr val="accent3"/>
                </a:solidFill>
                <a:latin typeface="Georgia" panose="02040502050405020303" pitchFamily="18" charset="0"/>
              </a:rPr>
              <a:t>  </a:t>
            </a:r>
            <a:endParaRPr lang="en-US" sz="2000" dirty="0">
              <a:solidFill>
                <a:schemeClr val="accent3"/>
              </a:solidFill>
              <a:latin typeface="Georgia" panose="02040502050405020303" pitchFamily="18" charset="0"/>
            </a:endParaRPr>
          </a:p>
        </p:txBody>
      </p:sp>
      <p:sp>
        <p:nvSpPr>
          <p:cNvPr id="9" name="Rectangle 8"/>
          <p:cNvSpPr/>
          <p:nvPr/>
        </p:nvSpPr>
        <p:spPr>
          <a:xfrm>
            <a:off x="362335" y="1033726"/>
            <a:ext cx="8273031" cy="5078313"/>
          </a:xfrm>
          <a:prstGeom prst="rect">
            <a:avLst/>
          </a:prstGeom>
          <a:solidFill>
            <a:schemeClr val="bg1"/>
          </a:solidFill>
        </p:spPr>
        <p:txBody>
          <a:bodyPr wrap="square" tIns="91440" bIns="91440">
            <a:spAutoFit/>
          </a:bodyPr>
          <a:lstStyle/>
          <a:p>
            <a:pPr marL="171450" lvl="1" indent="-171450">
              <a:spcBef>
                <a:spcPts val="600"/>
              </a:spcBef>
              <a:buClr>
                <a:schemeClr val="accent2"/>
              </a:buClr>
              <a:buFont typeface="Arial" panose="020B0604020202020204" pitchFamily="34" charset="0"/>
              <a:buChar char="•"/>
            </a:pPr>
            <a:r>
              <a:rPr lang="en-US" sz="1200" b="1" dirty="0">
                <a:solidFill>
                  <a:schemeClr val="tx1">
                    <a:lumMod val="65000"/>
                    <a:lumOff val="35000"/>
                  </a:schemeClr>
                </a:solidFill>
                <a:latin typeface="Calibri" panose="020F0502020204030204" pitchFamily="34" charset="0"/>
              </a:rPr>
              <a:t>Sequential Risk Management</a:t>
            </a:r>
            <a:br>
              <a:rPr lang="en-US" sz="1200" b="1" dirty="0">
                <a:solidFill>
                  <a:schemeClr val="tx1">
                    <a:lumMod val="65000"/>
                    <a:lumOff val="35000"/>
                  </a:schemeClr>
                </a:solidFill>
                <a:latin typeface="Calibri" panose="020F0502020204030204" pitchFamily="34" charset="0"/>
              </a:rPr>
            </a:br>
            <a:r>
              <a:rPr lang="en-US" sz="1200" b="1" dirty="0">
                <a:solidFill>
                  <a:srgbClr val="004F8A"/>
                </a:solidFill>
                <a:latin typeface="Calibri" panose="020F0502020204030204" pitchFamily="34" charset="0"/>
              </a:rPr>
              <a:t>              ---    </a:t>
            </a:r>
            <a:r>
              <a:rPr lang="en-US" sz="1200" b="1" dirty="0">
                <a:solidFill>
                  <a:schemeClr val="tx1">
                    <a:lumMod val="65000"/>
                    <a:lumOff val="35000"/>
                  </a:schemeClr>
                </a:solidFill>
                <a:latin typeface="Calibri" panose="020F0502020204030204" pitchFamily="34" charset="0"/>
              </a:rPr>
              <a:t>6 Stages </a:t>
            </a:r>
            <a:r>
              <a:rPr lang="en-US" sz="1200" b="1" dirty="0">
                <a:solidFill>
                  <a:srgbClr val="FF0000"/>
                </a:solidFill>
                <a:latin typeface="Calibri" panose="020F0502020204030204" pitchFamily="34" charset="0"/>
              </a:rPr>
              <a:t>IMPORTANT POINT</a:t>
            </a:r>
            <a:r>
              <a:rPr lang="en-US" sz="1200" dirty="0">
                <a:solidFill>
                  <a:schemeClr val="tx1">
                    <a:lumMod val="65000"/>
                    <a:lumOff val="35000"/>
                  </a:schemeClr>
                </a:solidFill>
                <a:latin typeface="Calibri" panose="020F0502020204030204" pitchFamily="34" charset="0"/>
              </a:rPr>
              <a:t>: Real-time Settings and Controls</a:t>
            </a:r>
            <a:br>
              <a:rPr lang="en-US" sz="1200" b="1" dirty="0">
                <a:solidFill>
                  <a:schemeClr val="tx1">
                    <a:lumMod val="65000"/>
                    <a:lumOff val="35000"/>
                  </a:schemeClr>
                </a:solidFill>
                <a:latin typeface="Calibri" panose="020F0502020204030204" pitchFamily="34" charset="0"/>
              </a:rPr>
            </a:br>
            <a:r>
              <a:rPr lang="en-US" sz="1200" b="1"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 ---   </a:t>
            </a:r>
            <a:r>
              <a:rPr lang="en-US" sz="1200" b="1" dirty="0">
                <a:solidFill>
                  <a:srgbClr val="004F8A"/>
                </a:solidFill>
                <a:latin typeface="Calibri" panose="020F0502020204030204" pitchFamily="34" charset="0"/>
                <a:hlinkClick r:id="rId3">
                  <a:extLst>
                    <a:ext uri="{A12FA001-AC4F-418D-AE19-62706E023703}">
                      <ahyp:hlinkClr xmlns:ahyp="http://schemas.microsoft.com/office/drawing/2018/hyperlinkcolor" val="tx"/>
                    </a:ext>
                  </a:extLst>
                </a:hlinkClick>
              </a:rPr>
              <a:t> </a:t>
            </a:r>
            <a:r>
              <a:rPr lang="en-US" sz="1200" dirty="0">
                <a:solidFill>
                  <a:srgbClr val="004F8A"/>
                </a:solidFill>
                <a:latin typeface="Calibri" panose="020F0502020204030204" pitchFamily="34" charset="0"/>
                <a:hlinkClick r:id="rId3">
                  <a:extLst>
                    <a:ext uri="{A12FA001-AC4F-418D-AE19-62706E023703}">
                      <ahyp:hlinkClr xmlns:ahyp="http://schemas.microsoft.com/office/drawing/2018/hyperlinkcolor" val="tx"/>
                    </a:ext>
                  </a:extLst>
                </a:hlinkClick>
              </a:rPr>
              <a:t>10 Levels </a:t>
            </a:r>
            <a:r>
              <a:rPr lang="en-US" sz="1200" dirty="0">
                <a:solidFill>
                  <a:srgbClr val="004F8A"/>
                </a:solidFill>
                <a:latin typeface="Calibri" panose="020F0502020204030204" pitchFamily="34" charset="0"/>
              </a:rPr>
              <a:t> </a:t>
            </a:r>
            <a:r>
              <a:rPr lang="en-US" sz="1200" dirty="0">
                <a:solidFill>
                  <a:schemeClr val="tx1">
                    <a:lumMod val="65000"/>
                    <a:lumOff val="35000"/>
                  </a:schemeClr>
                </a:solidFill>
                <a:latin typeface="Calibri" panose="020F0502020204030204" pitchFamily="34" charset="0"/>
              </a:rPr>
              <a:t>(LSRM)</a:t>
            </a:r>
            <a:br>
              <a:rPr lang="en-US" sz="1200" dirty="0">
                <a:solidFill>
                  <a:schemeClr val="tx1">
                    <a:lumMod val="65000"/>
                    <a:lumOff val="35000"/>
                  </a:schemeClr>
                </a:solidFill>
                <a:latin typeface="Calibri" panose="020F0502020204030204" pitchFamily="34" charset="0"/>
              </a:rPr>
            </a:b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a:p>
            <a:pPr marL="171450" lvl="1" indent="-171450">
              <a:spcBef>
                <a:spcPts val="600"/>
              </a:spcBef>
              <a:buClr>
                <a:schemeClr val="accent2"/>
              </a:buClr>
              <a:buFont typeface="Arial" panose="020B0604020202020204" pitchFamily="34" charset="0"/>
              <a:buChar char="•"/>
            </a:pPr>
            <a:r>
              <a:rPr lang="en-US" sz="1200" b="1" dirty="0">
                <a:solidFill>
                  <a:schemeClr val="tx1">
                    <a:lumMod val="65000"/>
                    <a:lumOff val="35000"/>
                  </a:schemeClr>
                </a:solidFill>
                <a:highlight>
                  <a:srgbClr val="FFFF00"/>
                </a:highlight>
                <a:latin typeface="Calibri" panose="020F0502020204030204" pitchFamily="34" charset="0"/>
              </a:rPr>
              <a:t>Systemic Risk </a:t>
            </a:r>
            <a:br>
              <a:rPr lang="en-US" sz="1000" b="1" dirty="0">
                <a:solidFill>
                  <a:srgbClr val="004F8A"/>
                </a:solidFill>
                <a:latin typeface="Calibri" panose="020F0502020204030204" pitchFamily="34" charset="0"/>
              </a:rPr>
            </a:br>
            <a:r>
              <a:rPr lang="en-US" sz="1000" b="1" dirty="0">
                <a:solidFill>
                  <a:srgbClr val="004F8A"/>
                </a:solidFill>
                <a:latin typeface="Calibri" panose="020F0502020204030204" pitchFamily="34" charset="0"/>
              </a:rPr>
              <a:t>                </a:t>
            </a:r>
            <a:r>
              <a:rPr lang="en-US" sz="1200" b="1" dirty="0">
                <a:solidFill>
                  <a:srgbClr val="004F8A"/>
                </a:solidFill>
                <a:latin typeface="Calibri" panose="020F0502020204030204" pitchFamily="34" charset="0"/>
              </a:rPr>
              <a:t>---    </a:t>
            </a:r>
            <a:r>
              <a:rPr lang="en-GB" sz="1200" b="0" i="0" u="none" strike="noStrike" baseline="0" dirty="0">
                <a:solidFill>
                  <a:schemeClr val="tx1">
                    <a:lumMod val="65000"/>
                    <a:lumOff val="35000"/>
                  </a:schemeClr>
                </a:solidFill>
                <a:latin typeface="Calibri" panose="020F0502020204030204" pitchFamily="34" charset="0"/>
              </a:rPr>
              <a:t>Due to unprecedented levels of economic uncertainty, we will, for the foreseeable future, insert in our Offer</a:t>
            </a:r>
            <a:br>
              <a:rPr lang="en-GB" sz="1200" b="0" i="0" u="none" strike="noStrike" baseline="0" dirty="0">
                <a:solidFill>
                  <a:schemeClr val="tx1">
                    <a:lumMod val="65000"/>
                    <a:lumOff val="35000"/>
                  </a:schemeClr>
                </a:solidFill>
                <a:latin typeface="Calibri" panose="020F0502020204030204" pitchFamily="34" charset="0"/>
              </a:rPr>
            </a:br>
            <a:r>
              <a:rPr lang="en-GB" sz="1200" b="0" i="0" u="none" strike="noStrike" baseline="0" dirty="0">
                <a:solidFill>
                  <a:schemeClr val="tx1">
                    <a:lumMod val="65000"/>
                    <a:lumOff val="35000"/>
                  </a:schemeClr>
                </a:solidFill>
                <a:latin typeface="Calibri" panose="020F0502020204030204" pitchFamily="34" charset="0"/>
              </a:rPr>
              <a:t>                     Documents a </a:t>
            </a:r>
            <a:r>
              <a:rPr lang="en-GB" sz="1200" i="0" u="none" strike="noStrike" baseline="0" dirty="0">
                <a:solidFill>
                  <a:schemeClr val="tx1">
                    <a:lumMod val="65000"/>
                    <a:lumOff val="35000"/>
                  </a:schemeClr>
                </a:solidFill>
                <a:highlight>
                  <a:srgbClr val="FFFF00"/>
                </a:highlight>
                <a:latin typeface="Calibri" panose="020F0502020204030204" pitchFamily="34" charset="0"/>
              </a:rPr>
              <a:t>Force Majeure Clause </a:t>
            </a:r>
            <a:r>
              <a:rPr lang="en-GB" sz="1200" b="0" i="0" u="none" strike="noStrike" baseline="0" dirty="0">
                <a:solidFill>
                  <a:schemeClr val="tx1">
                    <a:lumMod val="65000"/>
                    <a:lumOff val="35000"/>
                  </a:schemeClr>
                </a:solidFill>
                <a:latin typeface="Calibri" panose="020F0502020204030204" pitchFamily="34" charset="0"/>
              </a:rPr>
              <a:t>for NON-EXITS </a:t>
            </a:r>
            <a:r>
              <a:rPr lang="en-GB" sz="1200" b="1" i="0" u="none" strike="noStrike" baseline="0" dirty="0">
                <a:solidFill>
                  <a:srgbClr val="FF0000"/>
                </a:solidFill>
                <a:latin typeface="Calibri" panose="020F0502020204030204" pitchFamily="34" charset="0"/>
              </a:rPr>
              <a:t>IMPORTANT POINT </a:t>
            </a:r>
            <a:r>
              <a:rPr lang="en-US" sz="1200" b="1" dirty="0">
                <a:solidFill>
                  <a:srgbClr val="004F8A"/>
                </a:solidFill>
                <a:latin typeface="Calibri" panose="020F0502020204030204" pitchFamily="34" charset="0"/>
              </a:rPr>
              <a:t>(1) </a:t>
            </a:r>
            <a:br>
              <a:rPr lang="en-US" sz="1200" b="1" dirty="0">
                <a:solidFill>
                  <a:srgbClr val="004F8A"/>
                </a:solidFill>
                <a:latin typeface="Calibri" panose="020F0502020204030204" pitchFamily="34" charset="0"/>
              </a:rPr>
            </a:br>
            <a:r>
              <a:rPr lang="en-US" sz="1200" b="1" dirty="0">
                <a:solidFill>
                  <a:srgbClr val="004F8A"/>
                </a:solidFill>
                <a:latin typeface="Calibri" panose="020F0502020204030204" pitchFamily="34" charset="0"/>
              </a:rPr>
              <a:t>             ---    </a:t>
            </a:r>
            <a:r>
              <a:rPr lang="en-US" sz="1200" dirty="0">
                <a:solidFill>
                  <a:schemeClr val="tx1">
                    <a:lumMod val="65000"/>
                    <a:lumOff val="35000"/>
                  </a:schemeClr>
                </a:solidFill>
                <a:latin typeface="Calibri" panose="020F0502020204030204" pitchFamily="34" charset="0"/>
              </a:rPr>
              <a:t>See also Financial Indemnity Insurance </a:t>
            </a:r>
            <a:r>
              <a:rPr lang="en-US" sz="1200" dirty="0">
                <a:solidFill>
                  <a:srgbClr val="004F8A"/>
                </a:solidFill>
                <a:latin typeface="Calibri" panose="020F0502020204030204" pitchFamily="34" charset="0"/>
                <a:hlinkClick r:id="rId4" action="ppaction://hlinksldjump">
                  <a:extLst>
                    <a:ext uri="{A12FA001-AC4F-418D-AE19-62706E023703}">
                      <ahyp:hlinkClr xmlns:ahyp="http://schemas.microsoft.com/office/drawing/2018/hyperlinkcolor" val="tx"/>
                    </a:ext>
                  </a:extLst>
                </a:hlinkClick>
              </a:rPr>
              <a:t>Slide 39</a:t>
            </a:r>
            <a:br>
              <a:rPr lang="en-US" sz="1000" b="1" dirty="0">
                <a:solidFill>
                  <a:srgbClr val="004F8A"/>
                </a:solidFill>
                <a:latin typeface="Calibri" panose="020F0502020204030204" pitchFamily="34" charset="0"/>
              </a:rPr>
            </a:br>
            <a:endParaRPr lang="en-US" sz="1000" b="1" dirty="0">
              <a:solidFill>
                <a:srgbClr val="004F8A"/>
              </a:solidFill>
              <a:latin typeface="Calibri" panose="020F0502020204030204" pitchFamily="34" charset="0"/>
            </a:endParaRPr>
          </a:p>
          <a:p>
            <a:pPr marL="171450" lvl="1" indent="-171450">
              <a:spcBef>
                <a:spcPts val="600"/>
              </a:spcBef>
              <a:buClr>
                <a:schemeClr val="accent2"/>
              </a:buClr>
              <a:buFont typeface="Arial" panose="020B0604020202020204" pitchFamily="34" charset="0"/>
              <a:buChar char="•"/>
            </a:pPr>
            <a:r>
              <a:rPr lang="en-US" sz="1200" b="1" dirty="0">
                <a:solidFill>
                  <a:schemeClr val="tx1">
                    <a:lumMod val="65000"/>
                    <a:lumOff val="35000"/>
                  </a:schemeClr>
                </a:solidFill>
                <a:latin typeface="Calibri" panose="020F0502020204030204" pitchFamily="34" charset="0"/>
              </a:rPr>
              <a:t>Instructions to Valuers</a:t>
            </a:r>
            <a:br>
              <a:rPr lang="en-US" sz="1200" b="1" dirty="0">
                <a:solidFill>
                  <a:schemeClr val="tx1">
                    <a:lumMod val="65000"/>
                    <a:lumOff val="35000"/>
                  </a:schemeClr>
                </a:solidFill>
                <a:latin typeface="Calibri" panose="020F0502020204030204" pitchFamily="34" charset="0"/>
              </a:rPr>
            </a:br>
            <a:r>
              <a:rPr lang="en-US" sz="1200" b="1" dirty="0">
                <a:solidFill>
                  <a:srgbClr val="004F8A"/>
                </a:solidFill>
                <a:latin typeface="Calibri" panose="020F0502020204030204" pitchFamily="34" charset="0"/>
              </a:rPr>
              <a:t>             ---   </a:t>
            </a:r>
            <a:r>
              <a:rPr lang="en-US" sz="1200" dirty="0">
                <a:solidFill>
                  <a:schemeClr val="tx1">
                    <a:lumMod val="65000"/>
                    <a:lumOff val="35000"/>
                  </a:schemeClr>
                </a:solidFill>
                <a:latin typeface="Calibri" panose="020F0502020204030204" pitchFamily="34" charset="0"/>
              </a:rPr>
              <a:t>Mortgage Valuation/re-sale within 150 days (completion) unoccupied and empty</a:t>
            </a:r>
            <a:br>
              <a:rPr lang="en-US" sz="1200" dirty="0">
                <a:solidFill>
                  <a:srgbClr val="FF0000"/>
                </a:solidFill>
                <a:latin typeface="Calibri" panose="020F0502020204030204" pitchFamily="34" charset="0"/>
              </a:rPr>
            </a:br>
            <a:r>
              <a:rPr lang="en-US" sz="1200" dirty="0">
                <a:solidFill>
                  <a:srgbClr val="FF0000"/>
                </a:solidFill>
                <a:latin typeface="Calibri" panose="020F0502020204030204" pitchFamily="34" charset="0"/>
              </a:rPr>
              <a:t>           </a:t>
            </a:r>
            <a:r>
              <a:rPr lang="en-US" sz="1200" b="1" dirty="0">
                <a:solidFill>
                  <a:srgbClr val="FF0000"/>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   </a:t>
            </a:r>
            <a:r>
              <a:rPr lang="en-US" sz="1200" dirty="0">
                <a:solidFill>
                  <a:schemeClr val="tx1">
                    <a:lumMod val="65000"/>
                    <a:lumOff val="35000"/>
                  </a:schemeClr>
                </a:solidFill>
                <a:latin typeface="Calibri" panose="020F0502020204030204" pitchFamily="34" charset="0"/>
              </a:rPr>
              <a:t>Valuation Auditor </a:t>
            </a:r>
            <a:r>
              <a:rPr lang="en-GB" sz="1200" dirty="0">
                <a:solidFill>
                  <a:schemeClr val="tx1">
                    <a:lumMod val="65000"/>
                    <a:lumOff val="35000"/>
                  </a:schemeClr>
                </a:solidFill>
                <a:latin typeface="Calibri" panose="020F0502020204030204" pitchFamily="34" charset="0"/>
              </a:rPr>
              <a:t>   </a:t>
            </a:r>
            <a:endParaRPr lang="en-US" sz="1200" dirty="0">
              <a:solidFill>
                <a:srgbClr val="FF0000"/>
              </a:solidFill>
              <a:latin typeface="Calibri" panose="020F0502020204030204" pitchFamily="34" charset="0"/>
            </a:endParaRPr>
          </a:p>
          <a:p>
            <a:pPr marL="171450" indent="-171450">
              <a:spcBef>
                <a:spcPts val="600"/>
              </a:spcBef>
              <a:buClr>
                <a:schemeClr val="accent2"/>
              </a:buClr>
              <a:buFont typeface="Arial" pitchFamily="34" charset="0"/>
              <a:buChar char="•"/>
            </a:pPr>
            <a:r>
              <a:rPr lang="en-US" sz="1200" b="1" dirty="0">
                <a:solidFill>
                  <a:schemeClr val="tx1">
                    <a:lumMod val="65000"/>
                    <a:lumOff val="35000"/>
                  </a:schemeClr>
                </a:solidFill>
                <a:latin typeface="Calibri" panose="020F0502020204030204" pitchFamily="34" charset="0"/>
              </a:rPr>
              <a:t>Back Office</a:t>
            </a:r>
            <a:br>
              <a:rPr lang="en-US" sz="1200" b="1" dirty="0">
                <a:solidFill>
                  <a:schemeClr val="tx1">
                    <a:lumMod val="65000"/>
                    <a:lumOff val="35000"/>
                  </a:schemeClr>
                </a:solidFill>
                <a:latin typeface="Calibri" panose="020F0502020204030204" pitchFamily="34" charset="0"/>
              </a:rPr>
            </a:br>
            <a:r>
              <a:rPr lang="en-US" sz="1200" b="1" dirty="0">
                <a:solidFill>
                  <a:schemeClr val="tx1">
                    <a:lumMod val="65000"/>
                    <a:lumOff val="35000"/>
                  </a:schemeClr>
                </a:solidFill>
                <a:latin typeface="Calibri" panose="020F0502020204030204" pitchFamily="34" charset="0"/>
              </a:rPr>
              <a:t>           </a:t>
            </a:r>
            <a:r>
              <a:rPr lang="en-US" sz="1200"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a:t>
            </a:r>
            <a:r>
              <a:rPr lang="en-US" sz="1200" dirty="0">
                <a:solidFill>
                  <a:schemeClr val="tx1">
                    <a:lumMod val="65000"/>
                    <a:lumOff val="35000"/>
                  </a:schemeClr>
                </a:solidFill>
                <a:latin typeface="Calibri" panose="020F0502020204030204" pitchFamily="34" charset="0"/>
              </a:rPr>
              <a:t>   Underwriting/Legal Department/Finance/Sale and Asset Management          </a:t>
            </a:r>
            <a:r>
              <a:rPr lang="en-US" sz="1200" b="1" dirty="0">
                <a:solidFill>
                  <a:srgbClr val="004F8A"/>
                </a:solidFill>
                <a:latin typeface="Calibri" panose="020F0502020204030204" pitchFamily="34" charset="0"/>
              </a:rPr>
              <a:t> </a:t>
            </a:r>
            <a:br>
              <a:rPr lang="en-US" sz="1200" dirty="0">
                <a:solidFill>
                  <a:schemeClr val="tx1">
                    <a:lumMod val="65000"/>
                    <a:lumOff val="35000"/>
                  </a:schemeClr>
                </a:solidFill>
                <a:latin typeface="Calibri" panose="020F0502020204030204" pitchFamily="34" charset="0"/>
              </a:rPr>
            </a:br>
            <a:r>
              <a:rPr lang="en-US" sz="1200" dirty="0">
                <a:solidFill>
                  <a:schemeClr val="tx1">
                    <a:lumMod val="65000"/>
                    <a:lumOff val="35000"/>
                  </a:schemeClr>
                </a:solidFill>
                <a:latin typeface="Calibri" panose="020F0502020204030204" pitchFamily="34" charset="0"/>
              </a:rPr>
              <a:t>                </a:t>
            </a:r>
          </a:p>
          <a:p>
            <a:pPr marL="171450" lvl="1" indent="-171450">
              <a:spcBef>
                <a:spcPts val="600"/>
              </a:spcBef>
              <a:buClr>
                <a:schemeClr val="accent2"/>
              </a:buClr>
              <a:buFont typeface="Arial" panose="020B0604020202020204" pitchFamily="34" charset="0"/>
              <a:buChar char="•"/>
            </a:pPr>
            <a:r>
              <a:rPr lang="en-US" sz="1200" b="1" dirty="0">
                <a:solidFill>
                  <a:schemeClr val="tx1">
                    <a:lumMod val="65000"/>
                    <a:lumOff val="35000"/>
                  </a:schemeClr>
                </a:solidFill>
                <a:latin typeface="Calibri" panose="020F0502020204030204" pitchFamily="34" charset="0"/>
              </a:rPr>
              <a:t>Agents Success Rewarded </a:t>
            </a:r>
            <a:br>
              <a:rPr lang="en-US" sz="1200" b="1" dirty="0">
                <a:solidFill>
                  <a:schemeClr val="tx1">
                    <a:lumMod val="65000"/>
                    <a:lumOff val="35000"/>
                  </a:schemeClr>
                </a:solidFill>
                <a:latin typeface="Calibri" panose="020F0502020204030204" pitchFamily="34" charset="0"/>
              </a:rPr>
            </a:br>
            <a:r>
              <a:rPr lang="en-US" sz="1200"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a:t>
            </a:r>
            <a:r>
              <a:rPr lang="en-US" sz="1200" dirty="0">
                <a:solidFill>
                  <a:schemeClr val="tx1">
                    <a:lumMod val="65000"/>
                    <a:lumOff val="35000"/>
                  </a:schemeClr>
                </a:solidFill>
                <a:latin typeface="Calibri" panose="020F0502020204030204" pitchFamily="34" charset="0"/>
              </a:rPr>
              <a:t>   £1,000 </a:t>
            </a:r>
            <a:r>
              <a:rPr lang="en-US" sz="1200" b="1" dirty="0">
                <a:solidFill>
                  <a:srgbClr val="004F8A"/>
                </a:solidFill>
                <a:latin typeface="Calibri" panose="020F0502020204030204" pitchFamily="34" charset="0"/>
              </a:rPr>
              <a:t>(2)</a:t>
            </a:r>
            <a:r>
              <a:rPr lang="en-US" sz="1200" dirty="0">
                <a:solidFill>
                  <a:schemeClr val="tx1">
                    <a:lumMod val="65000"/>
                    <a:lumOff val="35000"/>
                  </a:schemeClr>
                </a:solidFill>
                <a:latin typeface="Calibri" panose="020F0502020204030204" pitchFamily="34" charset="0"/>
              </a:rPr>
              <a:t> See: </a:t>
            </a:r>
            <a:r>
              <a:rPr lang="en-US" sz="1200" dirty="0">
                <a:solidFill>
                  <a:srgbClr val="004F8A"/>
                </a:solidFill>
                <a:latin typeface="Calibri" panose="020F0502020204030204" pitchFamily="34" charset="0"/>
                <a:hlinkClick r:id="rId5">
                  <a:extLst>
                    <a:ext uri="{A12FA001-AC4F-418D-AE19-62706E023703}">
                      <ahyp:hlinkClr xmlns:ahyp="http://schemas.microsoft.com/office/drawing/2018/hyperlinkcolor" val="tx"/>
                    </a:ext>
                  </a:extLst>
                </a:hlinkClick>
              </a:rPr>
              <a:t>Fees</a:t>
            </a:r>
            <a:r>
              <a:rPr lang="en-US" sz="1200" dirty="0">
                <a:solidFill>
                  <a:schemeClr val="tx1">
                    <a:lumMod val="65000"/>
                    <a:lumOff val="35000"/>
                  </a:schemeClr>
                </a:solidFill>
                <a:latin typeface="Calibri" panose="020F0502020204030204" pitchFamily="34" charset="0"/>
              </a:rPr>
              <a:t> </a:t>
            </a:r>
            <a:br>
              <a:rPr lang="en-US" sz="1200" dirty="0">
                <a:solidFill>
                  <a:schemeClr val="tx1">
                    <a:lumMod val="65000"/>
                    <a:lumOff val="35000"/>
                  </a:schemeClr>
                </a:solidFill>
                <a:latin typeface="Calibri" panose="020F0502020204030204" pitchFamily="34" charset="0"/>
              </a:rPr>
            </a:br>
            <a:r>
              <a:rPr lang="en-US" sz="1200" dirty="0">
                <a:solidFill>
                  <a:schemeClr val="tx1">
                    <a:lumMod val="65000"/>
                    <a:lumOff val="35000"/>
                  </a:schemeClr>
                </a:solidFill>
                <a:latin typeface="Calibri" panose="020F0502020204030204" pitchFamily="34" charset="0"/>
              </a:rPr>
              <a:t>            </a:t>
            </a:r>
            <a:r>
              <a:rPr lang="en-US" sz="1200" b="1" dirty="0">
                <a:solidFill>
                  <a:srgbClr val="004F8A"/>
                </a:solidFill>
                <a:latin typeface="Calibri" panose="020F0502020204030204" pitchFamily="34" charset="0"/>
              </a:rPr>
              <a:t>---</a:t>
            </a:r>
            <a:r>
              <a:rPr lang="en-US" sz="1200" dirty="0">
                <a:solidFill>
                  <a:schemeClr val="tx1">
                    <a:lumMod val="65000"/>
                    <a:lumOff val="35000"/>
                  </a:schemeClr>
                </a:solidFill>
                <a:latin typeface="Calibri" panose="020F0502020204030204" pitchFamily="34" charset="0"/>
              </a:rPr>
              <a:t>   To encourage EXITS </a:t>
            </a:r>
            <a:r>
              <a:rPr lang="en-US" sz="1200" b="1" dirty="0">
                <a:solidFill>
                  <a:srgbClr val="004F8A"/>
                </a:solidFill>
                <a:latin typeface="Calibri" panose="020F0502020204030204" pitchFamily="34" charset="0"/>
              </a:rPr>
              <a:t>(3)</a:t>
            </a:r>
            <a:br>
              <a:rPr lang="en-US" sz="1200" dirty="0">
                <a:solidFill>
                  <a:schemeClr val="tx1">
                    <a:lumMod val="65000"/>
                    <a:lumOff val="35000"/>
                  </a:schemeClr>
                </a:solidFill>
                <a:latin typeface="Calibri" panose="020F0502020204030204" pitchFamily="34" charset="0"/>
              </a:rPr>
            </a:br>
            <a:endParaRPr lang="en-US" sz="1200" dirty="0">
              <a:solidFill>
                <a:schemeClr val="tx1">
                  <a:lumMod val="65000"/>
                  <a:lumOff val="35000"/>
                </a:schemeClr>
              </a:solidFill>
              <a:latin typeface="Calibri" panose="020F0502020204030204" pitchFamily="34" charset="0"/>
            </a:endParaRPr>
          </a:p>
          <a:p>
            <a:pPr algn="l"/>
            <a:r>
              <a:rPr lang="en-GB" sz="1200" b="1" dirty="0">
                <a:solidFill>
                  <a:srgbClr val="004F8A"/>
                </a:solidFill>
                <a:latin typeface="Calibri" panose="020F0502020204030204" pitchFamily="34" charset="0"/>
              </a:rPr>
              <a:t>(1) </a:t>
            </a:r>
            <a:r>
              <a:rPr lang="en-GB" sz="1200" b="0" i="0" u="none" strike="noStrike" baseline="0" dirty="0">
                <a:solidFill>
                  <a:schemeClr val="tx1">
                    <a:lumMod val="65000"/>
                    <a:lumOff val="35000"/>
                  </a:schemeClr>
                </a:solidFill>
                <a:latin typeface="Calibri" panose="020F0502020204030204" pitchFamily="34" charset="0"/>
              </a:rPr>
              <a:t>The </a:t>
            </a:r>
            <a:r>
              <a:rPr lang="en-GB" sz="1200" i="0" u="none" strike="noStrike" baseline="0" dirty="0">
                <a:solidFill>
                  <a:schemeClr val="tx1">
                    <a:lumMod val="65000"/>
                    <a:lumOff val="35000"/>
                  </a:schemeClr>
                </a:solidFill>
                <a:highlight>
                  <a:srgbClr val="FFFF00"/>
                </a:highlight>
                <a:latin typeface="Calibri" panose="020F0502020204030204" pitchFamily="34" charset="0"/>
              </a:rPr>
              <a:t>Force Majeure Clause </a:t>
            </a:r>
            <a:r>
              <a:rPr lang="en-GB" sz="1200" b="0" i="0" u="none" strike="noStrike" baseline="0" dirty="0">
                <a:solidFill>
                  <a:schemeClr val="tx1">
                    <a:lumMod val="65000"/>
                    <a:lumOff val="35000"/>
                  </a:schemeClr>
                </a:solidFill>
                <a:latin typeface="Calibri" panose="020F0502020204030204" pitchFamily="34" charset="0"/>
              </a:rPr>
              <a:t>will be triggered if the </a:t>
            </a:r>
            <a:r>
              <a:rPr lang="en-GB" sz="1200" i="0" u="none" strike="noStrike" baseline="0" dirty="0">
                <a:solidFill>
                  <a:schemeClr val="tx1">
                    <a:lumMod val="65000"/>
                    <a:lumOff val="35000"/>
                  </a:schemeClr>
                </a:solidFill>
                <a:latin typeface="Calibri" panose="020F0502020204030204" pitchFamily="34" charset="0"/>
              </a:rPr>
              <a:t>RICS Residential Market Survey </a:t>
            </a:r>
            <a:r>
              <a:rPr lang="en-GB" sz="1200" b="0" i="0" u="none" strike="noStrike" baseline="0" dirty="0">
                <a:solidFill>
                  <a:schemeClr val="tx1">
                    <a:lumMod val="65000"/>
                    <a:lumOff val="35000"/>
                  </a:schemeClr>
                </a:solidFill>
                <a:latin typeface="Calibri" panose="020F0502020204030204" pitchFamily="34" charset="0"/>
              </a:rPr>
              <a:t>of monthly sentiment of Chartered Surveyors (Survey) falls between the date of our Offer Documents and the date of customer’s solicitors Drawdown Notice. If the Survey results fall between these two dates the CHAIN FREE</a:t>
            </a:r>
            <a:r>
              <a:rPr lang="en-GB" sz="1200" b="0" i="0" u="none" strike="noStrike" baseline="0" dirty="0">
                <a:solidFill>
                  <a:schemeClr val="tx1">
                    <a:lumMod val="65000"/>
                    <a:lumOff val="35000"/>
                  </a:schemeClr>
                </a:solidFill>
                <a:latin typeface="Arial" panose="020B0604020202020204" pitchFamily="34" charset="0"/>
              </a:rPr>
              <a:t>®</a:t>
            </a:r>
            <a:r>
              <a:rPr lang="en-GB" sz="1200" b="0" i="0" u="none" strike="noStrike" baseline="0" dirty="0">
                <a:solidFill>
                  <a:schemeClr val="tx1">
                    <a:lumMod val="65000"/>
                    <a:lumOff val="35000"/>
                  </a:schemeClr>
                </a:solidFill>
                <a:latin typeface="Calibri" panose="020F0502020204030204" pitchFamily="34" charset="0"/>
              </a:rPr>
              <a:t>  Fall Back Price</a:t>
            </a:r>
            <a:r>
              <a:rPr lang="en-GB" sz="1200" b="0" i="0" u="none" strike="noStrike" baseline="0" dirty="0">
                <a:solidFill>
                  <a:schemeClr val="tx1">
                    <a:lumMod val="65000"/>
                    <a:lumOff val="35000"/>
                  </a:schemeClr>
                </a:solidFill>
                <a:latin typeface="Arial" panose="020B0604020202020204" pitchFamily="34" charset="0"/>
              </a:rPr>
              <a:t>® </a:t>
            </a:r>
            <a:r>
              <a:rPr lang="en-GB" sz="1200" b="0" i="0" u="none" strike="noStrike" baseline="0" dirty="0">
                <a:solidFill>
                  <a:schemeClr val="tx1">
                    <a:lumMod val="65000"/>
                    <a:lumOff val="35000"/>
                  </a:schemeClr>
                </a:solidFill>
                <a:latin typeface="Calibri" panose="020F0502020204030204" pitchFamily="34" charset="0"/>
              </a:rPr>
              <a:t>90% </a:t>
            </a:r>
            <a:r>
              <a:rPr lang="en-GB" sz="1200" b="0" i="0" u="none" strike="noStrike" baseline="0" dirty="0" err="1">
                <a:solidFill>
                  <a:schemeClr val="tx1">
                    <a:lumMod val="65000"/>
                    <a:lumOff val="35000"/>
                  </a:schemeClr>
                </a:solidFill>
                <a:latin typeface="Calibri" panose="020F0502020204030204" pitchFamily="34" charset="0"/>
              </a:rPr>
              <a:t>DataSource</a:t>
            </a:r>
            <a:r>
              <a:rPr lang="en-GB" sz="1200" b="0" i="0" u="none" strike="noStrike" baseline="0" dirty="0">
                <a:solidFill>
                  <a:schemeClr val="tx1">
                    <a:lumMod val="65000"/>
                    <a:lumOff val="35000"/>
                  </a:schemeClr>
                </a:solidFill>
                <a:latin typeface="Calibri" panose="020F0502020204030204" pitchFamily="34" charset="0"/>
              </a:rPr>
              <a:t> or RICS will be reduced by 5% with option for homeowner to withdraw from contract (in this event Administration Fee </a:t>
            </a:r>
            <a:r>
              <a:rPr lang="en-GB" sz="1200" b="1" i="0" u="none" strike="noStrike" baseline="0" dirty="0">
                <a:solidFill>
                  <a:schemeClr val="accent1">
                    <a:lumMod val="60000"/>
                    <a:lumOff val="40000"/>
                  </a:schemeClr>
                </a:solidFill>
                <a:latin typeface="Calibri" panose="020F0502020204030204" pitchFamily="34" charset="0"/>
              </a:rPr>
              <a:t>D68</a:t>
            </a:r>
            <a:r>
              <a:rPr lang="en-GB" sz="1200" b="0" i="0" u="none" strike="noStrike" baseline="0" dirty="0">
                <a:solidFill>
                  <a:schemeClr val="tx1">
                    <a:lumMod val="65000"/>
                    <a:lumOff val="35000"/>
                  </a:schemeClr>
                </a:solidFill>
                <a:latin typeface="Calibri" panose="020F0502020204030204" pitchFamily="34" charset="0"/>
              </a:rPr>
              <a:t> returned and no 1% Fee). </a:t>
            </a:r>
            <a:br>
              <a:rPr lang="en-GB" sz="1200" b="0" i="0" u="none" strike="noStrike" baseline="0" dirty="0">
                <a:solidFill>
                  <a:schemeClr val="tx1">
                    <a:lumMod val="65000"/>
                    <a:lumOff val="35000"/>
                  </a:schemeClr>
                </a:solidFill>
                <a:latin typeface="Calibri" panose="020F0502020204030204" pitchFamily="34" charset="0"/>
              </a:rPr>
            </a:br>
            <a:r>
              <a:rPr lang="en-GB" sz="1200" b="1" i="0" u="none" strike="noStrike" baseline="0" dirty="0">
                <a:solidFill>
                  <a:srgbClr val="004F8A"/>
                </a:solidFill>
                <a:latin typeface="Calibri" panose="020F0502020204030204" pitchFamily="34" charset="0"/>
              </a:rPr>
              <a:t>(2) </a:t>
            </a:r>
            <a:r>
              <a:rPr lang="en-GB" sz="1200" b="1" i="0" u="none" strike="noStrike" baseline="0" dirty="0">
                <a:solidFill>
                  <a:schemeClr val="accent2">
                    <a:lumMod val="60000"/>
                    <a:lumOff val="40000"/>
                  </a:schemeClr>
                </a:solidFill>
                <a:latin typeface="Calibri" panose="020F0502020204030204" pitchFamily="34" charset="0"/>
              </a:rPr>
              <a:t>Financial Model </a:t>
            </a:r>
            <a:r>
              <a:rPr lang="en-GB" sz="1200" i="0" u="none" strike="noStrike" baseline="0" dirty="0">
                <a:solidFill>
                  <a:schemeClr val="tx1">
                    <a:lumMod val="65000"/>
                    <a:lumOff val="35000"/>
                  </a:schemeClr>
                </a:solidFill>
                <a:latin typeface="Calibri" panose="020F0502020204030204" pitchFamily="34" charset="0"/>
              </a:rPr>
              <a:t>assumes all EXITS </a:t>
            </a:r>
            <a:r>
              <a:rPr lang="en-GB" sz="1200" b="1" i="0" u="none" strike="noStrike" baseline="0" dirty="0">
                <a:solidFill>
                  <a:schemeClr val="accent2">
                    <a:lumMod val="60000"/>
                    <a:lumOff val="40000"/>
                  </a:schemeClr>
                </a:solidFill>
                <a:latin typeface="Calibri" panose="020F0502020204030204" pitchFamily="34" charset="0"/>
              </a:rPr>
              <a:t>D22 </a:t>
            </a:r>
            <a:r>
              <a:rPr lang="en-GB" sz="1200" b="1" i="0" u="none" strike="noStrike" baseline="0" dirty="0">
                <a:solidFill>
                  <a:srgbClr val="004F8A"/>
                </a:solidFill>
                <a:latin typeface="Calibri" panose="020F0502020204030204" pitchFamily="34" charset="0"/>
              </a:rPr>
              <a:t>(3) </a:t>
            </a:r>
            <a:r>
              <a:rPr lang="en-GB" sz="1200" b="0" i="0" u="none" strike="noStrike" baseline="0" dirty="0">
                <a:solidFill>
                  <a:schemeClr val="tx1">
                    <a:lumMod val="65000"/>
                    <a:lumOff val="35000"/>
                  </a:schemeClr>
                </a:solidFill>
                <a:latin typeface="Calibri" panose="020F0502020204030204" pitchFamily="34" charset="0"/>
              </a:rPr>
              <a:t>CHAIN FREE</a:t>
            </a:r>
            <a:r>
              <a:rPr lang="en-GB" sz="1000" b="0" i="0" u="none" strike="noStrike" baseline="0" dirty="0">
                <a:solidFill>
                  <a:schemeClr val="tx1">
                    <a:lumMod val="65000"/>
                    <a:lumOff val="35000"/>
                  </a:schemeClr>
                </a:solidFill>
                <a:latin typeface="Arial" panose="020B0604020202020204" pitchFamily="34" charset="0"/>
                <a:cs typeface="Arial" panose="020B0604020202020204" pitchFamily="34" charset="0"/>
              </a:rPr>
              <a:t>®</a:t>
            </a:r>
            <a:r>
              <a:rPr lang="en-GB" sz="1200" b="0" i="0" u="none" strike="noStrike" baseline="0" dirty="0">
                <a:solidFill>
                  <a:schemeClr val="tx1">
                    <a:lumMod val="65000"/>
                    <a:lumOff val="35000"/>
                  </a:schemeClr>
                </a:solidFill>
                <a:latin typeface="Calibri" panose="020F0502020204030204" pitchFamily="34" charset="0"/>
              </a:rPr>
              <a:t> customers who join the Plan and pay a 1% Fee and do </a:t>
            </a:r>
            <a:r>
              <a:rPr lang="en-GB" sz="1200" b="1" i="0" u="none" strike="noStrike" baseline="0" dirty="0">
                <a:solidFill>
                  <a:schemeClr val="tx1">
                    <a:lumMod val="65000"/>
                    <a:lumOff val="35000"/>
                  </a:schemeClr>
                </a:solidFill>
                <a:latin typeface="Calibri" panose="020F0502020204030204" pitchFamily="34" charset="0"/>
              </a:rPr>
              <a:t>not</a:t>
            </a:r>
            <a:r>
              <a:rPr lang="en-GB" sz="1200" b="0" i="0" u="none" strike="noStrike" baseline="0" dirty="0">
                <a:solidFill>
                  <a:schemeClr val="tx1">
                    <a:lumMod val="65000"/>
                    <a:lumOff val="35000"/>
                  </a:schemeClr>
                </a:solidFill>
                <a:latin typeface="Calibri" panose="020F0502020204030204" pitchFamily="34" charset="0"/>
              </a:rPr>
              <a:t> take our finance (Fall Back Price</a:t>
            </a:r>
            <a:r>
              <a:rPr lang="en-GB" sz="1200" b="0" i="0" u="none" strike="noStrike" baseline="0" dirty="0">
                <a:solidFill>
                  <a:schemeClr val="tx1">
                    <a:lumMod val="65000"/>
                    <a:lumOff val="35000"/>
                  </a:schemeClr>
                </a:solidFill>
              </a:rPr>
              <a:t>®</a:t>
            </a:r>
            <a:r>
              <a:rPr lang="en-GB" sz="1200" b="0" i="0" u="none" strike="noStrike" baseline="0" dirty="0">
                <a:solidFill>
                  <a:schemeClr val="tx1">
                    <a:lumMod val="65000"/>
                    <a:lumOff val="35000"/>
                  </a:schemeClr>
                </a:solidFill>
                <a:latin typeface="Calibri" panose="020F0502020204030204" pitchFamily="34" charset="0"/>
              </a:rPr>
              <a:t>). </a:t>
            </a:r>
            <a:endParaRPr lang="en-US" sz="1200" b="1" dirty="0">
              <a:solidFill>
                <a:schemeClr val="accent2">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122645844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615" y="1654629"/>
            <a:ext cx="8273031" cy="293914"/>
          </a:xfrm>
          <a:prstGeom prst="rect">
            <a:avLst/>
          </a:prstGeom>
          <a:solidFill>
            <a:schemeClr val="bg1"/>
          </a:solidFill>
        </p:spPr>
        <p:txBody>
          <a:bodyPr wrap="square" tIns="91440" bIns="91440">
            <a:noAutofit/>
          </a:bodyPr>
          <a:lstStyle/>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p:txBody>
      </p:sp>
      <p:sp>
        <p:nvSpPr>
          <p:cNvPr id="6" name="TextBox 5"/>
          <p:cNvSpPr txBox="1"/>
          <p:nvPr/>
        </p:nvSpPr>
        <p:spPr>
          <a:xfrm>
            <a:off x="499258" y="617728"/>
            <a:ext cx="8145484" cy="492443"/>
          </a:xfrm>
          <a:prstGeom prst="rect">
            <a:avLst/>
          </a:prstGeom>
          <a:noFill/>
        </p:spPr>
        <p:txBody>
          <a:bodyPr wrap="square" tIns="91440" bIns="91440" rtlCol="0">
            <a:spAutoFit/>
          </a:bodyPr>
          <a:lstStyle/>
          <a:p>
            <a:r>
              <a:rPr lang="en-US" sz="2000" dirty="0">
                <a:solidFill>
                  <a:schemeClr val="accent3"/>
                </a:solidFill>
                <a:latin typeface="Georgia" panose="02040502050405020303" pitchFamily="18" charset="0"/>
              </a:rPr>
              <a:t>Risk Management 4 (Pre-Loan)</a:t>
            </a:r>
          </a:p>
        </p:txBody>
      </p:sp>
      <p:sp>
        <p:nvSpPr>
          <p:cNvPr id="9" name="Rectangle 8"/>
          <p:cNvSpPr/>
          <p:nvPr/>
        </p:nvSpPr>
        <p:spPr>
          <a:xfrm>
            <a:off x="352354" y="1553774"/>
            <a:ext cx="8273031" cy="369332"/>
          </a:xfrm>
          <a:prstGeom prst="rect">
            <a:avLst/>
          </a:prstGeom>
          <a:solidFill>
            <a:schemeClr val="bg1"/>
          </a:solidFill>
        </p:spPr>
        <p:txBody>
          <a:bodyPr wrap="square" tIns="91440" bIns="91440">
            <a:spAutoFit/>
          </a:bodyPr>
          <a:lstStyle/>
          <a:p>
            <a:pPr marL="171450" lvl="1" indent="-171450">
              <a:spcBef>
                <a:spcPts val="600"/>
              </a:spcBef>
              <a:buClr>
                <a:schemeClr val="accent2"/>
              </a:buClr>
              <a:buFont typeface="Arial" panose="020B0604020202020204" pitchFamily="34" charset="0"/>
              <a:buChar char="•"/>
            </a:pPr>
            <a:endParaRPr lang="en-US" sz="1200" dirty="0">
              <a:solidFill>
                <a:schemeClr val="tx1">
                  <a:lumMod val="65000"/>
                  <a:lumOff val="35000"/>
                </a:schemeClr>
              </a:solidFill>
              <a:latin typeface="Calibri" panose="020F0502020204030204" pitchFamily="34" charset="0"/>
            </a:endParaRPr>
          </a:p>
        </p:txBody>
      </p:sp>
      <p:sp>
        <p:nvSpPr>
          <p:cNvPr id="7" name="TextBox 6">
            <a:extLst>
              <a:ext uri="{FF2B5EF4-FFF2-40B4-BE49-F238E27FC236}">
                <a16:creationId xmlns:a16="http://schemas.microsoft.com/office/drawing/2014/main" id="{C805B39D-AE9B-49C2-AAC0-F7876EC7EF84}"/>
              </a:ext>
            </a:extLst>
          </p:cNvPr>
          <p:cNvSpPr txBox="1"/>
          <p:nvPr/>
        </p:nvSpPr>
        <p:spPr>
          <a:xfrm>
            <a:off x="518615" y="743852"/>
            <a:ext cx="7964518" cy="7109639"/>
          </a:xfrm>
          <a:prstGeom prst="rect">
            <a:avLst/>
          </a:prstGeom>
          <a:noFill/>
        </p:spPr>
        <p:txBody>
          <a:bodyPr wrap="square">
            <a:spAutoFit/>
          </a:bodyPr>
          <a:lstStyle/>
          <a:p>
            <a:pPr lvl="1">
              <a:buFont typeface="+mj-lt"/>
              <a:buAutoNum type="arabicPeriod"/>
            </a:pPr>
            <a:endParaRPr lang="en-GB" sz="1400" b="1" dirty="0">
              <a:latin typeface="Calibri" panose="020F0502020204030204" pitchFamily="34" charset="0"/>
              <a:cs typeface="Calibri" panose="020F0502020204030204" pitchFamily="34" charset="0"/>
            </a:endParaRPr>
          </a:p>
          <a:p>
            <a:br>
              <a:rPr lang="en-GB" sz="1400" b="1" dirty="0">
                <a:solidFill>
                  <a:schemeClr val="tx1">
                    <a:lumMod val="65000"/>
                    <a:lumOff val="35000"/>
                  </a:schemeClr>
                </a:solidFill>
                <a:latin typeface="Calibri" panose="020F0502020204030204" pitchFamily="34" charset="0"/>
                <a:cs typeface="Calibri" panose="020F0502020204030204" pitchFamily="34" charset="0"/>
              </a:rPr>
            </a:br>
            <a:r>
              <a:rPr lang="en-GB" sz="1600" dirty="0">
                <a:solidFill>
                  <a:schemeClr val="tx1">
                    <a:lumMod val="65000"/>
                    <a:lumOff val="35000"/>
                  </a:schemeClr>
                </a:solidFill>
                <a:latin typeface="Calibri" panose="020F0502020204030204" pitchFamily="34" charset="0"/>
                <a:cs typeface="Calibri" panose="020F0502020204030204" pitchFamily="34" charset="0"/>
              </a:rPr>
              <a:t>Before Application     </a:t>
            </a:r>
            <a:r>
              <a:rPr lang="en-GB" sz="1400" dirty="0">
                <a:solidFill>
                  <a:schemeClr val="tx1">
                    <a:lumMod val="65000"/>
                    <a:lumOff val="35000"/>
                  </a:schemeClr>
                </a:solidFill>
                <a:latin typeface="Calibri" panose="020F0502020204030204" pitchFamily="34" charset="0"/>
                <a:cs typeface="Calibri" panose="020F0502020204030204" pitchFamily="34" charset="0"/>
              </a:rPr>
              <a:t>                                                         </a:t>
            </a:r>
            <a:r>
              <a:rPr lang="en-GB" sz="1400" dirty="0">
                <a:solidFill>
                  <a:srgbClr val="004F8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Real-time Settings and Controls</a:t>
            </a:r>
            <a:r>
              <a:rPr lang="en-GB" sz="1400" dirty="0">
                <a:solidFill>
                  <a:srgbClr val="004F8A"/>
                </a:solidFill>
                <a:latin typeface="Calibri" panose="020F0502020204030204" pitchFamily="34" charset="0"/>
                <a:cs typeface="Calibri" panose="020F0502020204030204" pitchFamily="34" charset="0"/>
              </a:rPr>
              <a:t> </a:t>
            </a:r>
            <a:r>
              <a:rPr lang="en-GB" sz="1200" b="1" dirty="0">
                <a:solidFill>
                  <a:srgbClr val="004F8A"/>
                </a:solidFill>
                <a:latin typeface="Calibri" panose="020F0502020204030204" pitchFamily="34" charset="0"/>
                <a:cs typeface="Calibri" panose="020F0502020204030204" pitchFamily="34" charset="0"/>
              </a:rPr>
              <a:t>(1)</a:t>
            </a:r>
            <a:br>
              <a:rPr lang="en-GB" sz="1400" b="1" dirty="0">
                <a:solidFill>
                  <a:srgbClr val="004F8A"/>
                </a:solidFill>
                <a:latin typeface="Calibri" panose="020F0502020204030204" pitchFamily="34" charset="0"/>
                <a:cs typeface="Calibri" panose="020F0502020204030204" pitchFamily="34" charset="0"/>
              </a:rPr>
            </a:br>
            <a:br>
              <a:rPr lang="en-GB" sz="1600" b="1" dirty="0">
                <a:solidFill>
                  <a:schemeClr val="tx1">
                    <a:lumMod val="65000"/>
                    <a:lumOff val="35000"/>
                  </a:schemeClr>
                </a:solidFill>
                <a:latin typeface="Calibri" panose="020F0502020204030204" pitchFamily="34" charset="0"/>
                <a:cs typeface="Calibri" panose="020F0502020204030204" pitchFamily="34" charset="0"/>
              </a:rPr>
            </a:br>
            <a:r>
              <a:rPr lang="en-GB" sz="1600" dirty="0">
                <a:solidFill>
                  <a:schemeClr val="tx1">
                    <a:lumMod val="65000"/>
                    <a:lumOff val="35000"/>
                  </a:schemeClr>
                </a:solidFill>
                <a:latin typeface="Calibri" panose="020F0502020204030204" pitchFamily="34" charset="0"/>
                <a:cs typeface="Calibri" panose="020F0502020204030204" pitchFamily="34" charset="0"/>
              </a:rPr>
              <a:t>Application (by the homeowner or their agent)</a:t>
            </a:r>
            <a:br>
              <a:rPr lang="en-GB" sz="1600" b="1" dirty="0">
                <a:solidFill>
                  <a:schemeClr val="tx1">
                    <a:lumMod val="65000"/>
                    <a:lumOff val="35000"/>
                  </a:schemeClr>
                </a:solidFill>
                <a:latin typeface="Calibri" panose="020F0502020204030204" pitchFamily="34" charset="0"/>
                <a:cs typeface="Calibri" panose="020F0502020204030204" pitchFamily="34" charset="0"/>
              </a:rPr>
            </a:br>
            <a:endParaRPr lang="en-GB" sz="1600" b="1" dirty="0">
              <a:solidFill>
                <a:schemeClr val="tx1">
                  <a:lumMod val="65000"/>
                  <a:lumOff val="35000"/>
                </a:schemeClr>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Perils</a:t>
            </a: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282828"/>
                </a:solidFill>
                <a:latin typeface="Calibri" panose="020F0502020204030204" pitchFamily="34" charset="0"/>
                <a:cs typeface="Calibri" panose="020F0502020204030204" pitchFamily="34" charset="0"/>
              </a:rPr>
              <a:t>Price Movements </a:t>
            </a:r>
            <a:r>
              <a:rPr lang="en-GB" sz="1200" b="1" dirty="0">
                <a:solidFill>
                  <a:srgbClr val="004F8A"/>
                </a:solidFill>
                <a:latin typeface="Calibri" panose="020F0502020204030204" pitchFamily="34" charset="0"/>
                <a:cs typeface="Calibri" panose="020F0502020204030204" pitchFamily="34" charset="0"/>
              </a:rPr>
              <a:t>(2)</a:t>
            </a:r>
            <a:endParaRPr lang="en-GB" sz="1200" b="1"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r>
              <a:rPr lang="en-GB" sz="1400" dirty="0" err="1">
                <a:solidFill>
                  <a:srgbClr val="282828"/>
                </a:solidFill>
                <a:latin typeface="Calibri" panose="020F0502020204030204" pitchFamily="34" charset="0"/>
                <a:cs typeface="Calibri" panose="020F0502020204030204" pitchFamily="34" charset="0"/>
              </a:rPr>
              <a:t>DataSource</a:t>
            </a:r>
            <a:r>
              <a:rPr lang="en-GB" sz="1400" dirty="0">
                <a:solidFill>
                  <a:srgbClr val="282828"/>
                </a:solidFill>
                <a:latin typeface="Calibri" panose="020F0502020204030204" pitchFamily="34" charset="0"/>
                <a:cs typeface="Calibri" panose="020F0502020204030204" pitchFamily="34" charset="0"/>
              </a:rPr>
              <a:t> Valuations</a:t>
            </a:r>
            <a:r>
              <a:rPr lang="en-GB" sz="1200" b="1" dirty="0">
                <a:solidFill>
                  <a:srgbClr val="004F8A"/>
                </a:solidFill>
                <a:latin typeface="Calibri" panose="020F0502020204030204" pitchFamily="34" charset="0"/>
                <a:cs typeface="Calibri" panose="020F0502020204030204" pitchFamily="34" charset="0"/>
              </a:rPr>
              <a:t> (3)     </a:t>
            </a:r>
            <a:endParaRPr lang="en-GB" sz="1200" b="1"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r>
              <a:rPr lang="en-GB" sz="1400"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Application Details</a:t>
            </a:r>
            <a:br>
              <a:rPr lang="en-GB" sz="1400" dirty="0">
                <a:solidFill>
                  <a:schemeClr val="tx1">
                    <a:lumMod val="65000"/>
                    <a:lumOff val="35000"/>
                  </a:schemeClr>
                </a:solidFill>
                <a:latin typeface="Calibri" panose="020F0502020204030204" pitchFamily="34" charset="0"/>
                <a:cs typeface="Calibri" panose="020F0502020204030204" pitchFamily="34" charset="0"/>
              </a:rPr>
            </a:br>
            <a:br>
              <a:rPr lang="en-GB" sz="1400" dirty="0">
                <a:solidFill>
                  <a:schemeClr val="tx1">
                    <a:lumMod val="65000"/>
                    <a:lumOff val="35000"/>
                  </a:schemeClr>
                </a:solidFill>
                <a:latin typeface="Calibri" panose="020F0502020204030204" pitchFamily="34" charset="0"/>
                <a:cs typeface="Calibri" panose="020F0502020204030204" pitchFamily="34" charset="0"/>
              </a:rPr>
            </a:br>
            <a:r>
              <a:rPr lang="en-GB" sz="1600" dirty="0">
                <a:solidFill>
                  <a:schemeClr val="tx1">
                    <a:lumMod val="65000"/>
                    <a:lumOff val="35000"/>
                  </a:schemeClr>
                </a:solidFill>
                <a:latin typeface="Calibri" panose="020F0502020204030204" pitchFamily="34" charset="0"/>
                <a:cs typeface="Calibri" panose="020F0502020204030204" pitchFamily="34" charset="0"/>
              </a:rPr>
              <a:t>Application to Drawdown</a:t>
            </a:r>
            <a:br>
              <a:rPr lang="en-GB" sz="1600" b="1" dirty="0">
                <a:solidFill>
                  <a:schemeClr val="tx1">
                    <a:lumMod val="65000"/>
                    <a:lumOff val="35000"/>
                  </a:schemeClr>
                </a:solidFill>
                <a:latin typeface="Calibri" panose="020F0502020204030204" pitchFamily="34" charset="0"/>
                <a:cs typeface="Calibri" panose="020F0502020204030204" pitchFamily="34" charset="0"/>
              </a:rPr>
            </a:br>
            <a:endParaRPr lang="en-GB" sz="1400" b="1" dirty="0">
              <a:solidFill>
                <a:srgbClr val="FF0000"/>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Application</a:t>
            </a: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RICS Valuation Form</a:t>
            </a:r>
            <a:r>
              <a:rPr lang="en-GB" sz="1400" dirty="0">
                <a:solidFill>
                  <a:srgbClr val="004F8A"/>
                </a:solidFill>
                <a:latin typeface="Calibri" panose="020F0502020204030204" pitchFamily="34" charset="0"/>
                <a:cs typeface="Calibri" panose="020F0502020204030204" pitchFamily="34" charset="0"/>
              </a:rPr>
              <a:t> </a:t>
            </a:r>
            <a:r>
              <a:rPr lang="en-GB" sz="1200" b="1" dirty="0">
                <a:solidFill>
                  <a:srgbClr val="004F8A"/>
                </a:solidFill>
                <a:latin typeface="Calibri" panose="020F0502020204030204" pitchFamily="34" charset="0"/>
                <a:cs typeface="Calibri" panose="020F0502020204030204" pitchFamily="34" charset="0"/>
              </a:rPr>
              <a:t>(4)</a:t>
            </a:r>
          </a:p>
          <a:p>
            <a:r>
              <a:rPr lang="en-GB" sz="1400" dirty="0">
                <a:solidFill>
                  <a:srgbClr val="004F8A"/>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Algorithm (Example)</a:t>
            </a:r>
            <a:r>
              <a:rPr lang="en-GB" sz="1400" dirty="0">
                <a:solidFill>
                  <a:srgbClr val="004F8A"/>
                </a:solidFill>
                <a:latin typeface="Calibri" panose="020F0502020204030204" pitchFamily="34" charset="0"/>
                <a:cs typeface="Calibri" panose="020F0502020204030204" pitchFamily="34" charset="0"/>
              </a:rPr>
              <a:t> </a:t>
            </a:r>
            <a:r>
              <a:rPr lang="en-GB" sz="1200" b="1" dirty="0">
                <a:solidFill>
                  <a:srgbClr val="004F8A"/>
                </a:solidFill>
                <a:latin typeface="Calibri" panose="020F0502020204030204" pitchFamily="34" charset="0"/>
                <a:cs typeface="Calibri" panose="020F0502020204030204" pitchFamily="34" charset="0"/>
              </a:rPr>
              <a:t>(5)</a:t>
            </a:r>
          </a:p>
          <a:p>
            <a:r>
              <a:rPr lang="en-GB" sz="1400"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Drawdown Notice Period</a:t>
            </a:r>
            <a:endParaRPr lang="en-GB" sz="1400"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Agent Responsibilities At Drawdown Date</a:t>
            </a: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Agent Submission at Drawdown Date</a:t>
            </a:r>
            <a:endParaRPr lang="en-GB" sz="1400" dirty="0">
              <a:solidFill>
                <a:srgbClr val="004F8A"/>
              </a:solidFill>
              <a:latin typeface="Calibri" panose="020F0502020204030204" pitchFamily="34" charset="0"/>
              <a:cs typeface="Calibri" panose="020F0502020204030204" pitchFamily="34" charset="0"/>
            </a:endParaRPr>
          </a:p>
          <a:p>
            <a:endParaRPr lang="en-GB" sz="800" b="1" dirty="0">
              <a:solidFill>
                <a:srgbClr val="004F8A"/>
              </a:solidFill>
              <a:latin typeface="Calibri" panose="020F0502020204030204" pitchFamily="34" charset="0"/>
              <a:cs typeface="Calibri" panose="020F0502020204030204" pitchFamily="34" charset="0"/>
            </a:endParaRPr>
          </a:p>
          <a:p>
            <a:r>
              <a:rPr lang="en-GB" sz="1200" b="1" dirty="0">
                <a:solidFill>
                  <a:srgbClr val="004F8A"/>
                </a:solidFill>
                <a:latin typeface="Calibri" panose="020F0502020204030204" pitchFamily="34" charset="0"/>
                <a:cs typeface="Calibri" panose="020F0502020204030204" pitchFamily="34" charset="0"/>
              </a:rPr>
              <a:t>(1) </a:t>
            </a:r>
            <a:r>
              <a:rPr lang="en-GB" sz="1200" dirty="0">
                <a:solidFill>
                  <a:schemeClr val="tx1">
                    <a:lumMod val="65000"/>
                    <a:lumOff val="35000"/>
                  </a:schemeClr>
                </a:solidFill>
                <a:latin typeface="Calibri" panose="020F0502020204030204" pitchFamily="34" charset="0"/>
                <a:cs typeface="Calibri" panose="020F0502020204030204" pitchFamily="34" charset="0"/>
              </a:rPr>
              <a:t>Macro and Micro risk controlled at 10 LSRM at 6 Stages. </a:t>
            </a:r>
          </a:p>
          <a:p>
            <a:r>
              <a:rPr lang="en-GB" sz="1200" b="1" dirty="0">
                <a:solidFill>
                  <a:srgbClr val="004F8A"/>
                </a:solidFill>
                <a:latin typeface="Calibri" panose="020F0502020204030204" pitchFamily="34" charset="0"/>
                <a:cs typeface="Calibri" panose="020F0502020204030204" pitchFamily="34" charset="0"/>
              </a:rPr>
              <a:t>(2) </a:t>
            </a:r>
            <a:r>
              <a:rPr lang="en-GB" sz="1200" dirty="0">
                <a:solidFill>
                  <a:schemeClr val="tx1">
                    <a:lumMod val="65000"/>
                    <a:lumOff val="35000"/>
                  </a:schemeClr>
                </a:solidFill>
                <a:latin typeface="Calibri" panose="020F0502020204030204" pitchFamily="34" charset="0"/>
                <a:cs typeface="Calibri" panose="020F0502020204030204" pitchFamily="34" charset="0"/>
              </a:rPr>
              <a:t>Rightmove data feed: House Prices In Local Authority Areas; Rising/Static/Falling (last 3 months + / - 5%)</a:t>
            </a:r>
          </a:p>
          <a:p>
            <a:r>
              <a:rPr lang="en-GB" sz="1200" b="1" dirty="0">
                <a:solidFill>
                  <a:srgbClr val="004F8A"/>
                </a:solidFill>
                <a:latin typeface="Calibri" panose="020F0502020204030204" pitchFamily="34" charset="0"/>
                <a:cs typeface="Calibri" panose="020F0502020204030204" pitchFamily="34" charset="0"/>
              </a:rPr>
              <a:t>(3)  </a:t>
            </a:r>
            <a:r>
              <a:rPr lang="en-GB" sz="1200" dirty="0">
                <a:solidFill>
                  <a:schemeClr val="tx1">
                    <a:lumMod val="65000"/>
                    <a:lumOff val="35000"/>
                  </a:schemeClr>
                </a:solidFill>
                <a:latin typeface="Calibri" panose="020F0502020204030204" pitchFamily="34" charset="0"/>
                <a:cs typeface="Calibri" panose="020F0502020204030204" pitchFamily="34" charset="0"/>
              </a:rPr>
              <a:t>Rightmove data feed (free to customer): Automatic Valuation Models (AVMs);</a:t>
            </a:r>
            <a:r>
              <a:rPr lang="en-GB" sz="1200" dirty="0">
                <a:solidFill>
                  <a:schemeClr val="tx1">
                    <a:lumMod val="65000"/>
                    <a:lumOff val="35000"/>
                  </a:schemeClr>
                </a:solidFill>
                <a:latin typeface="Calibri" panose="020F0502020204030204" pitchFamily="34" charset="0"/>
              </a:rPr>
              <a:t> Confidence Level A (0% &gt; 5) </a:t>
            </a:r>
            <a:br>
              <a:rPr lang="en-GB" sz="1200" dirty="0">
                <a:solidFill>
                  <a:schemeClr val="tx1">
                    <a:lumMod val="65000"/>
                    <a:lumOff val="35000"/>
                  </a:schemeClr>
                </a:solidFill>
                <a:latin typeface="Calibri" panose="020F0502020204030204" pitchFamily="34" charset="0"/>
              </a:rPr>
            </a:br>
            <a:r>
              <a:rPr lang="en-GB" sz="1200" b="1" dirty="0">
                <a:solidFill>
                  <a:srgbClr val="004F8A"/>
                </a:solidFill>
                <a:latin typeface="Calibri" panose="020F0502020204030204" pitchFamily="34" charset="0"/>
              </a:rPr>
              <a:t>(4) </a:t>
            </a:r>
            <a:r>
              <a:rPr lang="en-US" sz="1200" dirty="0">
                <a:solidFill>
                  <a:schemeClr val="tx1">
                    <a:lumMod val="65000"/>
                    <a:lumOff val="35000"/>
                  </a:schemeClr>
                </a:solidFill>
                <a:latin typeface="Calibri" panose="020F0502020204030204" pitchFamily="34" charset="0"/>
              </a:rPr>
              <a:t>For mortgage purposes / Surveyors PI (sales at  5% less than Valuation). Surveyors and instructions approved by selected mortgage lenders.</a:t>
            </a:r>
            <a:r>
              <a:rPr lang="en-US" sz="900" b="1" dirty="0">
                <a:solidFill>
                  <a:srgbClr val="004F8A"/>
                </a:solidFill>
                <a:latin typeface="Calibri" panose="020F0502020204030204" pitchFamily="34" charset="0"/>
              </a:rPr>
              <a:t> </a:t>
            </a:r>
            <a:br>
              <a:rPr lang="en-US" sz="900" b="1" dirty="0">
                <a:solidFill>
                  <a:srgbClr val="004F8A"/>
                </a:solidFill>
                <a:latin typeface="Calibri" panose="020F0502020204030204" pitchFamily="34" charset="0"/>
              </a:rPr>
            </a:br>
            <a:r>
              <a:rPr lang="en-US" sz="1200" b="1" dirty="0">
                <a:solidFill>
                  <a:srgbClr val="004F8A"/>
                </a:solidFill>
                <a:latin typeface="Calibri" panose="020F0502020204030204" pitchFamily="34" charset="0"/>
              </a:rPr>
              <a:t>(5) </a:t>
            </a:r>
            <a:r>
              <a:rPr lang="en-US" sz="1200" b="1" dirty="0">
                <a:solidFill>
                  <a:srgbClr val="FF0000"/>
                </a:solidFill>
                <a:highlight>
                  <a:srgbClr val="FFFF00"/>
                </a:highlight>
                <a:latin typeface="Calibri" panose="020F0502020204030204" pitchFamily="34" charset="0"/>
              </a:rPr>
              <a:t>IMPORTANT POINT</a:t>
            </a:r>
            <a:r>
              <a:rPr lang="en-US" sz="1200" dirty="0">
                <a:solidFill>
                  <a:schemeClr val="tx1">
                    <a:lumMod val="65000"/>
                    <a:lumOff val="35000"/>
                  </a:schemeClr>
                </a:solidFill>
                <a:highlight>
                  <a:srgbClr val="FFFF00"/>
                </a:highlight>
                <a:latin typeface="Calibri" panose="020F0502020204030204" pitchFamily="34" charset="0"/>
              </a:rPr>
              <a:t>: Headroom to prevent NON-EXIT draw-downs exceeding Finance Package </a:t>
            </a:r>
            <a:r>
              <a:rPr lang="en-US" sz="1200" b="1" dirty="0">
                <a:solidFill>
                  <a:schemeClr val="accent2">
                    <a:lumMod val="60000"/>
                    <a:lumOff val="40000"/>
                  </a:schemeClr>
                </a:solidFill>
                <a:highlight>
                  <a:srgbClr val="FFFF00"/>
                </a:highlight>
                <a:latin typeface="Calibri" panose="020F0502020204030204" pitchFamily="34" charset="0"/>
              </a:rPr>
              <a:t>H10</a:t>
            </a:r>
            <a:r>
              <a:rPr lang="en-US" sz="1200" dirty="0">
                <a:solidFill>
                  <a:schemeClr val="tx1">
                    <a:lumMod val="65000"/>
                    <a:lumOff val="35000"/>
                  </a:schemeClr>
                </a:solidFill>
                <a:latin typeface="Calibri" panose="020F0502020204030204" pitchFamily="34" charset="0"/>
              </a:rPr>
              <a:t>.</a:t>
            </a:r>
            <a:br>
              <a:rPr lang="en-US" sz="1200" dirty="0">
                <a:solidFill>
                  <a:schemeClr val="tx1">
                    <a:lumMod val="65000"/>
                    <a:lumOff val="35000"/>
                  </a:schemeClr>
                </a:solidFill>
                <a:latin typeface="Calibri" panose="020F0502020204030204" pitchFamily="34" charset="0"/>
              </a:rPr>
            </a:br>
            <a:br>
              <a:rPr lang="en-US" sz="1200" dirty="0">
                <a:solidFill>
                  <a:schemeClr val="tx1">
                    <a:lumMod val="65000"/>
                    <a:lumOff val="35000"/>
                  </a:schemeClr>
                </a:solidFill>
                <a:latin typeface="Calibri" panose="020F0502020204030204" pitchFamily="34" charset="0"/>
              </a:rPr>
            </a:br>
            <a:br>
              <a:rPr lang="en-US" sz="1200" dirty="0">
                <a:solidFill>
                  <a:schemeClr val="tx1">
                    <a:lumMod val="65000"/>
                    <a:lumOff val="35000"/>
                  </a:schemeClr>
                </a:solidFill>
                <a:latin typeface="Calibri" panose="020F0502020204030204" pitchFamily="34" charset="0"/>
              </a:rPr>
            </a:br>
            <a:br>
              <a:rPr lang="en-US" sz="1200" dirty="0">
                <a:solidFill>
                  <a:schemeClr val="tx1">
                    <a:lumMod val="65000"/>
                    <a:lumOff val="35000"/>
                  </a:schemeClr>
                </a:solidFill>
                <a:latin typeface="Calibri" panose="020F0502020204030204" pitchFamily="34" charset="0"/>
              </a:rPr>
            </a:br>
            <a:br>
              <a:rPr lang="en-US" sz="1200" dirty="0">
                <a:solidFill>
                  <a:schemeClr val="tx1">
                    <a:lumMod val="65000"/>
                    <a:lumOff val="35000"/>
                  </a:schemeClr>
                </a:solidFill>
                <a:latin typeface="Calibri" panose="020F0502020204030204" pitchFamily="34" charset="0"/>
              </a:rPr>
            </a:br>
            <a:br>
              <a:rPr lang="en-US" sz="1200" dirty="0">
                <a:solidFill>
                  <a:schemeClr val="tx1">
                    <a:lumMod val="65000"/>
                    <a:lumOff val="35000"/>
                  </a:schemeClr>
                </a:solidFill>
                <a:latin typeface="Calibri" panose="020F0502020204030204" pitchFamily="34" charset="0"/>
              </a:rPr>
            </a:b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a:pPr>
            <a:endParaRPr lang="en-GB" sz="1400" b="1" dirty="0">
              <a:solidFill>
                <a:srgbClr val="004F8A"/>
              </a:solidFill>
              <a:latin typeface="Calibri" panose="020F0502020204030204" pitchFamily="34" charset="0"/>
              <a:cs typeface="Calibri" panose="020F0502020204030204" pitchFamily="34" charset="0"/>
            </a:endParaRPr>
          </a:p>
          <a:p>
            <a:pPr>
              <a:buFont typeface="+mj-lt"/>
              <a:buAutoNum type="arabicPeriod"/>
            </a:pPr>
            <a:endParaRPr lang="en-GB" sz="1400" b="1" dirty="0">
              <a:latin typeface="Calibri" panose="020F0502020204030204" pitchFamily="34" charset="0"/>
              <a:cs typeface="Calibri" panose="020F0502020204030204" pitchFamily="34" charset="0"/>
            </a:endParaRPr>
          </a:p>
        </p:txBody>
      </p:sp>
      <p:sp>
        <p:nvSpPr>
          <p:cNvPr id="17" name="Arrow: Down 16">
            <a:extLst>
              <a:ext uri="{FF2B5EF4-FFF2-40B4-BE49-F238E27FC236}">
                <a16:creationId xmlns:a16="http://schemas.microsoft.com/office/drawing/2014/main" id="{B3E53180-5A55-4262-8E2C-10535F59E0E7}"/>
              </a:ext>
            </a:extLst>
          </p:cNvPr>
          <p:cNvSpPr/>
          <p:nvPr/>
        </p:nvSpPr>
        <p:spPr>
          <a:xfrm>
            <a:off x="6048700" y="1430681"/>
            <a:ext cx="157657" cy="34183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highlight>
                <a:srgbClr val="FFFF00"/>
              </a:highlight>
            </a:endParaRPr>
          </a:p>
        </p:txBody>
      </p:sp>
      <p:cxnSp>
        <p:nvCxnSpPr>
          <p:cNvPr id="3" name="Straight Connector 2">
            <a:extLst>
              <a:ext uri="{FF2B5EF4-FFF2-40B4-BE49-F238E27FC236}">
                <a16:creationId xmlns:a16="http://schemas.microsoft.com/office/drawing/2014/main" id="{34EF6791-36B1-4E83-97F0-3B8A995063F8}"/>
              </a:ext>
            </a:extLst>
          </p:cNvPr>
          <p:cNvCxnSpPr>
            <a:cxnSpLocks/>
          </p:cNvCxnSpPr>
          <p:nvPr/>
        </p:nvCxnSpPr>
        <p:spPr>
          <a:xfrm>
            <a:off x="5696607" y="476118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549B380-FF63-44FE-BA2C-CFE513682349}"/>
              </a:ext>
            </a:extLst>
          </p:cNvPr>
          <p:cNvSpPr/>
          <p:nvPr/>
        </p:nvSpPr>
        <p:spPr>
          <a:xfrm>
            <a:off x="5638798" y="4895009"/>
            <a:ext cx="977462"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1717079"/>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615" y="1654629"/>
            <a:ext cx="8273031" cy="293914"/>
          </a:xfrm>
          <a:prstGeom prst="rect">
            <a:avLst/>
          </a:prstGeom>
          <a:solidFill>
            <a:schemeClr val="bg1"/>
          </a:solidFill>
        </p:spPr>
        <p:txBody>
          <a:bodyPr wrap="square" tIns="91440" bIns="91440">
            <a:noAutofit/>
          </a:bodyPr>
          <a:lstStyle/>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a:p>
            <a:pPr>
              <a:spcBef>
                <a:spcPts val="600"/>
              </a:spcBef>
              <a:buClr>
                <a:schemeClr val="accent2"/>
              </a:buClr>
            </a:pPr>
            <a:endParaRPr lang="en-US" sz="1400" dirty="0">
              <a:solidFill>
                <a:schemeClr val="tx1">
                  <a:lumMod val="65000"/>
                  <a:lumOff val="35000"/>
                </a:schemeClr>
              </a:solidFill>
              <a:latin typeface="Calibri" panose="020F0502020204030204" pitchFamily="34" charset="0"/>
            </a:endParaRPr>
          </a:p>
        </p:txBody>
      </p:sp>
      <p:sp>
        <p:nvSpPr>
          <p:cNvPr id="6" name="TextBox 5"/>
          <p:cNvSpPr txBox="1"/>
          <p:nvPr/>
        </p:nvSpPr>
        <p:spPr>
          <a:xfrm>
            <a:off x="479901" y="758952"/>
            <a:ext cx="8145484" cy="492443"/>
          </a:xfrm>
          <a:prstGeom prst="rect">
            <a:avLst/>
          </a:prstGeom>
          <a:noFill/>
        </p:spPr>
        <p:txBody>
          <a:bodyPr wrap="square" tIns="91440" bIns="91440" rtlCol="0">
            <a:spAutoFit/>
          </a:bodyPr>
          <a:lstStyle/>
          <a:p>
            <a:r>
              <a:rPr lang="en-US" sz="2000" dirty="0">
                <a:solidFill>
                  <a:srgbClr val="004F8A"/>
                </a:solidFill>
                <a:latin typeface="Georgia" panose="02040502050405020303" pitchFamily="18" charset="0"/>
              </a:rPr>
              <a:t>Risk Management 5 (Asset Management: NON-EXITS)</a:t>
            </a:r>
            <a:endParaRPr lang="en-US" sz="1400" b="1" dirty="0">
              <a:solidFill>
                <a:srgbClr val="004F8A"/>
              </a:solidFill>
              <a:latin typeface="Georgia" panose="02040502050405020303" pitchFamily="18" charset="0"/>
            </a:endParaRPr>
          </a:p>
        </p:txBody>
      </p:sp>
      <p:sp>
        <p:nvSpPr>
          <p:cNvPr id="9" name="Rectangle 8"/>
          <p:cNvSpPr/>
          <p:nvPr/>
        </p:nvSpPr>
        <p:spPr>
          <a:xfrm>
            <a:off x="352354" y="1553774"/>
            <a:ext cx="8273031" cy="369332"/>
          </a:xfrm>
          <a:prstGeom prst="rect">
            <a:avLst/>
          </a:prstGeom>
          <a:solidFill>
            <a:schemeClr val="bg1"/>
          </a:solidFill>
        </p:spPr>
        <p:txBody>
          <a:bodyPr wrap="square" tIns="91440" bIns="91440">
            <a:spAutoFit/>
          </a:bodyPr>
          <a:lstStyle/>
          <a:p>
            <a:pPr marL="171450" lvl="1" indent="-171450">
              <a:spcBef>
                <a:spcPts val="600"/>
              </a:spcBef>
              <a:buClr>
                <a:schemeClr val="accent2"/>
              </a:buClr>
              <a:buFont typeface="Arial" panose="020B0604020202020204" pitchFamily="34" charset="0"/>
              <a:buChar char="•"/>
            </a:pPr>
            <a:endParaRPr lang="en-US" sz="1200" dirty="0">
              <a:solidFill>
                <a:schemeClr val="tx1">
                  <a:lumMod val="65000"/>
                  <a:lumOff val="35000"/>
                </a:schemeClr>
              </a:solidFill>
              <a:latin typeface="Calibri" panose="020F0502020204030204" pitchFamily="34" charset="0"/>
            </a:endParaRPr>
          </a:p>
        </p:txBody>
      </p:sp>
      <p:sp>
        <p:nvSpPr>
          <p:cNvPr id="7" name="TextBox 6">
            <a:extLst>
              <a:ext uri="{FF2B5EF4-FFF2-40B4-BE49-F238E27FC236}">
                <a16:creationId xmlns:a16="http://schemas.microsoft.com/office/drawing/2014/main" id="{C805B39D-AE9B-49C2-AAC0-F7876EC7EF84}"/>
              </a:ext>
            </a:extLst>
          </p:cNvPr>
          <p:cNvSpPr txBox="1"/>
          <p:nvPr/>
        </p:nvSpPr>
        <p:spPr>
          <a:xfrm>
            <a:off x="479901" y="1801586"/>
            <a:ext cx="6593561" cy="4862870"/>
          </a:xfrm>
          <a:prstGeom prst="rect">
            <a:avLst/>
          </a:prstGeom>
          <a:noFill/>
        </p:spPr>
        <p:txBody>
          <a:bodyPr wrap="square">
            <a:spAutoFit/>
          </a:bodyPr>
          <a:lstStyle/>
          <a:p>
            <a:r>
              <a:rPr lang="en-GB" sz="1600" dirty="0">
                <a:solidFill>
                  <a:schemeClr val="tx1">
                    <a:lumMod val="65000"/>
                    <a:lumOff val="35000"/>
                  </a:schemeClr>
                </a:solidFill>
                <a:latin typeface="Calibri" panose="020F0502020204030204" pitchFamily="34" charset="0"/>
                <a:cs typeface="Calibri" panose="020F0502020204030204" pitchFamily="34" charset="0"/>
              </a:rPr>
              <a:t>Drawdown to Sale </a:t>
            </a: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endParaRPr lang="en-GB" sz="1400" dirty="0">
              <a:solidFill>
                <a:srgbClr val="282828"/>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GB" sz="1400" dirty="0">
                <a:solidFill>
                  <a:srgbClr val="004F8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Agent Responsibilities After Drawdown Date</a:t>
            </a:r>
            <a:br>
              <a:rPr lang="en-GB" sz="1400" dirty="0">
                <a:solidFill>
                  <a:srgbClr val="004F8A"/>
                </a:solidFill>
                <a:latin typeface="Calibri" panose="020F0502020204030204" pitchFamily="34" charset="0"/>
                <a:cs typeface="Calibri" panose="020F0502020204030204" pitchFamily="34" charset="0"/>
              </a:rPr>
            </a:b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Contractor Specification</a:t>
            </a:r>
            <a:r>
              <a:rPr lang="en-GB" sz="1400" dirty="0">
                <a:solidFill>
                  <a:srgbClr val="004F8A"/>
                </a:solidFill>
                <a:latin typeface="Calibri" panose="020F0502020204030204" pitchFamily="34" charset="0"/>
                <a:cs typeface="Calibri" panose="020F0502020204030204" pitchFamily="34" charset="0"/>
              </a:rPr>
              <a:t> </a:t>
            </a:r>
            <a:r>
              <a:rPr lang="en-GB" sz="1000" b="1" dirty="0">
                <a:solidFill>
                  <a:srgbClr val="004F8A"/>
                </a:solidFill>
                <a:latin typeface="Calibri" panose="020F0502020204030204" pitchFamily="34" charset="0"/>
                <a:cs typeface="Calibri" panose="020F0502020204030204" pitchFamily="34" charset="0"/>
              </a:rPr>
              <a:t>(1)</a:t>
            </a:r>
            <a:br>
              <a:rPr lang="en-GB" sz="1400" dirty="0">
                <a:solidFill>
                  <a:srgbClr val="004F8A"/>
                </a:solidFill>
                <a:latin typeface="Calibri" panose="020F0502020204030204" pitchFamily="34" charset="0"/>
                <a:cs typeface="Calibri" panose="020F0502020204030204" pitchFamily="34" charset="0"/>
              </a:rPr>
            </a:b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Contractor Visits </a:t>
            </a:r>
            <a:br>
              <a:rPr lang="en-GB" sz="1400" dirty="0">
                <a:solidFill>
                  <a:srgbClr val="004F8A"/>
                </a:solidFill>
                <a:latin typeface="Calibri" panose="020F0502020204030204" pitchFamily="34" charset="0"/>
                <a:cs typeface="Calibri" panose="020F0502020204030204" pitchFamily="34" charset="0"/>
              </a:rPr>
            </a:b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Agent Details</a:t>
            </a:r>
            <a:br>
              <a:rPr lang="en-GB" sz="1400" dirty="0">
                <a:solidFill>
                  <a:srgbClr val="004F8A"/>
                </a:solidFill>
                <a:latin typeface="Calibri" panose="020F0502020204030204" pitchFamily="34" charset="0"/>
                <a:cs typeface="Calibri" panose="020F0502020204030204" pitchFamily="34" charset="0"/>
              </a:rPr>
            </a:b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Agent Pricing</a:t>
            </a:r>
            <a:br>
              <a:rPr lang="en-GB" sz="1400" dirty="0">
                <a:solidFill>
                  <a:srgbClr val="004F8A"/>
                </a:solidFill>
                <a:latin typeface="Calibri" panose="020F0502020204030204" pitchFamily="34" charset="0"/>
                <a:cs typeface="Calibri" panose="020F0502020204030204" pitchFamily="34" charset="0"/>
              </a:rPr>
            </a:b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Agent Offers</a:t>
            </a:r>
            <a:br>
              <a:rPr lang="en-GB" sz="1400"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rPr>
            </a:br>
            <a:endParaRPr lang="en-GB" sz="1400"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1400" dirty="0">
                <a:solidFill>
                  <a:srgbClr val="004F8A"/>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Sale Management</a:t>
            </a:r>
            <a:br>
              <a:rPr lang="en-GB" sz="1400" dirty="0">
                <a:solidFill>
                  <a:srgbClr val="004F8A"/>
                </a:solidFill>
                <a:latin typeface="Calibri" panose="020F0502020204030204" pitchFamily="34" charset="0"/>
                <a:cs typeface="Calibri" panose="020F0502020204030204" pitchFamily="34" charset="0"/>
              </a:rPr>
            </a:br>
            <a:endParaRPr lang="en-GB" sz="1400" dirty="0">
              <a:solidFill>
                <a:srgbClr val="004F8A"/>
              </a:solidFill>
              <a:latin typeface="Calibri" panose="020F0502020204030204" pitchFamily="34" charset="0"/>
              <a:cs typeface="Calibri" panose="020F0502020204030204" pitchFamily="34" charset="0"/>
            </a:endParaRPr>
          </a:p>
          <a:p>
            <a:r>
              <a:rPr lang="en-GB" sz="1400"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Target Date for Exchange</a:t>
            </a:r>
            <a:endParaRPr lang="en-GB" sz="1400" dirty="0">
              <a:solidFill>
                <a:srgbClr val="004F8A"/>
              </a:solidFill>
              <a:latin typeface="Calibri" panose="020F0502020204030204" pitchFamily="34" charset="0"/>
              <a:cs typeface="Calibri" panose="020F0502020204030204" pitchFamily="34" charset="0"/>
            </a:endParaRPr>
          </a:p>
          <a:p>
            <a:pPr>
              <a:buFont typeface="+mj-lt"/>
              <a:buAutoNum type="arabicPeriod"/>
            </a:pP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000" b="1" dirty="0">
                <a:solidFill>
                  <a:srgbClr val="004F8A"/>
                </a:solidFill>
                <a:effectLst/>
                <a:latin typeface="Calibri" panose="020F0502020204030204" pitchFamily="34" charset="0"/>
                <a:ea typeface="Times New Roman" panose="02020603050405020304" pitchFamily="18" charset="0"/>
                <a:cs typeface="Calibri" panose="020F0502020204030204" pitchFamily="34" charset="0"/>
              </a:rPr>
              <a:t>(1) </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Thorough spring clean £1,100 (Refreshment) </a:t>
            </a:r>
            <a:r>
              <a:rPr lang="en-GB"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B7</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and Garden Maintenance £475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B8</a:t>
            </a:r>
            <a:b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chemeClr val="tx1">
                    <a:lumMod val="65000"/>
                    <a:lumOff val="35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(£1,575 discretionary)</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Both included In NON-EXIT Costs £5,284 </a:t>
            </a:r>
            <a:r>
              <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B14</a:t>
            </a:r>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b="1" dirty="0">
              <a:solidFill>
                <a:schemeClr val="accent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buFont typeface="+mj-lt"/>
              <a:buAutoNum type="arabicPeriod"/>
            </a:pP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a:buFont typeface="+mj-lt"/>
              <a:buAutoNum type="arabicPeriod"/>
            </a:pP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6279372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 y="648088"/>
            <a:ext cx="9143245" cy="1068539"/>
          </a:xfrm>
          <a:prstGeom prst="rect">
            <a:avLst/>
          </a:prstGeom>
        </p:spPr>
      </p:pic>
      <p:sp>
        <p:nvSpPr>
          <p:cNvPr id="4" name="Content Placeholder 3"/>
          <p:cNvSpPr>
            <a:spLocks noGrp="1"/>
          </p:cNvSpPr>
          <p:nvPr>
            <p:ph sz="quarter" idx="1"/>
          </p:nvPr>
        </p:nvSpPr>
        <p:spPr>
          <a:xfrm>
            <a:off x="175545" y="2541429"/>
            <a:ext cx="8783971" cy="323165"/>
          </a:xfrm>
        </p:spPr>
        <p:txBody>
          <a:bodyPr/>
          <a:lstStyle/>
          <a:p>
            <a:br>
              <a:rPr lang="en-GB" sz="900" dirty="0">
                <a:solidFill>
                  <a:schemeClr val="tx1">
                    <a:lumMod val="65000"/>
                    <a:lumOff val="35000"/>
                  </a:schemeClr>
                </a:solidFill>
              </a:rPr>
            </a:br>
            <a:endParaRPr lang="en-GB" sz="1200" dirty="0"/>
          </a:p>
        </p:txBody>
      </p:sp>
      <p:sp>
        <p:nvSpPr>
          <p:cNvPr id="10" name="Snip Single Corner Rectangle 9"/>
          <p:cNvSpPr/>
          <p:nvPr/>
        </p:nvSpPr>
        <p:spPr>
          <a:xfrm>
            <a:off x="0" y="871088"/>
            <a:ext cx="4572000" cy="667744"/>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42260" y="1028470"/>
            <a:ext cx="7627683" cy="307777"/>
          </a:xfrm>
        </p:spPr>
        <p:txBody>
          <a:bodyPr/>
          <a:lstStyle/>
          <a:p>
            <a:r>
              <a:rPr lang="en-US" dirty="0">
                <a:solidFill>
                  <a:srgbClr val="004F8A"/>
                </a:solidFill>
              </a:rPr>
              <a:t>Stakeholders </a:t>
            </a:r>
            <a:r>
              <a:rPr lang="en-US" sz="1200" b="1" dirty="0">
                <a:solidFill>
                  <a:srgbClr val="004F8A"/>
                </a:solidFill>
                <a:latin typeface="Calibri" panose="020F0502020204030204" pitchFamily="34" charset="0"/>
                <a:cs typeface="Calibri" panose="020F0502020204030204" pitchFamily="34" charset="0"/>
              </a:rPr>
              <a:t>(1)  </a:t>
            </a:r>
          </a:p>
        </p:txBody>
      </p:sp>
      <p:sp>
        <p:nvSpPr>
          <p:cNvPr id="7" name="TextBox 6">
            <a:extLst>
              <a:ext uri="{FF2B5EF4-FFF2-40B4-BE49-F238E27FC236}">
                <a16:creationId xmlns:a16="http://schemas.microsoft.com/office/drawing/2014/main" id="{1F24FA06-AE77-493E-8297-9F7D763F6B99}"/>
              </a:ext>
            </a:extLst>
          </p:cNvPr>
          <p:cNvSpPr txBox="1"/>
          <p:nvPr/>
        </p:nvSpPr>
        <p:spPr>
          <a:xfrm>
            <a:off x="-431797" y="1239536"/>
            <a:ext cx="8518451" cy="5093702"/>
          </a:xfrm>
          <a:prstGeom prst="rect">
            <a:avLst/>
          </a:prstGeom>
          <a:noFill/>
        </p:spPr>
        <p:txBody>
          <a:bodyPr wrap="square">
            <a:spAutoFit/>
          </a:bodyPr>
          <a:lstStyle/>
          <a:p>
            <a:pPr marL="0" marR="0" lvl="1" indent="0" algn="l" defTabSz="914400" rtl="0" eaLnBrk="1" fontAlgn="auto" latinLnBrk="0" hangingPunct="1">
              <a:lnSpc>
                <a:spcPct val="100000"/>
              </a:lnSpc>
              <a:spcBef>
                <a:spcPts val="1000"/>
              </a:spcBef>
              <a:spcAft>
                <a:spcPts val="0"/>
              </a:spcAft>
              <a:buClrTx/>
              <a:buSzTx/>
              <a:buFontTx/>
              <a:buNone/>
              <a:tabLst>
                <a:tab pos="1828800" algn="l"/>
              </a:tabLst>
              <a:defRPr/>
            </a:pPr>
            <a:br>
              <a:rPr kumimoji="0" lang="en-US" sz="1400" b="0" i="0" u="none" strike="noStrike" kern="1200" cap="none" spc="0" normalizeH="0" baseline="0" noProof="0" dirty="0">
                <a:ln>
                  <a:noFill/>
                </a:ln>
                <a:solidFill>
                  <a:prstClr val="black"/>
                </a:solidFill>
                <a:effectLst/>
                <a:uLnTx/>
                <a:uFillTx/>
                <a:latin typeface="Arial"/>
                <a:ea typeface="+mn-ea"/>
                <a:cs typeface="+mn-cs"/>
              </a:rPr>
            </a:b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Accountants  </a:t>
            </a:r>
            <a:r>
              <a:rPr kumimoji="0" lang="en-GB" sz="1100" b="1" i="0" u="none" strike="noStrike" kern="1200" cap="none" spc="0" normalizeH="0" baseline="0" noProof="0" dirty="0">
                <a:ln>
                  <a:noFill/>
                </a:ln>
                <a:solidFill>
                  <a:schemeClr val="accent2">
                    <a:lumMod val="60000"/>
                    <a:lumOff val="40000"/>
                  </a:schemeClr>
                </a:solidFill>
                <a:effectLst/>
                <a:uLnTx/>
                <a:uFillTx/>
                <a:latin typeface="Arial"/>
                <a:ea typeface="+mn-ea"/>
                <a:cs typeface="+mn-cs"/>
              </a:rPr>
              <a:t>-</a:t>
            </a: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4">
                  <a:extLst>
                    <a:ext uri="{A12FA001-AC4F-418D-AE19-62706E023703}">
                      <ahyp:hlinkClr xmlns:ahyp="http://schemas.microsoft.com/office/drawing/2018/hyperlinkcolor" val="tx"/>
                    </a:ext>
                  </a:extLst>
                </a:hlinkClick>
              </a:rPr>
              <a:t>RSM</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lumMod val="65000"/>
                    <a:lumOff val="35000"/>
                  </a:schemeClr>
                </a:solidFill>
                <a:latin typeface="Arial"/>
              </a:rPr>
              <a:t>Advertising </a:t>
            </a:r>
            <a:r>
              <a:rPr lang="en-GB" sz="1100" dirty="0">
                <a:solidFill>
                  <a:schemeClr val="accent2">
                    <a:lumMod val="60000"/>
                    <a:lumOff val="40000"/>
                  </a:schemeClr>
                </a:solidFill>
                <a:latin typeface="Arial"/>
              </a:rPr>
              <a:t>-</a:t>
            </a:r>
            <a:r>
              <a:rPr lang="en-GB" sz="1100" dirty="0">
                <a:solidFill>
                  <a:schemeClr val="tx1">
                    <a:lumMod val="65000"/>
                    <a:lumOff val="35000"/>
                  </a:schemeClr>
                </a:solidFill>
                <a:latin typeface="Arial"/>
              </a:rPr>
              <a:t> </a:t>
            </a:r>
            <a:r>
              <a:rPr kumimoji="0" lang="en-GB" sz="1100" i="0" u="none" strike="noStrike" kern="1200" cap="none" spc="0" normalizeH="0" baseline="0" noProof="0" dirty="0">
                <a:ln>
                  <a:noFill/>
                </a:ln>
                <a:solidFill>
                  <a:schemeClr val="accent3"/>
                </a:solidFill>
                <a:effectLst/>
                <a:uLnTx/>
                <a:uFillTx/>
                <a:latin typeface="Arial"/>
                <a:ea typeface="+mn-ea"/>
                <a:cs typeface="+mn-cs"/>
                <a:hlinkClick r:id="rId5">
                  <a:extLst>
                    <a:ext uri="{A12FA001-AC4F-418D-AE19-62706E023703}">
                      <ahyp:hlinkClr xmlns:ahyp="http://schemas.microsoft.com/office/drawing/2018/hyperlinkcolor" val="tx"/>
                    </a:ext>
                  </a:extLst>
                </a:hlinkClick>
              </a:rPr>
              <a:t>Property Eye</a:t>
            </a:r>
            <a:endParaRPr kumimoji="0" lang="en-GB" sz="1100"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Advertising Copy (Paul </a:t>
            </a:r>
            <a:r>
              <a:rPr kumimoji="0" lang="en-GB" sz="1100" i="0" u="none" strike="noStrike" kern="1200" cap="none" spc="0" normalizeH="0" baseline="0" noProof="0" dirty="0" err="1">
                <a:ln>
                  <a:noFill/>
                </a:ln>
                <a:solidFill>
                  <a:prstClr val="black">
                    <a:lumMod val="65000"/>
                    <a:lumOff val="35000"/>
                  </a:prstClr>
                </a:solidFill>
                <a:effectLst/>
                <a:uLnTx/>
                <a:uFillTx/>
                <a:latin typeface="Arial"/>
                <a:ea typeface="+mn-ea"/>
                <a:cs typeface="+mn-cs"/>
              </a:rPr>
              <a:t>McCarroll</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ex </a:t>
            </a:r>
            <a:r>
              <a:rPr kumimoji="0" lang="en-GB" sz="1100" i="0" u="none" strike="noStrike" kern="1200" cap="none" spc="0" normalizeH="0" baseline="0" noProof="0" dirty="0" err="1">
                <a:ln>
                  <a:noFill/>
                </a:ln>
                <a:solidFill>
                  <a:prstClr val="black">
                    <a:lumMod val="65000"/>
                    <a:lumOff val="35000"/>
                  </a:prstClr>
                </a:solidFill>
                <a:effectLst/>
                <a:uLnTx/>
                <a:uFillTx/>
                <a:latin typeface="Arial"/>
                <a:ea typeface="+mn-ea"/>
                <a:cs typeface="+mn-cs"/>
              </a:rPr>
              <a:t>MCSaatchi</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Banking &amp; Financial Services –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6">
                  <a:extLst>
                    <a:ext uri="{A12FA001-AC4F-418D-AE19-62706E023703}">
                      <ahyp:hlinkClr xmlns:ahyp="http://schemas.microsoft.com/office/drawing/2018/hyperlinkcolor" val="tx"/>
                    </a:ext>
                  </a:extLst>
                </a:hlinkClick>
              </a:rPr>
              <a:t>Gateley Legal</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lvl="2" indent="-228600">
              <a:buFont typeface="Arial" panose="020B0604020202020204" pitchFamily="34" charset="0"/>
              <a:buChar char="•"/>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Business Data</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err="1">
                <a:ln>
                  <a:noFill/>
                </a:ln>
                <a:solidFill>
                  <a:srgbClr val="004F8A"/>
                </a:solidFill>
                <a:effectLst/>
                <a:uLnTx/>
                <a:uFillTx/>
                <a:latin typeface="Arial"/>
                <a:ea typeface="+mn-ea"/>
                <a:cs typeface="+mn-cs"/>
                <a:hlinkClick r:id="rId7">
                  <a:extLst>
                    <a:ext uri="{A12FA001-AC4F-418D-AE19-62706E023703}">
                      <ahyp:hlinkClr xmlns:ahyp="http://schemas.microsoft.com/office/drawing/2018/hyperlinkcolor" val="tx"/>
                    </a:ext>
                  </a:extLst>
                </a:hlinkClick>
              </a:rPr>
              <a:t>Corpdata</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7">
                  <a:extLst>
                    <a:ext uri="{A12FA001-AC4F-418D-AE19-62706E023703}">
                      <ahyp:hlinkClr xmlns:ahyp="http://schemas.microsoft.com/office/drawing/2018/hyperlinkcolor" val="tx"/>
                    </a:ext>
                  </a:extLst>
                </a:hlinkClick>
              </a:rPr>
              <a:t> </a:t>
            </a:r>
            <a:r>
              <a:rPr kumimoji="0" lang="en-GB" sz="1100" i="0" u="none" strike="noStrike" kern="1200" cap="none" spc="0" normalizeH="0" baseline="0" noProof="0" dirty="0">
                <a:ln>
                  <a:noFill/>
                </a:ln>
                <a:solidFill>
                  <a:schemeClr val="accent4">
                    <a:lumMod val="50000"/>
                  </a:schemeClr>
                </a:solidFill>
                <a:effectLst/>
                <a:uLnTx/>
                <a:uFillTx/>
                <a:latin typeface="Arial"/>
                <a:ea typeface="+mn-ea"/>
                <a:cs typeface="+mn-cs"/>
              </a:rPr>
              <a:t>and</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5">
                  <a:extLst>
                    <a:ext uri="{A12FA001-AC4F-418D-AE19-62706E023703}">
                      <ahyp:hlinkClr xmlns:ahyp="http://schemas.microsoft.com/office/drawing/2018/hyperlinkcolor" val="tx"/>
                    </a:ext>
                  </a:extLst>
                </a:hlinkClick>
              </a:rPr>
              <a:t>Property Eye</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lvl="2" indent="-228600">
              <a:buFont typeface="Arial" panose="020B0604020202020204" pitchFamily="34" charset="0"/>
              <a:buChar char="•"/>
              <a:defRPr/>
            </a:pPr>
            <a:r>
              <a:rPr kumimoji="0" lang="en-GB" sz="1100" i="0" u="none" strike="noStrike" kern="1200" cap="none" spc="0" normalizeH="0" baseline="0" noProof="0" dirty="0" err="1">
                <a:ln>
                  <a:noFill/>
                </a:ln>
                <a:solidFill>
                  <a:schemeClr val="tx1">
                    <a:lumMod val="65000"/>
                    <a:lumOff val="35000"/>
                  </a:schemeClr>
                </a:solidFill>
                <a:effectLst/>
                <a:uLnTx/>
                <a:uFillTx/>
                <a:latin typeface="Arial"/>
                <a:ea typeface="+mn-ea"/>
                <a:cs typeface="+mn-cs"/>
              </a:rPr>
              <a:t>DataSource</a:t>
            </a:r>
            <a:r>
              <a:rPr kumimoji="0" lang="en-GB" sz="1100" i="0" u="none" strike="noStrike" kern="1200" cap="none" spc="0" normalizeH="0" baseline="0" noProof="0" dirty="0">
                <a:ln>
                  <a:noFill/>
                </a:ln>
                <a:solidFill>
                  <a:schemeClr val="tx1">
                    <a:lumMod val="65000"/>
                    <a:lumOff val="35000"/>
                  </a:schemeClr>
                </a:solidFill>
                <a:effectLst/>
                <a:uLnTx/>
                <a:uFillTx/>
                <a:latin typeface="Arial"/>
                <a:ea typeface="+mn-ea"/>
                <a:cs typeface="+mn-cs"/>
              </a:rPr>
              <a:t> Valuations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schemeClr val="tx1">
                    <a:lumMod val="65000"/>
                    <a:lumOff val="35000"/>
                  </a:scheme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8">
                  <a:extLst>
                    <a:ext uri="{A12FA001-AC4F-418D-AE19-62706E023703}">
                      <ahyp:hlinkClr xmlns:ahyp="http://schemas.microsoft.com/office/drawing/2018/hyperlinkcolor" val="tx"/>
                    </a:ext>
                  </a:extLst>
                </a:hlinkClick>
              </a:rPr>
              <a:t>Rightmove Data </a:t>
            </a:r>
            <a:endParaRPr kumimoji="0" lang="en-GB" sz="1100"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a:p>
            <a:pPr marL="1143000" lvl="2" indent="-228600">
              <a:buFont typeface="Arial" panose="020B0604020202020204" pitchFamily="34" charset="0"/>
              <a:buChar char="•"/>
              <a:defRPr/>
            </a:pPr>
            <a:r>
              <a:rPr lang="en-GB" sz="1100" dirty="0">
                <a:solidFill>
                  <a:schemeClr val="tx1">
                    <a:lumMod val="65000"/>
                    <a:lumOff val="35000"/>
                  </a:schemeClr>
                </a:solidFill>
                <a:latin typeface="Arial"/>
              </a:rPr>
              <a:t>Digital strategy and marketing</a:t>
            </a:r>
            <a:r>
              <a:rPr lang="en-GB" sz="1100" dirty="0">
                <a:solidFill>
                  <a:srgbClr val="004F8A"/>
                </a:solidFill>
                <a:latin typeface="Arial"/>
              </a:rPr>
              <a:t> - </a:t>
            </a:r>
            <a:r>
              <a:rPr lang="en-GB" sz="1100" dirty="0">
                <a:solidFill>
                  <a:srgbClr val="004F8A"/>
                </a:solidFill>
                <a:latin typeface="Arial"/>
                <a:hlinkClick r:id="rId9">
                  <a:extLst>
                    <a:ext uri="{A12FA001-AC4F-418D-AE19-62706E023703}">
                      <ahyp:hlinkClr xmlns:ahyp="http://schemas.microsoft.com/office/drawing/2018/hyperlinkcolor" val="tx"/>
                    </a:ext>
                  </a:extLst>
                </a:hlinkClick>
              </a:rPr>
              <a:t>Sarri</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eSignatures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0">
                  <a:extLst>
                    <a:ext uri="{A12FA001-AC4F-418D-AE19-62706E023703}">
                      <ahyp:hlinkClr xmlns:ahyp="http://schemas.microsoft.com/office/drawing/2018/hyperlinkcolor" val="tx"/>
                    </a:ext>
                  </a:extLst>
                </a:hlinkClick>
              </a:rPr>
              <a:t>Signable</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lumMod val="65000"/>
                    <a:lumOff val="35000"/>
                  </a:schemeClr>
                </a:solidFill>
                <a:latin typeface="Arial"/>
              </a:rPr>
              <a:t>Financial Indemnity Insurance - </a:t>
            </a:r>
            <a:r>
              <a:rPr lang="en-GB" sz="1100" dirty="0">
                <a:solidFill>
                  <a:schemeClr val="tx1">
                    <a:lumMod val="65000"/>
                    <a:lumOff val="35000"/>
                  </a:schemeClr>
                </a:solidFill>
                <a:latin typeface="Arial"/>
                <a:hlinkClick r:id="rId11">
                  <a:extLst>
                    <a:ext uri="{A12FA001-AC4F-418D-AE19-62706E023703}">
                      <ahyp:hlinkClr xmlns:ahyp="http://schemas.microsoft.com/office/drawing/2018/hyperlinkcolor" val="tx"/>
                    </a:ext>
                  </a:extLst>
                </a:hlinkClick>
              </a:rPr>
              <a:t> </a:t>
            </a:r>
            <a:r>
              <a:rPr lang="en-GB" sz="1100" dirty="0">
                <a:solidFill>
                  <a:srgbClr val="004F8A"/>
                </a:solidFill>
                <a:latin typeface="Arial"/>
                <a:hlinkClick r:id="rId12">
                  <a:extLst>
                    <a:ext uri="{A12FA001-AC4F-418D-AE19-62706E023703}">
                      <ahyp:hlinkClr xmlns:ahyp="http://schemas.microsoft.com/office/drawing/2018/hyperlinkcolor" val="tx"/>
                    </a:ext>
                  </a:extLst>
                </a:hlinkClick>
              </a:rPr>
              <a:t>Price Forbes Re </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2">
                    <a:lumMod val="60000"/>
                    <a:lumOff val="40000"/>
                  </a:schemeClr>
                </a:solidFill>
                <a:effectLst/>
                <a:uLnTx/>
                <a:uFillTx/>
                <a:latin typeface="Arial"/>
                <a:ea typeface="+mn-ea"/>
                <a:cs typeface="+mn-cs"/>
              </a:rPr>
              <a:t>Financial Model </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(Trevor Norris FCA: ex KPMG)</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1200" cap="none" spc="0" normalizeH="0" baseline="0" noProof="0">
                <a:ln>
                  <a:noFill/>
                </a:ln>
                <a:solidFill>
                  <a:prstClr val="black">
                    <a:lumMod val="65000"/>
                    <a:lumOff val="35000"/>
                  </a:prstClr>
                </a:solidFill>
                <a:effectLst/>
                <a:uLnTx/>
                <a:uFillTx/>
                <a:latin typeface="Arial"/>
                <a:ea typeface="+mn-ea"/>
                <a:cs typeface="+mn-cs"/>
              </a:rPr>
              <a:t>High Street Agent </a:t>
            </a:r>
            <a:r>
              <a:rPr kumimoji="0" lang="en-US"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Marketing Advice -  Adam J Walker </a:t>
            </a:r>
            <a:endPar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Housing Intelligence </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3">
                  <a:extLst>
                    <a:ext uri="{A12FA001-AC4F-418D-AE19-62706E023703}">
                      <ahyp:hlinkClr xmlns:ahyp="http://schemas.microsoft.com/office/drawing/2018/hyperlinkcolor" val="tx"/>
                    </a:ext>
                  </a:extLst>
                </a:hlinkClick>
              </a:rPr>
              <a:t>Twenty Ci </a:t>
            </a:r>
            <a:r>
              <a:rPr kumimoji="0" lang="en-GB" sz="1100" i="0" u="none" strike="noStrike" kern="1200" cap="none" spc="0" normalizeH="0" baseline="0" noProof="0" dirty="0">
                <a:ln>
                  <a:noFill/>
                </a:ln>
                <a:solidFill>
                  <a:schemeClr val="tx1">
                    <a:lumMod val="65000"/>
                    <a:lumOff val="35000"/>
                  </a:schemeClr>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8">
                  <a:extLst>
                    <a:ext uri="{A12FA001-AC4F-418D-AE19-62706E023703}">
                      <ahyp:hlinkClr xmlns:ahyp="http://schemas.microsoft.com/office/drawing/2018/hyperlinkcolor" val="tx"/>
                    </a:ext>
                  </a:extLst>
                </a:hlinkClick>
              </a:rPr>
              <a:t>Rightmove Data </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Insurance Brokers (URP) </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4">
                  <a:extLst>
                    <a:ext uri="{A12FA001-AC4F-418D-AE19-62706E023703}">
                      <ahyp:hlinkClr xmlns:ahyp="http://schemas.microsoft.com/office/drawing/2018/hyperlinkcolor" val="tx"/>
                    </a:ext>
                  </a:extLst>
                </a:hlinkClick>
              </a:rPr>
              <a:t>Reich Group</a:t>
            </a:r>
            <a:r>
              <a:rPr kumimoji="0" lang="en-GB" sz="1100" i="0" u="none" strike="noStrike" kern="1200" cap="none" spc="0" normalizeH="0" baseline="0" noProof="0" dirty="0">
                <a:ln>
                  <a:noFill/>
                </a:ln>
                <a:solidFill>
                  <a:srgbClr val="004F8A"/>
                </a:solidFill>
                <a:effectLst/>
                <a:uLnTx/>
                <a:uFillTx/>
                <a:latin typeface="Arial"/>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lumMod val="50000"/>
                    <a:lumOff val="50000"/>
                  </a:schemeClr>
                </a:solidFill>
                <a:latin typeface="Arial"/>
              </a:rPr>
              <a:t>Insurance Brokers (PI) </a:t>
            </a:r>
            <a:r>
              <a:rPr lang="en-GB" sz="1100" dirty="0">
                <a:solidFill>
                  <a:srgbClr val="004F8A"/>
                </a:solidFill>
                <a:latin typeface="Arial"/>
              </a:rPr>
              <a:t>- </a:t>
            </a:r>
            <a:r>
              <a:rPr lang="en-GB" sz="1100" dirty="0">
                <a:solidFill>
                  <a:srgbClr val="004F8A"/>
                </a:solidFill>
                <a:latin typeface="Arial"/>
                <a:hlinkClick r:id="rId15">
                  <a:extLst>
                    <a:ext uri="{A12FA001-AC4F-418D-AE19-62706E023703}">
                      <ahyp:hlinkClr xmlns:ahyp="http://schemas.microsoft.com/office/drawing/2018/hyperlinkcolor" val="tx"/>
                    </a:ext>
                  </a:extLst>
                </a:hlinkClick>
              </a:rPr>
              <a:t>Birchin</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Market Research B2C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err="1">
                <a:ln>
                  <a:noFill/>
                </a:ln>
                <a:solidFill>
                  <a:prstClr val="black">
                    <a:lumMod val="65000"/>
                    <a:lumOff val="35000"/>
                  </a:prstClr>
                </a:solidFill>
                <a:effectLst/>
                <a:uLnTx/>
                <a:uFillTx/>
                <a:latin typeface="Arial"/>
                <a:ea typeface="+mn-ea"/>
                <a:cs typeface="+mn-cs"/>
              </a:rPr>
              <a:t>Wayahead</a:t>
            </a:r>
            <a:endPar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Market Research B2B2C </a:t>
            </a:r>
            <a:r>
              <a:rPr kumimoji="0" lang="en-GB" sz="1100" i="0" u="none" strike="noStrike" kern="1200" cap="none" spc="0" normalizeH="0" baseline="0" noProof="0" dirty="0">
                <a:ln>
                  <a:noFill/>
                </a:ln>
                <a:solidFill>
                  <a:srgbClr val="004F8A"/>
                </a:solidFill>
                <a:effectLst/>
                <a:uLnTx/>
                <a:uFillTx/>
                <a:latin typeface="Arial"/>
                <a:ea typeface="+mn-ea"/>
                <a:cs typeface="+mn-cs"/>
              </a:rPr>
              <a:t> -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6">
                  <a:extLst>
                    <a:ext uri="{A12FA001-AC4F-418D-AE19-62706E023703}">
                      <ahyp:hlinkClr xmlns:ahyp="http://schemas.microsoft.com/office/drawing/2018/hyperlinkcolor" val="tx"/>
                    </a:ext>
                  </a:extLst>
                </a:hlinkClick>
              </a:rPr>
              <a:t>Adam J Walker </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Panel Managers </a:t>
            </a:r>
            <a:r>
              <a:rPr kumimoji="0" lang="en-GB" sz="1100" i="0" u="none" strike="noStrike" kern="1200" cap="none" spc="0" normalizeH="0" baseline="0" noProof="0" dirty="0">
                <a:ln>
                  <a:noFill/>
                </a:ln>
                <a:solidFill>
                  <a:srgbClr val="004F8A"/>
                </a:solidFill>
                <a:effectLst/>
                <a:uLnTx/>
                <a:uFillTx/>
                <a:latin typeface="Arial"/>
                <a:ea typeface="+mn-ea"/>
                <a:cs typeface="+mn-cs"/>
              </a:rPr>
              <a:t> -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7">
                  <a:extLst>
                    <a:ext uri="{A12FA001-AC4F-418D-AE19-62706E023703}">
                      <ahyp:hlinkClr xmlns:ahyp="http://schemas.microsoft.com/office/drawing/2018/hyperlinkcolor" val="tx"/>
                    </a:ext>
                  </a:extLst>
                </a:hlinkClick>
              </a:rPr>
              <a:t>Pure Panel Management </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Property Auctions</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8">
                  <a:extLst>
                    <a:ext uri="{A12FA001-AC4F-418D-AE19-62706E023703}">
                      <ahyp:hlinkClr xmlns:ahyp="http://schemas.microsoft.com/office/drawing/2018/hyperlinkcolor" val="tx"/>
                    </a:ext>
                  </a:extLst>
                </a:hlinkClick>
              </a:rPr>
              <a:t>Allsop Residential Auctions</a:t>
            </a:r>
            <a:r>
              <a:rPr kumimoji="0" lang="en-GB" sz="1100" i="0" u="none" strike="noStrike" kern="1200" cap="none" spc="0" normalizeH="0" baseline="0" noProof="0" dirty="0">
                <a:ln>
                  <a:noFill/>
                </a:ln>
                <a:solidFill>
                  <a:srgbClr val="282828"/>
                </a:solidFill>
                <a:effectLst/>
                <a:uLnTx/>
                <a:uFillTx/>
                <a:latin typeface="Arial"/>
                <a:ea typeface="+mn-ea"/>
                <a:cs typeface="+mn-cs"/>
                <a:hlinkClick r:id="rId18">
                  <a:extLst>
                    <a:ext uri="{A12FA001-AC4F-418D-AE19-62706E023703}">
                      <ahyp:hlinkClr xmlns:ahyp="http://schemas.microsoft.com/office/drawing/2018/hyperlinkcolor" val="tx"/>
                    </a:ext>
                  </a:extLst>
                </a:hlinkClick>
              </a:rPr>
              <a:t> </a:t>
            </a:r>
            <a:endPar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Property Maintenance </a:t>
            </a:r>
            <a:r>
              <a:rPr kumimoji="0" lang="en-GB" sz="1100" i="0" u="none" strike="noStrike" kern="1200" cap="none" spc="0" normalizeH="0" baseline="0" noProof="0" dirty="0">
                <a:ln>
                  <a:noFill/>
                </a:ln>
                <a:solidFill>
                  <a:srgbClr val="004F8A"/>
                </a:solidFill>
                <a:effectLst/>
                <a:uLnTx/>
                <a:uFillTx/>
                <a:latin typeface="Arial"/>
                <a:ea typeface="+mn-ea"/>
                <a:cs typeface="+mn-cs"/>
              </a:rPr>
              <a:t> -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19">
                  <a:extLst>
                    <a:ext uri="{A12FA001-AC4F-418D-AE19-62706E023703}">
                      <ahyp:hlinkClr xmlns:ahyp="http://schemas.microsoft.com/office/drawing/2018/hyperlinkcolor" val="tx"/>
                    </a:ext>
                  </a:extLst>
                </a:hlinkClick>
              </a:rPr>
              <a:t>Humphrey and Gray </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Protected Cell insurance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err="1">
                <a:ln>
                  <a:noFill/>
                </a:ln>
                <a:solidFill>
                  <a:srgbClr val="004F8A"/>
                </a:solidFill>
                <a:effectLst/>
                <a:uLnTx/>
                <a:uFillTx/>
                <a:latin typeface="Arial"/>
                <a:ea typeface="+mn-ea"/>
                <a:cs typeface="+mn-cs"/>
                <a:hlinkClick r:id="rId20">
                  <a:extLst>
                    <a:ext uri="{A12FA001-AC4F-418D-AE19-62706E023703}">
                      <ahyp:hlinkClr xmlns:ahyp="http://schemas.microsoft.com/office/drawing/2018/hyperlinkcolor" val="tx"/>
                    </a:ext>
                  </a:extLst>
                </a:hlinkClick>
              </a:rPr>
              <a:t>Robus</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20">
                  <a:extLst>
                    <a:ext uri="{A12FA001-AC4F-418D-AE19-62706E023703}">
                      <ahyp:hlinkClr xmlns:ahyp="http://schemas.microsoft.com/office/drawing/2018/hyperlinkcolor" val="tx"/>
                    </a:ext>
                  </a:extLst>
                </a:hlinkClick>
              </a:rPr>
              <a:t> Group</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lumMod val="65000"/>
                    <a:lumOff val="35000"/>
                  </a:schemeClr>
                </a:solidFill>
                <a:latin typeface="Arial"/>
              </a:rPr>
              <a:t>RICS (Residential Market Survey) </a:t>
            </a:r>
            <a:r>
              <a:rPr lang="en-GB" sz="1100" dirty="0">
                <a:solidFill>
                  <a:srgbClr val="004F8A"/>
                </a:solidFill>
                <a:latin typeface="Arial"/>
              </a:rPr>
              <a:t>-</a:t>
            </a:r>
            <a:r>
              <a:rPr lang="en-GB" sz="1100" dirty="0">
                <a:solidFill>
                  <a:schemeClr val="tx1">
                    <a:lumMod val="65000"/>
                    <a:lumOff val="35000"/>
                  </a:schemeClr>
                </a:solidFill>
                <a:latin typeface="Arial"/>
              </a:rPr>
              <a:t> </a:t>
            </a:r>
            <a:r>
              <a:rPr lang="en-GB" sz="1100" dirty="0">
                <a:solidFill>
                  <a:srgbClr val="004F8A"/>
                </a:solidFill>
                <a:latin typeface="Arial"/>
                <a:hlinkClick r:id="rId21">
                  <a:extLst>
                    <a:ext uri="{A12FA001-AC4F-418D-AE19-62706E023703}">
                      <ahyp:hlinkClr xmlns:ahyp="http://schemas.microsoft.com/office/drawing/2018/hyperlinkcolor" val="tx"/>
                    </a:ext>
                  </a:extLst>
                </a:hlinkClick>
              </a:rPr>
              <a:t>RICS Survey</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Software  </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22">
                  <a:extLst>
                    <a:ext uri="{A12FA001-AC4F-418D-AE19-62706E023703}">
                      <ahyp:hlinkClr xmlns:ahyp="http://schemas.microsoft.com/office/drawing/2018/hyperlinkcolor" val="tx"/>
                    </a:ext>
                  </a:extLst>
                </a:hlinkClick>
              </a:rPr>
              <a:t>Twelve Oaks</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Solicitors (Banking and Conveyancing)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23">
                  <a:extLst>
                    <a:ext uri="{A12FA001-AC4F-418D-AE19-62706E023703}">
                      <ahyp:hlinkClr xmlns:ahyp="http://schemas.microsoft.com/office/drawing/2018/hyperlinkcolor" val="tx"/>
                    </a:ext>
                  </a:extLst>
                </a:hlinkClick>
              </a:rPr>
              <a:t>Blake Morgan</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Strategic Risk (Banking Economics)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24">
                  <a:extLst>
                    <a:ext uri="{A12FA001-AC4F-418D-AE19-62706E023703}">
                      <ahyp:hlinkClr xmlns:ahyp="http://schemas.microsoft.com/office/drawing/2018/hyperlinkcolor" val="tx"/>
                    </a:ext>
                  </a:extLst>
                </a:hlinkClick>
              </a:rPr>
              <a:t>Garry Styles</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lumMod val="65000"/>
                    <a:lumOff val="35000"/>
                  </a:schemeClr>
                </a:solidFill>
                <a:latin typeface="Arial"/>
              </a:rPr>
              <a:t>Trainer </a:t>
            </a:r>
            <a:r>
              <a:rPr lang="en-GB" sz="1100" dirty="0">
                <a:solidFill>
                  <a:srgbClr val="004F8A"/>
                </a:solidFill>
                <a:latin typeface="Arial"/>
              </a:rPr>
              <a:t>-</a:t>
            </a:r>
            <a:r>
              <a:rPr lang="en-GB" sz="1100" dirty="0">
                <a:solidFill>
                  <a:schemeClr val="tx1">
                    <a:lumMod val="65000"/>
                    <a:lumOff val="35000"/>
                  </a:schemeClr>
                </a:solidFill>
                <a:latin typeface="Arial"/>
              </a:rPr>
              <a:t> in-house</a:t>
            </a:r>
            <a:endParaRPr kumimoji="0" lang="en-GB" sz="1100"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Valuation Portal  </a:t>
            </a:r>
            <a:r>
              <a:rPr kumimoji="0" lang="en-GB" sz="1100" i="0" u="none" strike="noStrike" kern="1200" cap="none" spc="0" normalizeH="0" baseline="0" noProof="0" dirty="0">
                <a:ln>
                  <a:noFill/>
                </a:ln>
                <a:solidFill>
                  <a:srgbClr val="004F8A"/>
                </a:solidFill>
                <a:effectLst/>
                <a:uLnTx/>
                <a:uFillTx/>
                <a:latin typeface="Arial"/>
                <a:ea typeface="+mn-ea"/>
                <a:cs typeface="+mn-cs"/>
              </a:rPr>
              <a:t>-</a:t>
            </a: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25">
                  <a:extLst>
                    <a:ext uri="{A12FA001-AC4F-418D-AE19-62706E023703}">
                      <ahyp:hlinkClr xmlns:ahyp="http://schemas.microsoft.com/office/drawing/2018/hyperlinkcolor" val="tx"/>
                    </a:ext>
                  </a:extLst>
                </a:hlinkClick>
              </a:rPr>
              <a:t>Pure Panel Management</a:t>
            </a:r>
            <a:endParaRPr kumimoji="0" lang="en-GB" sz="1100" i="0" u="none" strike="noStrike" kern="1200" cap="none" spc="0" normalizeH="0" baseline="0" noProof="0" dirty="0">
              <a:ln>
                <a:noFill/>
              </a:ln>
              <a:solidFill>
                <a:srgbClr val="004F8A"/>
              </a:solidFill>
              <a:effectLst/>
              <a:uLnTx/>
              <a:uFillTx/>
              <a:latin typeface="Arial"/>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prstClr val="black">
                    <a:lumMod val="65000"/>
                    <a:lumOff val="35000"/>
                  </a:prstClr>
                </a:solidFill>
                <a:effectLst/>
                <a:uLnTx/>
                <a:uFillTx/>
                <a:latin typeface="Arial"/>
                <a:ea typeface="+mn-ea"/>
                <a:cs typeface="+mn-cs"/>
              </a:rPr>
              <a:t>Web Design </a:t>
            </a:r>
            <a:r>
              <a:rPr kumimoji="0" lang="en-GB" sz="1100" i="0" u="none" strike="noStrike" kern="1200" cap="none" spc="0" normalizeH="0" baseline="0" noProof="0" dirty="0">
                <a:ln>
                  <a:noFill/>
                </a:ln>
                <a:solidFill>
                  <a:srgbClr val="004F8A"/>
                </a:solidFill>
                <a:effectLst/>
                <a:uLnTx/>
                <a:uFillTx/>
                <a:latin typeface="Arial"/>
                <a:ea typeface="+mn-ea"/>
                <a:cs typeface="+mn-cs"/>
              </a:rPr>
              <a:t> -  </a:t>
            </a:r>
            <a:r>
              <a:rPr kumimoji="0" lang="en-GB" sz="1100" i="0" u="none" strike="noStrike" kern="1200" cap="none" spc="0" normalizeH="0" baseline="0" noProof="0" dirty="0">
                <a:ln>
                  <a:noFill/>
                </a:ln>
                <a:solidFill>
                  <a:srgbClr val="004F8A"/>
                </a:solidFill>
                <a:effectLst/>
                <a:uLnTx/>
                <a:uFillTx/>
                <a:latin typeface="Arial"/>
                <a:ea typeface="+mn-ea"/>
                <a:cs typeface="+mn-cs"/>
                <a:hlinkClick r:id="rId26">
                  <a:extLst>
                    <a:ext uri="{A12FA001-AC4F-418D-AE19-62706E023703}">
                      <ahyp:hlinkClr xmlns:ahyp="http://schemas.microsoft.com/office/drawing/2018/hyperlinkcolor" val="tx"/>
                    </a:ext>
                  </a:extLst>
                </a:hlinkClick>
              </a:rPr>
              <a:t>Sicherman Design </a:t>
            </a:r>
            <a:r>
              <a:rPr kumimoji="0" lang="en-GB" sz="1100" i="0" u="none" strike="noStrike" kern="1200" cap="none" spc="0" normalizeH="0" baseline="0" noProof="0" dirty="0">
                <a:ln>
                  <a:noFill/>
                </a:ln>
                <a:solidFill>
                  <a:srgbClr val="004F8A"/>
                </a:solidFill>
                <a:effectLst/>
                <a:uLnTx/>
                <a:uFillTx/>
                <a:latin typeface="Arial"/>
                <a:ea typeface="+mn-ea"/>
                <a:cs typeface="+mn-cs"/>
              </a:rPr>
              <a:t>                                     </a:t>
            </a:r>
            <a:r>
              <a:rPr kumimoji="0" lang="en-GB" sz="1100" i="0" u="none" strike="noStrike" kern="1200" cap="none" spc="0" normalizeH="0" baseline="0" noProof="0" dirty="0">
                <a:ln>
                  <a:noFill/>
                </a:ln>
                <a:solidFill>
                  <a:srgbClr val="004F8A"/>
                </a:solidFill>
                <a:effectLst/>
                <a:uLnTx/>
                <a:uFillTx/>
                <a:latin typeface="Calibri" panose="020F0502020204030204" pitchFamily="34" charset="0"/>
                <a:cs typeface="Calibri" panose="020F0502020204030204" pitchFamily="34" charset="0"/>
              </a:rPr>
              <a:t> </a:t>
            </a:r>
            <a:r>
              <a:rPr kumimoji="0" lang="en-GB" sz="1100" b="1" i="0" u="none" strike="noStrike" kern="1200" cap="none" spc="0" normalizeH="0" baseline="0" noProof="0" dirty="0">
                <a:ln>
                  <a:noFill/>
                </a:ln>
                <a:solidFill>
                  <a:srgbClr val="004F8A"/>
                </a:solidFill>
                <a:effectLst/>
                <a:uLnTx/>
                <a:uFillTx/>
                <a:latin typeface="Calibri" panose="020F0502020204030204" pitchFamily="34" charset="0"/>
                <a:cs typeface="Calibri" panose="020F0502020204030204" pitchFamily="34" charset="0"/>
              </a:rPr>
              <a:t>(1)  </a:t>
            </a: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In discussion with and Subject to Contract</a:t>
            </a:r>
          </a:p>
        </p:txBody>
      </p:sp>
    </p:spTree>
    <p:extLst>
      <p:ext uri="{BB962C8B-B14F-4D97-AF65-F5344CB8AC3E}">
        <p14:creationId xmlns:p14="http://schemas.microsoft.com/office/powerpoint/2010/main" val="3773912201"/>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0" y="1192306"/>
            <a:ext cx="4572000" cy="8247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85775" y="914400"/>
            <a:ext cx="7772400" cy="307777"/>
          </a:xfrm>
        </p:spPr>
        <p:txBody>
          <a:bodyPr/>
          <a:lstStyle/>
          <a:p>
            <a:r>
              <a:rPr lang="en-US" dirty="0"/>
              <a:t>Management</a:t>
            </a:r>
            <a:r>
              <a:rPr lang="en-US" sz="900"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(1) </a:t>
            </a:r>
            <a:r>
              <a:rPr lang="en-US" b="1" dirty="0">
                <a:cs typeface="Calibri" panose="020F0502020204030204" pitchFamily="34" charset="0"/>
              </a:rPr>
              <a:t>+ </a:t>
            </a:r>
            <a:r>
              <a:rPr lang="en-US" dirty="0"/>
              <a:t>Directors</a:t>
            </a:r>
            <a:r>
              <a:rPr lang="en-US" b="1" dirty="0">
                <a:cs typeface="Calibri" panose="020F0502020204030204" pitchFamily="34" charset="0"/>
              </a:rPr>
              <a:t> </a:t>
            </a:r>
            <a:r>
              <a:rPr lang="en-US" sz="1200" b="1" dirty="0">
                <a:latin typeface="Calibri" panose="020F0502020204030204" pitchFamily="34" charset="0"/>
                <a:cs typeface="Calibri" panose="020F0502020204030204" pitchFamily="34" charset="0"/>
              </a:rPr>
              <a:t>(2)</a:t>
            </a:r>
            <a:endParaRPr lang="en-US" sz="900" dirty="0">
              <a:solidFill>
                <a:schemeClr val="tx1">
                  <a:lumMod val="75000"/>
                  <a:lumOff val="25000"/>
                </a:schemeClr>
              </a:solidFill>
              <a:latin typeface="Calibri" panose="020F0502020204030204" pitchFamily="34" charset="0"/>
            </a:endParaRPr>
          </a:p>
        </p:txBody>
      </p:sp>
      <p:sp>
        <p:nvSpPr>
          <p:cNvPr id="5" name="Content Placeholder 2"/>
          <p:cNvSpPr txBox="1">
            <a:spLocks/>
          </p:cNvSpPr>
          <p:nvPr/>
        </p:nvSpPr>
        <p:spPr>
          <a:xfrm>
            <a:off x="401913" y="1500083"/>
            <a:ext cx="7940123" cy="4959090"/>
          </a:xfrm>
          <a:prstGeom prst="rect">
            <a:avLst/>
          </a:prstGeom>
        </p:spPr>
        <p:txBody>
          <a:bodyPr numCol="2" spcCol="457200"/>
          <a:lstStyle>
            <a:lvl1pPr marL="0" indent="0" algn="l" rtl="0" eaLnBrk="1" latinLnBrk="0" hangingPunct="1">
              <a:spcBef>
                <a:spcPts val="600"/>
              </a:spcBef>
              <a:buClr>
                <a:schemeClr val="accent1"/>
              </a:buClr>
              <a:buSzPct val="85000"/>
              <a:buFont typeface="Wingdings 2"/>
              <a:buNone/>
              <a:defRPr kumimoji="0" sz="1600" b="0" kern="1200">
                <a:solidFill>
                  <a:schemeClr val="accent2"/>
                </a:solidFill>
                <a:latin typeface="Calibri" panose="020F0502020204030204" pitchFamily="34" charset="0"/>
                <a:ea typeface="+mn-ea"/>
                <a:cs typeface="+mn-cs"/>
              </a:defRPr>
            </a:lvl1pPr>
            <a:lvl2pPr marL="230188" indent="-230188"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2pPr>
            <a:lvl3pPr marL="461963" indent="-231775"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3pPr>
            <a:lvl4pPr marL="684213" indent="-222250"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4pPr>
            <a:lvl5pPr marL="914400" indent="-230188" algn="l" rtl="0" eaLnBrk="1" latinLnBrk="0" hangingPunct="1">
              <a:spcBef>
                <a:spcPts val="600"/>
              </a:spcBef>
              <a:buClr>
                <a:schemeClr val="accent2"/>
              </a:buClr>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5562" indent="-285750">
              <a:spcBef>
                <a:spcPts val="1000"/>
              </a:spcBef>
              <a:tabLst>
                <a:tab pos="1828800" algn="l"/>
              </a:tabLst>
            </a:pPr>
            <a:r>
              <a:rPr lang="en-GB" sz="1800" b="1" dirty="0">
                <a:solidFill>
                  <a:schemeClr val="tx1">
                    <a:lumMod val="65000"/>
                    <a:lumOff val="35000"/>
                  </a:schemeClr>
                </a:solidFill>
              </a:rPr>
              <a:t>Accountant</a:t>
            </a:r>
            <a:br>
              <a:rPr lang="en-GB" sz="1400" b="1"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Henry Nolan FCA </a:t>
            </a:r>
            <a:r>
              <a:rPr lang="en-GB" sz="1200" b="1" dirty="0">
                <a:solidFill>
                  <a:srgbClr val="004F8A"/>
                </a:solidFill>
              </a:rPr>
              <a:t>(3)</a:t>
            </a:r>
            <a:br>
              <a:rPr lang="en-GB" sz="1000" dirty="0">
                <a:solidFill>
                  <a:schemeClr val="tx1">
                    <a:lumMod val="75000"/>
                    <a:lumOff val="25000"/>
                  </a:schemeClr>
                </a:solidFill>
              </a:rPr>
            </a:br>
            <a:r>
              <a:rPr lang="en-GB" sz="1400" dirty="0">
                <a:solidFill>
                  <a:schemeClr val="tx1">
                    <a:lumMod val="75000"/>
                    <a:lumOff val="25000"/>
                  </a:schemeClr>
                </a:solidFill>
              </a:rPr>
              <a:t>Qualified with Ernst and </a:t>
            </a:r>
            <a:r>
              <a:rPr lang="en-GB" sz="1400" dirty="0" err="1">
                <a:solidFill>
                  <a:schemeClr val="tx1">
                    <a:lumMod val="75000"/>
                    <a:lumOff val="25000"/>
                  </a:schemeClr>
                </a:solidFill>
              </a:rPr>
              <a:t>Whinney</a:t>
            </a:r>
            <a:r>
              <a:rPr lang="en-GB" sz="1400" dirty="0">
                <a:solidFill>
                  <a:schemeClr val="tx1">
                    <a:lumMod val="75000"/>
                    <a:lumOff val="25000"/>
                  </a:schemeClr>
                </a:solidFill>
              </a:rPr>
              <a:t>. Henry was Chief Accountant at CSE Aviation, UK Financial Controller at Insignia Solutions and Group Management Accountant at Ferrari Holdings plc and latterly Group financial Controller at Solid State Logic</a:t>
            </a:r>
          </a:p>
          <a:p>
            <a:pPr marL="55562" indent="-285750">
              <a:spcBef>
                <a:spcPts val="1000"/>
              </a:spcBef>
              <a:tabLst>
                <a:tab pos="1828800" algn="l"/>
              </a:tabLst>
            </a:pPr>
            <a:r>
              <a:rPr lang="en-GB" sz="1800" b="1" dirty="0">
                <a:solidFill>
                  <a:schemeClr val="tx1">
                    <a:lumMod val="65000"/>
                    <a:lumOff val="35000"/>
                  </a:schemeClr>
                </a:solidFill>
              </a:rPr>
              <a:t>Conveyancing Solicitor</a:t>
            </a:r>
            <a:br>
              <a:rPr lang="en-GB" sz="1400" b="1" dirty="0">
                <a:solidFill>
                  <a:schemeClr val="tx1">
                    <a:lumMod val="75000"/>
                    <a:lumOff val="25000"/>
                  </a:schemeClr>
                </a:solidFill>
              </a:rPr>
            </a:br>
            <a:br>
              <a:rPr lang="en-GB" sz="1400" b="1" dirty="0">
                <a:solidFill>
                  <a:schemeClr val="tx1">
                    <a:lumMod val="75000"/>
                    <a:lumOff val="25000"/>
                  </a:schemeClr>
                </a:solidFill>
              </a:rPr>
            </a:br>
            <a:r>
              <a:rPr lang="en-GB" sz="1400" dirty="0">
                <a:solidFill>
                  <a:schemeClr val="tx1">
                    <a:lumMod val="75000"/>
                    <a:lumOff val="25000"/>
                  </a:schemeClr>
                </a:solidFill>
              </a:rPr>
              <a:t>Can be seconded from Blake Morgan</a:t>
            </a:r>
            <a:br>
              <a:rPr lang="en-GB" sz="1400" dirty="0">
                <a:solidFill>
                  <a:schemeClr val="tx1">
                    <a:lumMod val="75000"/>
                    <a:lumOff val="25000"/>
                  </a:schemeClr>
                </a:solidFill>
              </a:rPr>
            </a:br>
            <a:r>
              <a:rPr lang="en-GB" sz="1400" dirty="0">
                <a:solidFill>
                  <a:schemeClr val="tx1">
                    <a:lumMod val="75000"/>
                    <a:lumOff val="25000"/>
                  </a:schemeClr>
                </a:solidFill>
              </a:rPr>
              <a:t>to test process + systems before</a:t>
            </a:r>
            <a:br>
              <a:rPr lang="en-GB" sz="1400" dirty="0">
                <a:solidFill>
                  <a:schemeClr val="tx1">
                    <a:lumMod val="75000"/>
                    <a:lumOff val="25000"/>
                  </a:schemeClr>
                </a:solidFill>
              </a:rPr>
            </a:br>
            <a:r>
              <a:rPr lang="en-GB" sz="1400" dirty="0">
                <a:solidFill>
                  <a:schemeClr val="tx1">
                    <a:lumMod val="75000"/>
                    <a:lumOff val="25000"/>
                  </a:schemeClr>
                </a:solidFill>
              </a:rPr>
              <a:t>employee sourced </a:t>
            </a:r>
            <a:r>
              <a:rPr lang="en-GB" sz="1200" b="1" dirty="0">
                <a:solidFill>
                  <a:srgbClr val="004F8A"/>
                </a:solidFill>
              </a:rPr>
              <a:t>(4)</a:t>
            </a:r>
            <a:r>
              <a:rPr lang="en-GB" sz="1200" b="1" dirty="0">
                <a:solidFill>
                  <a:schemeClr val="tx1">
                    <a:lumMod val="75000"/>
                    <a:lumOff val="25000"/>
                  </a:schemeClr>
                </a:solidFill>
              </a:rPr>
              <a:t> </a:t>
            </a:r>
            <a:br>
              <a:rPr lang="en-GB" sz="1200" b="1" dirty="0">
                <a:solidFill>
                  <a:schemeClr val="tx1">
                    <a:lumMod val="75000"/>
                    <a:lumOff val="25000"/>
                  </a:schemeClr>
                </a:solidFill>
              </a:rPr>
            </a:br>
            <a:br>
              <a:rPr lang="en-GB" sz="1200" b="1" dirty="0">
                <a:solidFill>
                  <a:schemeClr val="tx1">
                    <a:lumMod val="75000"/>
                    <a:lumOff val="25000"/>
                  </a:schemeClr>
                </a:solidFill>
              </a:rPr>
            </a:br>
            <a:br>
              <a:rPr lang="en-GB" sz="1200" b="1" dirty="0">
                <a:solidFill>
                  <a:schemeClr val="tx1">
                    <a:lumMod val="75000"/>
                    <a:lumOff val="25000"/>
                  </a:schemeClr>
                </a:solidFill>
              </a:rPr>
            </a:br>
            <a:br>
              <a:rPr lang="en-GB" sz="1200" b="1" dirty="0">
                <a:solidFill>
                  <a:schemeClr val="tx1">
                    <a:lumMod val="75000"/>
                    <a:lumOff val="25000"/>
                  </a:schemeClr>
                </a:solidFill>
              </a:rPr>
            </a:br>
            <a:br>
              <a:rPr lang="en-GB" sz="1200" b="1" dirty="0">
                <a:solidFill>
                  <a:schemeClr val="tx1">
                    <a:lumMod val="75000"/>
                    <a:lumOff val="25000"/>
                  </a:schemeClr>
                </a:solidFill>
              </a:rPr>
            </a:br>
            <a:endParaRPr lang="en-GB" sz="1200" b="1" dirty="0">
              <a:solidFill>
                <a:schemeClr val="tx1">
                  <a:lumMod val="75000"/>
                  <a:lumOff val="25000"/>
                </a:schemeClr>
              </a:solidFill>
            </a:endParaRPr>
          </a:p>
          <a:p>
            <a:pPr marL="55562" indent="-285750">
              <a:spcBef>
                <a:spcPts val="1000"/>
              </a:spcBef>
              <a:tabLst>
                <a:tab pos="1828800" algn="l"/>
              </a:tabLst>
            </a:pPr>
            <a:endParaRPr lang="en-GB" sz="1400" dirty="0">
              <a:solidFill>
                <a:schemeClr val="tx1">
                  <a:lumMod val="75000"/>
                  <a:lumOff val="25000"/>
                </a:schemeClr>
              </a:solidFill>
            </a:endParaRPr>
          </a:p>
          <a:p>
            <a:pPr marL="55562" indent="-285750">
              <a:spcBef>
                <a:spcPts val="1000"/>
              </a:spcBef>
              <a:tabLst>
                <a:tab pos="1828800" algn="l"/>
              </a:tabLst>
            </a:pPr>
            <a:br>
              <a:rPr lang="en-GB" sz="1400" dirty="0">
                <a:solidFill>
                  <a:schemeClr val="tx1">
                    <a:lumMod val="75000"/>
                    <a:lumOff val="25000"/>
                  </a:schemeClr>
                </a:solidFill>
              </a:rPr>
            </a:br>
            <a:br>
              <a:rPr lang="en-GB" sz="1400" dirty="0">
                <a:solidFill>
                  <a:schemeClr val="tx1">
                    <a:lumMod val="75000"/>
                    <a:lumOff val="25000"/>
                  </a:schemeClr>
                </a:solidFill>
              </a:rPr>
            </a:br>
            <a:endParaRPr lang="en-GB" sz="1400" dirty="0">
              <a:solidFill>
                <a:schemeClr val="tx1">
                  <a:lumMod val="75000"/>
                  <a:lumOff val="25000"/>
                </a:schemeClr>
              </a:solidFill>
            </a:endParaRPr>
          </a:p>
          <a:p>
            <a:pPr marL="55562" indent="-285750">
              <a:spcBef>
                <a:spcPts val="1000"/>
              </a:spcBef>
              <a:tabLst>
                <a:tab pos="1828800" algn="l"/>
              </a:tabLst>
            </a:pPr>
            <a:r>
              <a:rPr lang="en-GB" sz="1800" b="1" dirty="0">
                <a:solidFill>
                  <a:schemeClr val="tx1">
                    <a:lumMod val="65000"/>
                    <a:lumOff val="35000"/>
                  </a:schemeClr>
                </a:solidFill>
              </a:rPr>
              <a:t> PA to CEO</a:t>
            </a:r>
            <a:br>
              <a:rPr lang="en-GB" sz="1800" b="1" dirty="0">
                <a:solidFill>
                  <a:schemeClr val="tx1">
                    <a:lumMod val="65000"/>
                    <a:lumOff val="35000"/>
                  </a:schemeClr>
                </a:solidFill>
              </a:rPr>
            </a:br>
            <a:r>
              <a:rPr lang="en-GB" sz="1400" dirty="0">
                <a:solidFill>
                  <a:schemeClr val="tx1">
                    <a:lumMod val="65000"/>
                    <a:lumOff val="35000"/>
                  </a:schemeClr>
                </a:solidFill>
              </a:rPr>
              <a:t>(See: </a:t>
            </a:r>
            <a:r>
              <a:rPr lang="en-GB" sz="1400" dirty="0">
                <a:solidFill>
                  <a:srgbClr val="004F8A"/>
                </a:solidFill>
                <a:hlinkClick r:id="rId3" action="ppaction://hlinksldjump">
                  <a:extLst>
                    <a:ext uri="{A12FA001-AC4F-418D-AE19-62706E023703}">
                      <ahyp:hlinkClr xmlns:ahyp="http://schemas.microsoft.com/office/drawing/2018/hyperlinkcolor" val="tx"/>
                    </a:ext>
                  </a:extLst>
                </a:hlinkClick>
              </a:rPr>
              <a:t>Slide 47</a:t>
            </a:r>
            <a:r>
              <a:rPr lang="en-GB" sz="1400" dirty="0">
                <a:solidFill>
                  <a:schemeClr val="tx1">
                    <a:lumMod val="65000"/>
                    <a:lumOff val="35000"/>
                  </a:schemeClr>
                </a:solidFill>
              </a:rPr>
              <a:t>)</a:t>
            </a:r>
            <a:br>
              <a:rPr lang="en-GB" sz="1400" b="1" dirty="0">
                <a:solidFill>
                  <a:schemeClr val="tx1">
                    <a:lumMod val="75000"/>
                    <a:lumOff val="25000"/>
                  </a:schemeClr>
                </a:solidFill>
              </a:rPr>
            </a:br>
            <a:br>
              <a:rPr lang="en-GB" sz="1400" dirty="0">
                <a:solidFill>
                  <a:schemeClr val="tx1">
                    <a:lumMod val="75000"/>
                    <a:lumOff val="25000"/>
                  </a:schemeClr>
                </a:solidFill>
              </a:rPr>
            </a:br>
            <a:r>
              <a:rPr lang="en-GB" sz="1400" dirty="0">
                <a:solidFill>
                  <a:schemeClr val="tx1">
                    <a:lumMod val="75000"/>
                    <a:lumOff val="25000"/>
                  </a:schemeClr>
                </a:solidFill>
              </a:rPr>
              <a:t>Marwa El-</a:t>
            </a:r>
            <a:r>
              <a:rPr lang="en-GB" sz="1400" dirty="0" err="1">
                <a:solidFill>
                  <a:schemeClr val="tx1">
                    <a:lumMod val="75000"/>
                    <a:lumOff val="25000"/>
                  </a:schemeClr>
                </a:solidFill>
              </a:rPr>
              <a:t>Sawify</a:t>
            </a:r>
            <a:r>
              <a:rPr lang="en-GB" sz="1200" b="1" dirty="0">
                <a:solidFill>
                  <a:srgbClr val="004F8A"/>
                </a:solidFill>
              </a:rPr>
              <a:t> (3)</a:t>
            </a:r>
            <a:br>
              <a:rPr lang="en-GB" sz="1200" dirty="0">
                <a:solidFill>
                  <a:schemeClr val="tx1">
                    <a:lumMod val="75000"/>
                    <a:lumOff val="25000"/>
                  </a:schemeClr>
                </a:solidFill>
              </a:rPr>
            </a:br>
            <a:r>
              <a:rPr lang="en-GB" sz="1400" dirty="0">
                <a:solidFill>
                  <a:schemeClr val="tx1">
                    <a:lumMod val="75000"/>
                    <a:lumOff val="25000"/>
                  </a:schemeClr>
                </a:solidFill>
              </a:rPr>
              <a:t>ex-Commercial Bank of Dubai, Qatar National Bank. </a:t>
            </a:r>
            <a:r>
              <a:rPr lang="en-GB" sz="1400" dirty="0" err="1">
                <a:solidFill>
                  <a:schemeClr val="tx1">
                    <a:lumMod val="75000"/>
                    <a:lumOff val="25000"/>
                  </a:schemeClr>
                </a:solidFill>
              </a:rPr>
              <a:t>Marwa</a:t>
            </a:r>
            <a:r>
              <a:rPr lang="en-GB" sz="1400" dirty="0">
                <a:solidFill>
                  <a:schemeClr val="tx1">
                    <a:lumMod val="75000"/>
                    <a:lumOff val="25000"/>
                  </a:schemeClr>
                </a:solidFill>
              </a:rPr>
              <a:t> has consumer lending experience.</a:t>
            </a:r>
            <a:br>
              <a:rPr lang="en-GB" sz="1400" dirty="0">
                <a:solidFill>
                  <a:schemeClr val="tx1">
                    <a:lumMod val="75000"/>
                    <a:lumOff val="25000"/>
                  </a:schemeClr>
                </a:solidFill>
              </a:rPr>
            </a:br>
            <a:br>
              <a:rPr lang="en-GB" sz="1400" dirty="0"/>
            </a:br>
            <a:br>
              <a:rPr lang="en-GB" sz="1200" dirty="0"/>
            </a:br>
            <a:r>
              <a:rPr lang="en-GB" sz="1200" b="1" dirty="0">
                <a:solidFill>
                  <a:srgbClr val="004F8A"/>
                </a:solidFill>
              </a:rPr>
              <a:t>(1) </a:t>
            </a:r>
            <a:r>
              <a:rPr lang="en-GB" sz="1400" dirty="0">
                <a:solidFill>
                  <a:schemeClr val="tx1">
                    <a:lumMod val="65000"/>
                    <a:lumOff val="35000"/>
                  </a:schemeClr>
                </a:solidFill>
                <a:highlight>
                  <a:srgbClr val="FFFF00"/>
                </a:highlight>
              </a:rPr>
              <a:t>CEO + team of </a:t>
            </a:r>
            <a:r>
              <a:rPr lang="en-GB" sz="1400">
                <a:solidFill>
                  <a:schemeClr val="tx1">
                    <a:lumMod val="65000"/>
                    <a:lumOff val="35000"/>
                  </a:schemeClr>
                </a:solidFill>
                <a:highlight>
                  <a:srgbClr val="FFFF00"/>
                </a:highlight>
              </a:rPr>
              <a:t>three </a:t>
            </a:r>
            <a:r>
              <a:rPr lang="en-GB" sz="1400">
                <a:solidFill>
                  <a:schemeClr val="tx1">
                    <a:lumMod val="65000"/>
                    <a:lumOff val="35000"/>
                  </a:schemeClr>
                </a:solidFill>
              </a:rPr>
              <a:t> </a:t>
            </a:r>
            <a:r>
              <a:rPr lang="en-GB" sz="1400" b="1">
                <a:solidFill>
                  <a:schemeClr val="accent1">
                    <a:lumMod val="40000"/>
                    <a:lumOff val="60000"/>
                  </a:schemeClr>
                </a:solidFill>
              </a:rPr>
              <a:t>B71 </a:t>
            </a:r>
            <a:r>
              <a:rPr lang="en-GB" sz="1400">
                <a:solidFill>
                  <a:schemeClr val="tx1">
                    <a:lumMod val="65000"/>
                    <a:lumOff val="35000"/>
                  </a:schemeClr>
                </a:solidFill>
              </a:rPr>
              <a:t>+ </a:t>
            </a:r>
            <a:r>
              <a:rPr lang="en-GB" sz="1400" b="1">
                <a:solidFill>
                  <a:schemeClr val="accent1">
                    <a:lumMod val="40000"/>
                    <a:lumOff val="60000"/>
                  </a:schemeClr>
                </a:solidFill>
              </a:rPr>
              <a:t>B40</a:t>
            </a:r>
            <a:r>
              <a:rPr lang="en-GB" sz="1400" b="1" dirty="0">
                <a:solidFill>
                  <a:schemeClr val="accent1">
                    <a:lumMod val="40000"/>
                    <a:lumOff val="60000"/>
                  </a:schemeClr>
                </a:solidFill>
              </a:rPr>
              <a:t>,B66,B68</a:t>
            </a:r>
            <a:br>
              <a:rPr lang="en-GB" sz="1200" dirty="0">
                <a:solidFill>
                  <a:schemeClr val="tx1">
                    <a:lumMod val="65000"/>
                    <a:lumOff val="35000"/>
                  </a:schemeClr>
                </a:solidFill>
              </a:rPr>
            </a:br>
            <a:r>
              <a:rPr lang="en-GB" sz="1200" b="1" dirty="0">
                <a:solidFill>
                  <a:srgbClr val="004F8A"/>
                </a:solidFill>
              </a:rPr>
              <a:t>(2) </a:t>
            </a:r>
            <a:r>
              <a:rPr kumimoji="0" lang="en-GB" sz="1200" i="0" u="none" strike="noStrike" kern="1200" cap="none" spc="0" normalizeH="0" baseline="0" noProof="0" dirty="0">
                <a:ln>
                  <a:noFill/>
                </a:ln>
                <a:solidFill>
                  <a:prstClr val="black">
                    <a:lumMod val="65000"/>
                    <a:lumOff val="35000"/>
                  </a:prstClr>
                </a:solidFill>
                <a:effectLst/>
                <a:uLnTx/>
                <a:uFillTx/>
                <a:latin typeface="Arial"/>
                <a:ea typeface="+mn-ea"/>
                <a:cs typeface="+mn-cs"/>
              </a:rPr>
              <a:t>Chairman, Ex + Non-Exec in discussion with Anthony (subject to contract / funding)</a:t>
            </a:r>
            <a:br>
              <a:rPr lang="en-GB" sz="1200" dirty="0">
                <a:solidFill>
                  <a:srgbClr val="004F8A"/>
                </a:solidFill>
              </a:rPr>
            </a:br>
            <a:r>
              <a:rPr lang="en-GB" sz="1200" b="1" dirty="0">
                <a:solidFill>
                  <a:srgbClr val="004F8A"/>
                </a:solidFill>
              </a:rPr>
              <a:t>(3) </a:t>
            </a:r>
            <a:r>
              <a:rPr lang="en-GB" sz="1400" dirty="0">
                <a:solidFill>
                  <a:schemeClr val="tx1">
                    <a:lumMod val="65000"/>
                    <a:lumOff val="35000"/>
                  </a:schemeClr>
                </a:solidFill>
              </a:rPr>
              <a:t>To be confirmed and subject to funding</a:t>
            </a:r>
            <a:br>
              <a:rPr lang="en-GB" sz="1400" b="1" dirty="0">
                <a:solidFill>
                  <a:schemeClr val="tx1">
                    <a:lumMod val="65000"/>
                    <a:lumOff val="35000"/>
                  </a:schemeClr>
                </a:solidFill>
              </a:rPr>
            </a:br>
            <a:r>
              <a:rPr lang="en-GB" sz="1200" b="1" dirty="0">
                <a:solidFill>
                  <a:srgbClr val="004F8A"/>
                </a:solidFill>
              </a:rPr>
              <a:t>(4) </a:t>
            </a:r>
            <a:r>
              <a:rPr lang="en-GB" sz="1400" dirty="0">
                <a:solidFill>
                  <a:schemeClr val="tx1">
                    <a:lumMod val="65000"/>
                    <a:lumOff val="35000"/>
                  </a:schemeClr>
                </a:solidFill>
              </a:rPr>
              <a:t>For in-house Legal Department</a:t>
            </a: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br>
              <a:rPr lang="en-GB" sz="1400" dirty="0">
                <a:solidFill>
                  <a:schemeClr val="tx1">
                    <a:lumMod val="65000"/>
                    <a:lumOff val="35000"/>
                  </a:schemeClr>
                </a:solidFill>
              </a:rPr>
            </a:br>
            <a:endParaRPr lang="en-GB" sz="1400" b="1" dirty="0">
              <a:solidFill>
                <a:schemeClr val="tx1">
                  <a:lumMod val="65000"/>
                  <a:lumOff val="35000"/>
                </a:schemeClr>
              </a:solidFill>
            </a:endParaRPr>
          </a:p>
        </p:txBody>
      </p:sp>
    </p:spTree>
    <p:extLst>
      <p:ext uri="{BB962C8B-B14F-4D97-AF65-F5344CB8AC3E}">
        <p14:creationId xmlns:p14="http://schemas.microsoft.com/office/powerpoint/2010/main" val="211110715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6992" y="417354"/>
            <a:ext cx="7963978" cy="461665"/>
          </a:xfrm>
        </p:spPr>
        <p:txBody>
          <a:bodyPr/>
          <a:lstStyle/>
          <a:p>
            <a:pPr marL="0" lvl="1" indent="0">
              <a:spcBef>
                <a:spcPts val="1000"/>
              </a:spcBef>
              <a:buNone/>
              <a:tabLst>
                <a:tab pos="1828800" algn="l"/>
              </a:tabLst>
            </a:pPr>
            <a:br>
              <a:rPr lang="en-US" sz="1400" dirty="0"/>
            </a:br>
            <a:endParaRPr lang="en-US" dirty="0">
              <a:solidFill>
                <a:schemeClr val="tx1">
                  <a:lumMod val="65000"/>
                  <a:lumOff val="35000"/>
                </a:schemeClr>
              </a:solidFill>
            </a:endParaRPr>
          </a:p>
        </p:txBody>
      </p:sp>
      <p:sp>
        <p:nvSpPr>
          <p:cNvPr id="2" name="Title 1"/>
          <p:cNvSpPr>
            <a:spLocks noGrp="1"/>
          </p:cNvSpPr>
          <p:nvPr>
            <p:ph type="title"/>
          </p:nvPr>
        </p:nvSpPr>
        <p:spPr>
          <a:xfrm>
            <a:off x="478570" y="879019"/>
            <a:ext cx="7772400" cy="446276"/>
          </a:xfrm>
        </p:spPr>
        <p:txBody>
          <a:bodyPr/>
          <a:lstStyle/>
          <a:p>
            <a:r>
              <a:rPr lang="en-US" dirty="0"/>
              <a:t>Anthony Apponyi (CEO + Founder)  </a:t>
            </a:r>
            <a:br>
              <a:rPr lang="en-US" sz="900" b="1" dirty="0">
                <a:solidFill>
                  <a:srgbClr val="004F8A"/>
                </a:solidFill>
                <a:latin typeface="Calibri" panose="020F0502020204030204" pitchFamily="34" charset="0"/>
                <a:cs typeface="Calibri" panose="020F0502020204030204" pitchFamily="34" charset="0"/>
              </a:rPr>
            </a:br>
            <a:endParaRPr lang="en-US" sz="900" b="1" dirty="0">
              <a:solidFill>
                <a:srgbClr val="004F8A"/>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A616326-614C-4988-840E-55DA0C92358D}"/>
              </a:ext>
            </a:extLst>
          </p:cNvPr>
          <p:cNvSpPr txBox="1"/>
          <p:nvPr/>
        </p:nvSpPr>
        <p:spPr>
          <a:xfrm>
            <a:off x="-538650" y="1102157"/>
            <a:ext cx="8925339" cy="4708981"/>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Previously</a:t>
            </a:r>
            <a:r>
              <a:rPr kumimoji="0" lang="en-GB"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Negotiator at Mottram Hotel Consultants; Manager then Director of Jason Construction Group and Insides Ltd (voted one of London’s top interior decorating companies); Joint CEO Ariel Developments Ltd (non-UK office developments sold to Taylor Wimpey); Partner in Montreal at Claremont Development Corporation (residential new build and investment); Founder and Director of the AMSA Group of Companies with responsibility for UK commercial, industrial and residential property valuations, development and management; Director of Lovell Retirement Homes Ltd (part of YJ Lovell plc) and AMSA Retirement Homes Ltd (sold to Southern Counties Housing Association); Consultant to Golan Holdings Inc (Monaco based UK commercial investment company); JV RSA Property Services. </a:t>
            </a:r>
            <a:b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b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40+ years residential and commercial property experience. </a:t>
            </a:r>
            <a:b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b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Currently</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CEO </a:t>
            </a:r>
            <a:r>
              <a:rPr kumimoji="0" lang="en-GB" sz="1000" b="1" i="0" u="none" strike="noStrike" kern="1200" cap="none" spc="0" normalizeH="0" baseline="0" noProof="0" dirty="0">
                <a:ln>
                  <a:noFill/>
                </a:ln>
                <a:solidFill>
                  <a:srgbClr val="004F8A"/>
                </a:solidFill>
                <a:effectLst/>
                <a:uLnTx/>
                <a:uFillTx/>
                <a:ea typeface="+mn-ea"/>
                <a:cs typeface="Calibri" panose="020F0502020204030204" pitchFamily="34" charset="0"/>
              </a:rPr>
              <a:t>(1)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and Founder of Albani, inventor of products, designed website architecture, risk-averse web-based management systems, cost effective B2B2C  and B2C route-to-market and responsible for all website text</a:t>
            </a:r>
            <a:r>
              <a:rPr kumimoji="0" lang="en-GB" sz="1000" b="1" i="0" u="none" strike="noStrike" kern="1200" cap="none" spc="0" normalizeH="0" baseline="0" noProof="0" dirty="0">
                <a:ln>
                  <a:noFill/>
                </a:ln>
                <a:solidFill>
                  <a:srgbClr val="004F8A"/>
                </a:solidFill>
                <a:effectLst/>
                <a:uLnTx/>
                <a:uFillTx/>
                <a:ea typeface="+mn-ea"/>
                <a:cs typeface="Calibri" panose="020F0502020204030204" pitchFamily="34" charset="0"/>
              </a:rPr>
              <a:t> (2)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and </a:t>
            </a:r>
            <a:r>
              <a:rPr kumimoji="0" lang="en-GB" sz="1400" b="1" i="0" u="none" strike="noStrike" kern="1200" cap="none" spc="0" normalizeH="0" baseline="0" noProof="0" dirty="0">
                <a:ln>
                  <a:noFill/>
                </a:ln>
                <a:solidFill>
                  <a:schemeClr val="accent2">
                    <a:lumMod val="60000"/>
                    <a:lumOff val="40000"/>
                  </a:schemeClr>
                </a:solidFill>
                <a:effectLst/>
                <a:uLnTx/>
                <a:uFillTx/>
                <a:latin typeface="Calibri" panose="020F0502020204030204" pitchFamily="34" charset="0"/>
                <a:ea typeface="+mn-ea"/>
                <a:cs typeface="Calibri" panose="020F0502020204030204" pitchFamily="34" charset="0"/>
              </a:rPr>
              <a:t> Financial Model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INPUTS. Committed to the ethos of ethical finance - finance that is affordable and will disrupt the status quo</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 - that can be procured through the internet using the latest technology.</a:t>
            </a:r>
            <a:r>
              <a:rPr kumimoji="0" lang="en-GB" sz="1200"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br>
              <a:rPr kumimoji="0" lang="en-GB" sz="1200" b="0" i="0" u="none" strike="noStrike" kern="1200" cap="none" spc="0" normalizeH="0" baseline="0" noProof="0" dirty="0">
                <a:ln>
                  <a:noFill/>
                </a:ln>
                <a:solidFill>
                  <a:prstClr val="black">
                    <a:lumMod val="65000"/>
                    <a:lumOff val="35000"/>
                  </a:prstClr>
                </a:solidFill>
                <a:effectLst/>
                <a:uLnTx/>
                <a:uFillTx/>
                <a:latin typeface="Arial"/>
                <a:ea typeface="+mn-ea"/>
                <a:cs typeface="+mn-cs"/>
              </a:rPr>
            </a:br>
            <a:br>
              <a:rPr kumimoji="0" lang="en-GB" sz="1200" b="0" i="0" u="none" strike="noStrike" kern="1200" cap="none" spc="0" normalizeH="0" baseline="0" noProof="0" dirty="0">
                <a:ln>
                  <a:noFill/>
                </a:ln>
                <a:solidFill>
                  <a:prstClr val="black">
                    <a:lumMod val="65000"/>
                    <a:lumOff val="35000"/>
                  </a:prstClr>
                </a:solidFill>
                <a:effectLst/>
                <a:uLnTx/>
                <a:uFillTx/>
                <a:latin typeface="Arial"/>
                <a:ea typeface="+mn-ea"/>
                <a:cs typeface="+mn-cs"/>
              </a:rPr>
            </a:br>
            <a:r>
              <a:rPr kumimoji="0" lang="en-GB" sz="1000" b="1" i="0" u="none" strike="noStrike" kern="1200" cap="none" spc="0" normalizeH="0" baseline="0" noProof="0" dirty="0">
                <a:ln>
                  <a:noFill/>
                </a:ln>
                <a:solidFill>
                  <a:srgbClr val="004F8A"/>
                </a:solidFill>
                <a:effectLst/>
                <a:uLnTx/>
                <a:uFillTx/>
                <a:latin typeface="Arial"/>
                <a:ea typeface="+mn-ea"/>
                <a:cs typeface="+mn-cs"/>
              </a:rPr>
              <a:t>(1)</a:t>
            </a:r>
            <a:r>
              <a:rPr kumimoji="0" lang="en-GB" sz="1200"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r>
              <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rPr>
              <a:t>Remuneration: No Fee / Salary required (through LARMA Profit Share) </a:t>
            </a:r>
            <a:r>
              <a:rPr kumimoji="0" lang="en-GB" sz="1200" b="1" i="0" u="none" strike="noStrike" kern="1200" cap="none" spc="0" normalizeH="0" baseline="0" noProof="0" dirty="0">
                <a:ln>
                  <a:noFill/>
                </a:ln>
                <a:solidFill>
                  <a:schemeClr val="accent1">
                    <a:lumMod val="60000"/>
                    <a:lumOff val="40000"/>
                  </a:schemeClr>
                </a:solidFill>
                <a:effectLst/>
                <a:uLnTx/>
                <a:uFillTx/>
                <a:latin typeface="Arial"/>
                <a:ea typeface="+mn-ea"/>
                <a:cs typeface="+mn-cs"/>
              </a:rPr>
              <a:t>B71</a:t>
            </a:r>
            <a:br>
              <a:rPr kumimoji="0" lang="en-GB" sz="1200" b="1" i="0" u="none" strike="noStrike" kern="1200" cap="none" spc="0" normalizeH="0" baseline="0" noProof="0" dirty="0">
                <a:ln>
                  <a:noFill/>
                </a:ln>
                <a:solidFill>
                  <a:schemeClr val="accent1">
                    <a:lumMod val="60000"/>
                    <a:lumOff val="40000"/>
                  </a:schemeClr>
                </a:solidFill>
                <a:effectLst/>
                <a:uLnTx/>
                <a:uFillTx/>
                <a:latin typeface="Arial"/>
                <a:ea typeface="+mn-ea"/>
                <a:cs typeface="+mn-cs"/>
              </a:rPr>
            </a:br>
            <a:r>
              <a:rPr kumimoji="0" lang="en-GB" sz="1000" b="1" i="0" u="none" strike="noStrike" kern="1200" cap="none" spc="0" normalizeH="0" baseline="0" noProof="0" dirty="0">
                <a:ln>
                  <a:noFill/>
                </a:ln>
                <a:solidFill>
                  <a:srgbClr val="004F8A"/>
                </a:solidFill>
                <a:effectLst/>
                <a:uLnTx/>
                <a:uFillTx/>
                <a:latin typeface="Arial"/>
                <a:ea typeface="+mn-ea"/>
                <a:cs typeface="+mn-cs"/>
              </a:rPr>
              <a:t>(2) </a:t>
            </a:r>
            <a:r>
              <a:rPr kumimoji="0" lang="en-GB" sz="14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Will be drastically reduced (currently </a:t>
            </a:r>
            <a:r>
              <a:rPr kumimoji="0" lang="en-GB" sz="1400" b="1"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comprehensive for funding purposes)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prstClr val="black">
                  <a:lumMod val="65000"/>
                  <a:lumOff val="35000"/>
                </a:prstClr>
              </a:solidFill>
              <a:latin typeface="Arial"/>
            </a:endParaRPr>
          </a:p>
        </p:txBody>
      </p:sp>
    </p:spTree>
    <p:extLst>
      <p:ext uri="{BB962C8B-B14F-4D97-AF65-F5344CB8AC3E}">
        <p14:creationId xmlns:p14="http://schemas.microsoft.com/office/powerpoint/2010/main" val="79086859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79233" y="1188110"/>
            <a:ext cx="8664767" cy="6360716"/>
          </a:xfrm>
        </p:spPr>
        <p:txBody>
          <a:bodyPr/>
          <a:lstStyle/>
          <a:p>
            <a:pPr marL="285750" lvl="1" indent="-285750">
              <a:spcBef>
                <a:spcPts val="1000"/>
              </a:spcBef>
              <a:tabLst>
                <a:tab pos="1828800" algn="l"/>
              </a:tabLst>
            </a:pPr>
            <a:endParaRPr lang="en-GB" dirty="0"/>
          </a:p>
          <a:p>
            <a:pPr>
              <a:buFont typeface="Arial" pitchFamily="34" charset="0"/>
              <a:buChar char="•"/>
            </a:pPr>
            <a:r>
              <a:rPr lang="en-GB" sz="1400" dirty="0">
                <a:solidFill>
                  <a:schemeClr val="tx1">
                    <a:lumMod val="65000"/>
                    <a:lumOff val="35000"/>
                  </a:schemeClr>
                </a:solidFill>
              </a:rPr>
              <a:t>   Cloud-based B2B2C and B2C web-based management systems </a:t>
            </a:r>
            <a:r>
              <a:rPr lang="en-GB" sz="900" b="1" dirty="0">
                <a:solidFill>
                  <a:srgbClr val="004F8A"/>
                </a:solidFill>
              </a:rPr>
              <a:t> </a:t>
            </a:r>
            <a:r>
              <a:rPr lang="en-GB" sz="1400" dirty="0">
                <a:solidFill>
                  <a:schemeClr val="tx1">
                    <a:lumMod val="65000"/>
                    <a:lumOff val="35000"/>
                  </a:schemeClr>
                </a:solidFill>
              </a:rPr>
              <a:t>to control risk</a:t>
            </a:r>
            <a:r>
              <a:rPr lang="en-GB" sz="1400" dirty="0">
                <a:solidFill>
                  <a:srgbClr val="FF0000"/>
                </a:solidFill>
              </a:rPr>
              <a:t> </a:t>
            </a:r>
            <a:r>
              <a:rPr lang="en-GB" sz="1400" dirty="0">
                <a:solidFill>
                  <a:schemeClr val="tx1">
                    <a:lumMod val="65000"/>
                    <a:lumOff val="35000"/>
                  </a:schemeClr>
                </a:solidFill>
              </a:rPr>
              <a:t>on Applications (by the homeowner </a:t>
            </a:r>
            <a:br>
              <a:rPr lang="en-GB" sz="1400" dirty="0">
                <a:solidFill>
                  <a:schemeClr val="tx1">
                    <a:lumMod val="65000"/>
                    <a:lumOff val="35000"/>
                  </a:schemeClr>
                </a:solidFill>
              </a:rPr>
            </a:br>
            <a:r>
              <a:rPr lang="en-GB" sz="1400" dirty="0">
                <a:solidFill>
                  <a:schemeClr val="tx1">
                    <a:lumMod val="65000"/>
                    <a:lumOff val="35000"/>
                  </a:schemeClr>
                </a:solidFill>
              </a:rPr>
              <a:t>    or their agent) both automatically (by Local Authority Area, Price or Features) or manually at various stages  </a:t>
            </a:r>
            <a:br>
              <a:rPr lang="en-GB" sz="1400" dirty="0">
                <a:solidFill>
                  <a:schemeClr val="tx1">
                    <a:lumMod val="65000"/>
                    <a:lumOff val="35000"/>
                  </a:schemeClr>
                </a:solidFill>
              </a:rPr>
            </a:br>
            <a:r>
              <a:rPr lang="en-GB" sz="1400" dirty="0">
                <a:solidFill>
                  <a:schemeClr val="tx1">
                    <a:lumMod val="65000"/>
                    <a:lumOff val="35000"/>
                  </a:schemeClr>
                </a:solidFill>
              </a:rPr>
              <a:t>    (micro risk). These  controls augmented with a system-wide failsafe feature which immediately stops all processes</a:t>
            </a:r>
            <a:br>
              <a:rPr lang="en-GB" sz="1400" dirty="0">
                <a:solidFill>
                  <a:schemeClr val="tx1">
                    <a:lumMod val="65000"/>
                    <a:lumOff val="35000"/>
                  </a:schemeClr>
                </a:solidFill>
              </a:rPr>
            </a:br>
            <a:r>
              <a:rPr lang="en-GB" sz="1400" dirty="0">
                <a:solidFill>
                  <a:schemeClr val="tx1">
                    <a:lumMod val="65000"/>
                    <a:lumOff val="35000"/>
                  </a:schemeClr>
                </a:solidFill>
              </a:rPr>
              <a:t>    (macro risk). </a:t>
            </a:r>
          </a:p>
          <a:p>
            <a:pPr>
              <a:buFont typeface="Arial" pitchFamily="34" charset="0"/>
              <a:buChar char="•"/>
            </a:pPr>
            <a:r>
              <a:rPr lang="en-GB" sz="1400" dirty="0">
                <a:solidFill>
                  <a:schemeClr val="tx1">
                    <a:lumMod val="65000"/>
                    <a:lumOff val="35000"/>
                  </a:schemeClr>
                </a:solidFill>
              </a:rPr>
              <a:t>   All aspects of the business can be controlled within the risk-averse management system which connects:</a:t>
            </a:r>
            <a:br>
              <a:rPr lang="en-GB" sz="1400" dirty="0">
                <a:solidFill>
                  <a:schemeClr val="tx1">
                    <a:lumMod val="65000"/>
                    <a:lumOff val="35000"/>
                  </a:schemeClr>
                </a:solidFill>
              </a:rPr>
            </a:br>
            <a:r>
              <a:rPr lang="en-GB" sz="1400" dirty="0">
                <a:solidFill>
                  <a:schemeClr val="tx1">
                    <a:lumMod val="65000"/>
                    <a:lumOff val="35000"/>
                  </a:schemeClr>
                </a:solidFill>
              </a:rPr>
              <a:t>    to Rightmove for Housing Intelligence and </a:t>
            </a:r>
            <a:r>
              <a:rPr lang="en-GB" sz="1400" dirty="0" err="1">
                <a:solidFill>
                  <a:schemeClr val="tx1">
                    <a:lumMod val="65000"/>
                    <a:lumOff val="35000"/>
                  </a:schemeClr>
                </a:solidFill>
              </a:rPr>
              <a:t>DataSource</a:t>
            </a:r>
            <a:r>
              <a:rPr lang="en-GB" sz="1400" dirty="0">
                <a:solidFill>
                  <a:schemeClr val="tx1">
                    <a:lumMod val="65000"/>
                    <a:lumOff val="35000"/>
                  </a:schemeClr>
                </a:solidFill>
              </a:rPr>
              <a:t> Valuations; to Worldpay for Administration Fee payments; </a:t>
            </a:r>
            <a:br>
              <a:rPr lang="en-GB" sz="1400" dirty="0">
                <a:solidFill>
                  <a:schemeClr val="tx1">
                    <a:lumMod val="65000"/>
                    <a:lumOff val="35000"/>
                  </a:schemeClr>
                </a:solidFill>
              </a:rPr>
            </a:br>
            <a:r>
              <a:rPr lang="en-GB" sz="1400" dirty="0">
                <a:solidFill>
                  <a:schemeClr val="tx1">
                    <a:lumMod val="65000"/>
                    <a:lumOff val="35000"/>
                  </a:schemeClr>
                </a:solidFill>
              </a:rPr>
              <a:t>    to Signable for electronic contract creation and signing; to HM Land Registry</a:t>
            </a:r>
            <a:r>
              <a:rPr lang="en-GB" sz="900" dirty="0">
                <a:solidFill>
                  <a:schemeClr val="tx1">
                    <a:lumMod val="65000"/>
                    <a:lumOff val="35000"/>
                  </a:schemeClr>
                </a:solidFill>
              </a:rPr>
              <a:t> </a:t>
            </a:r>
            <a:r>
              <a:rPr lang="en-GB" sz="1200" b="1" dirty="0">
                <a:solidFill>
                  <a:srgbClr val="004F8A"/>
                </a:solidFill>
              </a:rPr>
              <a:t>(1) </a:t>
            </a:r>
            <a:r>
              <a:rPr lang="en-GB" sz="1400" dirty="0">
                <a:solidFill>
                  <a:schemeClr val="tx1">
                    <a:lumMod val="65000"/>
                    <a:lumOff val="35000"/>
                  </a:schemeClr>
                </a:solidFill>
              </a:rPr>
              <a:t>and will connect: to</a:t>
            </a:r>
            <a:br>
              <a:rPr lang="en-GB" sz="1400" dirty="0">
                <a:solidFill>
                  <a:schemeClr val="tx1">
                    <a:lumMod val="65000"/>
                    <a:lumOff val="35000"/>
                  </a:schemeClr>
                </a:solidFill>
              </a:rPr>
            </a:br>
            <a:r>
              <a:rPr lang="en-GB" sz="1400" dirty="0">
                <a:solidFill>
                  <a:schemeClr val="tx1">
                    <a:lumMod val="65000"/>
                    <a:lumOff val="35000"/>
                  </a:schemeClr>
                </a:solidFill>
              </a:rPr>
              <a:t>    Pure Panel Management for automated issuing of Surveyor Instructions and electronically receiving </a:t>
            </a:r>
            <a:br>
              <a:rPr lang="en-GB" sz="1400" dirty="0">
                <a:solidFill>
                  <a:schemeClr val="tx1">
                    <a:lumMod val="65000"/>
                    <a:lumOff val="35000"/>
                  </a:schemeClr>
                </a:solidFill>
              </a:rPr>
            </a:br>
            <a:r>
              <a:rPr lang="en-GB" sz="1400" dirty="0">
                <a:solidFill>
                  <a:schemeClr val="tx1">
                    <a:lumMod val="65000"/>
                    <a:lumOff val="35000"/>
                  </a:schemeClr>
                </a:solidFill>
              </a:rPr>
              <a:t>    completed Valuation Forms; to internet banking</a:t>
            </a:r>
            <a:r>
              <a:rPr lang="en-GB" sz="1200" b="1" dirty="0">
                <a:solidFill>
                  <a:srgbClr val="004F8A"/>
                </a:solidFill>
              </a:rPr>
              <a:t> </a:t>
            </a:r>
            <a:r>
              <a:rPr lang="en-GB" sz="1400" dirty="0">
                <a:solidFill>
                  <a:schemeClr val="tx1">
                    <a:lumMod val="65000"/>
                    <a:lumOff val="35000"/>
                  </a:schemeClr>
                </a:solidFill>
              </a:rPr>
              <a:t>for automating outward payments (two signatures).</a:t>
            </a:r>
          </a:p>
          <a:p>
            <a:pPr>
              <a:buFont typeface="Arial" pitchFamily="34" charset="0"/>
              <a:buChar char="•"/>
            </a:pPr>
            <a:r>
              <a:rPr lang="en-GB" sz="1400" dirty="0">
                <a:solidFill>
                  <a:schemeClr val="tx1">
                    <a:lumMod val="65000"/>
                    <a:lumOff val="35000"/>
                  </a:schemeClr>
                </a:solidFill>
              </a:rPr>
              <a:t>  The management system (accessible on all devices) proactively monitors and controls: Customer Proposition;  </a:t>
            </a:r>
            <a:br>
              <a:rPr lang="en-GB" sz="1400" dirty="0">
                <a:solidFill>
                  <a:schemeClr val="tx1">
                    <a:lumMod val="65000"/>
                    <a:lumOff val="35000"/>
                  </a:schemeClr>
                </a:solidFill>
              </a:rPr>
            </a:br>
            <a:r>
              <a:rPr lang="en-GB" sz="1400" dirty="0">
                <a:solidFill>
                  <a:schemeClr val="tx1">
                    <a:lumMod val="65000"/>
                    <a:lumOff val="35000"/>
                  </a:schemeClr>
                </a:solidFill>
              </a:rPr>
              <a:t>    Agents from Application (only towns in LA  areas where prices are sable/rising)  &gt; drawdown; Customer</a:t>
            </a:r>
            <a:br>
              <a:rPr lang="en-GB" sz="1400" dirty="0">
                <a:solidFill>
                  <a:schemeClr val="tx1">
                    <a:lumMod val="65000"/>
                    <a:lumOff val="35000"/>
                  </a:schemeClr>
                </a:solidFill>
              </a:rPr>
            </a:br>
            <a:r>
              <a:rPr lang="en-GB" sz="1400" dirty="0">
                <a:solidFill>
                  <a:schemeClr val="tx1">
                    <a:lumMod val="65000"/>
                    <a:lumOff val="35000"/>
                  </a:schemeClr>
                </a:solidFill>
              </a:rPr>
              <a:t>    behaviour and intentions; NON-EXIT property related costs and controls from drawdown &gt;</a:t>
            </a:r>
            <a:r>
              <a:rPr lang="en-GB" sz="1400" b="1" dirty="0">
                <a:solidFill>
                  <a:srgbClr val="004F8A"/>
                </a:solidFill>
              </a:rPr>
              <a:t> </a:t>
            </a:r>
            <a:r>
              <a:rPr lang="en-GB" sz="1400" dirty="0">
                <a:solidFill>
                  <a:schemeClr val="tx1">
                    <a:lumMod val="65000"/>
                    <a:lumOff val="35000"/>
                  </a:schemeClr>
                </a:solidFill>
              </a:rPr>
              <a:t>funding limit and; Legal  </a:t>
            </a:r>
            <a:br>
              <a:rPr lang="en-GB" sz="1400" dirty="0">
                <a:solidFill>
                  <a:schemeClr val="tx1">
                    <a:lumMod val="65000"/>
                    <a:lumOff val="35000"/>
                  </a:schemeClr>
                </a:solidFill>
              </a:rPr>
            </a:br>
            <a:r>
              <a:rPr lang="en-GB" sz="1400" dirty="0">
                <a:solidFill>
                  <a:schemeClr val="tx1">
                    <a:lumMod val="65000"/>
                    <a:lumOff val="35000"/>
                  </a:schemeClr>
                </a:solidFill>
              </a:rPr>
              <a:t>    Department for LTVs and  NON-EXIT sales. Where applicable responses are date and time stamped </a:t>
            </a:r>
            <a:br>
              <a:rPr lang="en-GB" sz="1400" dirty="0">
                <a:solidFill>
                  <a:schemeClr val="tx1">
                    <a:lumMod val="65000"/>
                    <a:lumOff val="35000"/>
                  </a:schemeClr>
                </a:solidFill>
              </a:rPr>
            </a:br>
            <a:r>
              <a:rPr lang="en-GB" sz="1400" dirty="0">
                <a:solidFill>
                  <a:schemeClr val="tx1">
                    <a:lumMod val="65000"/>
                    <a:lumOff val="35000"/>
                  </a:schemeClr>
                </a:solidFill>
              </a:rPr>
              <a:t>    (e.g., agents at draw down and  during NON-EXIT sales and for Contractors carrying out their </a:t>
            </a:r>
            <a:br>
              <a:rPr lang="en-GB" sz="1400" dirty="0">
                <a:solidFill>
                  <a:schemeClr val="tx1">
                    <a:lumMod val="65000"/>
                    <a:lumOff val="35000"/>
                  </a:schemeClr>
                </a:solidFill>
              </a:rPr>
            </a:br>
            <a:r>
              <a:rPr lang="en-GB" sz="1400" dirty="0">
                <a:solidFill>
                  <a:schemeClr val="tx1">
                    <a:lumMod val="65000"/>
                    <a:lumOff val="35000"/>
                  </a:schemeClr>
                </a:solidFill>
              </a:rPr>
              <a:t>    Responsibilities). Electronic B2C systems are always used where they do not adversely effect the Customer</a:t>
            </a:r>
            <a:br>
              <a:rPr lang="en-GB" sz="1400" dirty="0">
                <a:solidFill>
                  <a:schemeClr val="tx1">
                    <a:lumMod val="65000"/>
                    <a:lumOff val="35000"/>
                  </a:schemeClr>
                </a:solidFill>
              </a:rPr>
            </a:br>
            <a:r>
              <a:rPr lang="en-GB" sz="1400" dirty="0">
                <a:solidFill>
                  <a:schemeClr val="tx1">
                    <a:lumMod val="65000"/>
                    <a:lumOff val="35000"/>
                  </a:schemeClr>
                </a:solidFill>
              </a:rPr>
              <a:t>    Proposition.</a:t>
            </a:r>
            <a:r>
              <a:rPr lang="en-US" sz="1400" dirty="0">
                <a:solidFill>
                  <a:schemeClr val="tx1">
                    <a:lumMod val="65000"/>
                    <a:lumOff val="35000"/>
                  </a:schemeClr>
                </a:solidFill>
                <a:hlinkClick r:id="rId3"/>
              </a:rPr>
              <a:t> </a:t>
            </a:r>
            <a:endParaRPr lang="en-US" sz="1400" dirty="0">
              <a:solidFill>
                <a:schemeClr val="tx1">
                  <a:lumMod val="65000"/>
                  <a:lumOff val="35000"/>
                </a:schemeClr>
              </a:solidFill>
            </a:endParaRPr>
          </a:p>
          <a:p>
            <a:pPr>
              <a:buFont typeface="Arial" pitchFamily="34" charset="0"/>
              <a:buChar char="•"/>
            </a:pPr>
            <a:r>
              <a:rPr lang="en-GB" sz="1400" dirty="0">
                <a:solidFill>
                  <a:schemeClr val="tx1">
                    <a:lumMod val="65000"/>
                    <a:lumOff val="35000"/>
                  </a:schemeClr>
                </a:solidFill>
              </a:rPr>
              <a:t>   Fintech is fundamental to our business (10 Levels of Sequential Risk Management at 6 Stages). </a:t>
            </a:r>
            <a:br>
              <a:rPr lang="en-GB" sz="1400" dirty="0">
                <a:solidFill>
                  <a:schemeClr val="tx1">
                    <a:lumMod val="65000"/>
                    <a:lumOff val="35000"/>
                  </a:schemeClr>
                </a:solidFill>
              </a:rPr>
            </a:br>
            <a:r>
              <a:rPr lang="en-GB" sz="1400" dirty="0">
                <a:solidFill>
                  <a:schemeClr val="tx1">
                    <a:lumMod val="65000"/>
                    <a:lumOff val="35000"/>
                  </a:schemeClr>
                </a:solidFill>
              </a:rPr>
              <a:t>    </a:t>
            </a:r>
            <a:r>
              <a:rPr lang="en-GB" sz="1400" b="1" dirty="0">
                <a:solidFill>
                  <a:srgbClr val="FF0000"/>
                </a:solidFill>
              </a:rPr>
              <a:t>IMPORTANT POINT</a:t>
            </a:r>
            <a:r>
              <a:rPr lang="en-GB" sz="1400" dirty="0">
                <a:solidFill>
                  <a:schemeClr val="tx1">
                    <a:lumMod val="65000"/>
                    <a:lumOff val="35000"/>
                  </a:schemeClr>
                </a:solidFill>
              </a:rPr>
              <a:t>: An algorithm being constructed by the Dept. of Applied Economics, University of Cambridge) </a:t>
            </a:r>
            <a:br>
              <a:rPr lang="en-GB" sz="1400" dirty="0">
                <a:solidFill>
                  <a:schemeClr val="tx1">
                    <a:lumMod val="65000"/>
                    <a:lumOff val="35000"/>
                  </a:schemeClr>
                </a:solidFill>
              </a:rPr>
            </a:br>
            <a:r>
              <a:rPr lang="en-GB" sz="1400" dirty="0">
                <a:solidFill>
                  <a:schemeClr val="tx1">
                    <a:lumMod val="65000"/>
                    <a:lumOff val="35000"/>
                  </a:schemeClr>
                </a:solidFill>
              </a:rPr>
              <a:t>    will prevent Albani </a:t>
            </a:r>
            <a:r>
              <a:rPr lang="en-GB" sz="1400" dirty="0">
                <a:solidFill>
                  <a:schemeClr val="tx1">
                    <a:lumMod val="65000"/>
                    <a:lumOff val="35000"/>
                  </a:schemeClr>
                </a:solidFill>
                <a:highlight>
                  <a:srgbClr val="FFFFFF"/>
                </a:highlight>
              </a:rPr>
              <a:t>exceeding the funding limit and maintaining 10% headroom </a:t>
            </a:r>
            <a:r>
              <a:rPr lang="en-GB" sz="1400" b="1" dirty="0">
                <a:solidFill>
                  <a:schemeClr val="accent2">
                    <a:lumMod val="60000"/>
                    <a:lumOff val="40000"/>
                  </a:schemeClr>
                </a:solidFill>
                <a:highlight>
                  <a:srgbClr val="FFFFFF"/>
                </a:highlight>
              </a:rPr>
              <a:t>H10</a:t>
            </a:r>
            <a:r>
              <a:rPr lang="en-GB" sz="1400" dirty="0">
                <a:solidFill>
                  <a:schemeClr val="tx1">
                    <a:lumMod val="65000"/>
                    <a:lumOff val="35000"/>
                  </a:schemeClr>
                </a:solidFill>
                <a:highlight>
                  <a:srgbClr val="FFFFFF"/>
                </a:highlight>
              </a:rPr>
              <a:t> </a:t>
            </a:r>
            <a:r>
              <a:rPr lang="en-US" sz="1400" dirty="0">
                <a:solidFill>
                  <a:schemeClr val="tx1">
                    <a:lumMod val="65000"/>
                    <a:lumOff val="35000"/>
                  </a:schemeClr>
                </a:solidFill>
                <a:highlight>
                  <a:srgbClr val="FFFFFF"/>
                </a:highlight>
              </a:rPr>
              <a:t>See: </a:t>
            </a:r>
            <a:r>
              <a:rPr lang="en-US" sz="1400" dirty="0">
                <a:solidFill>
                  <a:srgbClr val="004F8A"/>
                </a:solidFill>
                <a:highlight>
                  <a:srgbClr val="FFFFFF"/>
                </a:highlight>
                <a:hlinkClick r:id="rId4">
                  <a:extLst>
                    <a:ext uri="{A12FA001-AC4F-418D-AE19-62706E023703}">
                      <ahyp:hlinkClr xmlns:ahyp="http://schemas.microsoft.com/office/drawing/2018/hyperlinkcolor" val="tx"/>
                    </a:ext>
                  </a:extLst>
                </a:hlinkClick>
              </a:rPr>
              <a:t>Algorithm (Example) </a:t>
            </a:r>
            <a:br>
              <a:rPr lang="en-GB" sz="900" dirty="0">
                <a:solidFill>
                  <a:schemeClr val="tx1">
                    <a:lumMod val="65000"/>
                    <a:lumOff val="35000"/>
                  </a:schemeClr>
                </a:solidFill>
              </a:rPr>
            </a:br>
            <a:br>
              <a:rPr lang="en-GB" sz="900" dirty="0">
                <a:solidFill>
                  <a:schemeClr val="tx1">
                    <a:lumMod val="65000"/>
                    <a:lumOff val="35000"/>
                  </a:schemeClr>
                </a:solidFill>
              </a:rPr>
            </a:br>
            <a:br>
              <a:rPr lang="en-GB" sz="900" dirty="0">
                <a:solidFill>
                  <a:schemeClr val="tx1">
                    <a:lumMod val="65000"/>
                    <a:lumOff val="35000"/>
                  </a:schemeClr>
                </a:solidFill>
              </a:rPr>
            </a:br>
            <a:r>
              <a:rPr lang="en-GB" sz="900" dirty="0">
                <a:solidFill>
                  <a:schemeClr val="tx1">
                    <a:lumMod val="65000"/>
                    <a:lumOff val="35000"/>
                  </a:schemeClr>
                </a:solidFill>
              </a:rPr>
              <a:t>   </a:t>
            </a:r>
            <a:r>
              <a:rPr lang="en-GB" sz="1200" b="1" dirty="0">
                <a:solidFill>
                  <a:srgbClr val="004F8A"/>
                </a:solidFill>
              </a:rPr>
              <a:t> (1) </a:t>
            </a:r>
            <a:r>
              <a:rPr lang="en-GB" sz="1200" dirty="0">
                <a:solidFill>
                  <a:schemeClr val="tx1">
                    <a:lumMod val="50000"/>
                    <a:lumOff val="50000"/>
                  </a:schemeClr>
                </a:solidFill>
              </a:rPr>
              <a:t>Subject to Land Registry T&amp;Cs</a:t>
            </a:r>
            <a:r>
              <a:rPr lang="en-GB" sz="1200" b="1" dirty="0">
                <a:solidFill>
                  <a:srgbClr val="004F8A"/>
                </a:solidFill>
              </a:rPr>
              <a:t> </a:t>
            </a:r>
            <a:endParaRPr lang="en-GB" sz="1200" dirty="0">
              <a:solidFill>
                <a:schemeClr val="tx1">
                  <a:lumMod val="50000"/>
                  <a:lumOff val="50000"/>
                </a:schemeClr>
              </a:solidFill>
            </a:endParaRPr>
          </a:p>
          <a:p>
            <a:pPr>
              <a:buFont typeface="Arial" pitchFamily="34" charset="0"/>
              <a:buChar char="•"/>
            </a:pPr>
            <a:endParaRPr lang="en-GB" dirty="0"/>
          </a:p>
          <a:p>
            <a:pPr>
              <a:buFont typeface="Arial" pitchFamily="34" charset="0"/>
              <a:buChar char="•"/>
            </a:pPr>
            <a:endParaRPr lang="en-GB" sz="1400" dirty="0">
              <a:solidFill>
                <a:schemeClr val="tx1">
                  <a:lumMod val="65000"/>
                  <a:lumOff val="35000"/>
                </a:schemeClr>
              </a:solidFill>
            </a:endParaRPr>
          </a:p>
          <a:p>
            <a:r>
              <a:rPr lang="en-GB" sz="1400" dirty="0">
                <a:solidFill>
                  <a:schemeClr val="tx1">
                    <a:lumMod val="65000"/>
                    <a:lumOff val="35000"/>
                  </a:schemeClr>
                </a:solidFill>
              </a:rPr>
              <a:t> </a:t>
            </a:r>
          </a:p>
          <a:p>
            <a:pPr marL="285750" lvl="1" indent="-285750">
              <a:spcBef>
                <a:spcPts val="1000"/>
              </a:spcBef>
              <a:tabLst>
                <a:tab pos="1828800" algn="l"/>
              </a:tabLst>
            </a:pPr>
            <a:endParaRPr lang="en-GB" sz="1400" dirty="0">
              <a:solidFill>
                <a:schemeClr val="tx1">
                  <a:lumMod val="65000"/>
                  <a:lumOff val="35000"/>
                </a:schemeClr>
              </a:solidFill>
            </a:endParaRPr>
          </a:p>
        </p:txBody>
      </p:sp>
      <p:sp>
        <p:nvSpPr>
          <p:cNvPr id="10" name="Snip Single Corner Rectangle 9"/>
          <p:cNvSpPr/>
          <p:nvPr/>
        </p:nvSpPr>
        <p:spPr>
          <a:xfrm>
            <a:off x="0" y="1192306"/>
            <a:ext cx="4572000" cy="33624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479233" y="785047"/>
            <a:ext cx="7772400" cy="307777"/>
          </a:xfrm>
        </p:spPr>
        <p:txBody>
          <a:bodyPr/>
          <a:lstStyle/>
          <a:p>
            <a:r>
              <a:rPr lang="en-US" dirty="0"/>
              <a:t>Fintech </a:t>
            </a:r>
          </a:p>
        </p:txBody>
      </p:sp>
    </p:spTree>
    <p:extLst>
      <p:ext uri="{BB962C8B-B14F-4D97-AF65-F5344CB8AC3E}">
        <p14:creationId xmlns:p14="http://schemas.microsoft.com/office/powerpoint/2010/main" val="3592910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70162" y="1036073"/>
            <a:ext cx="8673838" cy="5391219"/>
          </a:xfrm>
        </p:spPr>
        <p:txBody>
          <a:bodyPr/>
          <a:lstStyle/>
          <a:p>
            <a:pPr lvl="1">
              <a:buNone/>
            </a:pPr>
            <a:r>
              <a:rPr lang="en-GB" sz="1400" b="1" dirty="0">
                <a:solidFill>
                  <a:schemeClr val="tx1">
                    <a:lumMod val="65000"/>
                    <a:lumOff val="35000"/>
                  </a:schemeClr>
                </a:solidFill>
              </a:rPr>
              <a:t>Strengths/USPs</a:t>
            </a:r>
          </a:p>
          <a:p>
            <a:pPr lvl="1"/>
            <a:r>
              <a:rPr lang="en-GB" sz="1200" dirty="0">
                <a:solidFill>
                  <a:schemeClr val="tx1">
                    <a:lumMod val="65000"/>
                    <a:lumOff val="35000"/>
                  </a:schemeClr>
                </a:solidFill>
                <a:highlight>
                  <a:srgbClr val="FFFF00"/>
                </a:highlight>
              </a:rPr>
              <a:t>Disruptive   </a:t>
            </a:r>
            <a:r>
              <a:rPr lang="en-GB" sz="1200" dirty="0">
                <a:solidFill>
                  <a:schemeClr val="tx1">
                    <a:lumMod val="65000"/>
                    <a:lumOff val="35000"/>
                  </a:schemeClr>
                </a:solidFill>
              </a:rPr>
              <a:t>                                              </a:t>
            </a:r>
            <a:r>
              <a:rPr lang="en-GB" sz="1200" b="1" dirty="0">
                <a:solidFill>
                  <a:srgbClr val="004F8A"/>
                </a:solidFill>
              </a:rPr>
              <a:t>–  </a:t>
            </a:r>
            <a:r>
              <a:rPr lang="en-GB" sz="1200" dirty="0">
                <a:solidFill>
                  <a:schemeClr val="tx1">
                    <a:lumMod val="65000"/>
                    <a:lumOff val="35000"/>
                  </a:schemeClr>
                </a:solidFill>
              </a:rPr>
              <a:t>Makes Sellers Proceedable Buyers (Gap in the Market)  </a:t>
            </a:r>
            <a:r>
              <a:rPr lang="en-GB" sz="1200" dirty="0">
                <a:solidFill>
                  <a:srgbClr val="004F8A"/>
                </a:solidFill>
                <a:hlinkClick r:id="rId3">
                  <a:extLst>
                    <a:ext uri="{A12FA001-AC4F-418D-AE19-62706E023703}">
                      <ahyp:hlinkClr xmlns:ahyp="http://schemas.microsoft.com/office/drawing/2018/hyperlinkcolor" val="tx"/>
                    </a:ext>
                  </a:extLst>
                </a:hlinkClick>
              </a:rPr>
              <a:t>Other Schemes </a:t>
            </a:r>
            <a:r>
              <a:rPr lang="en-GB" sz="1200" dirty="0">
                <a:solidFill>
                  <a:srgbClr val="004F8A"/>
                </a:solidFill>
              </a:rPr>
              <a:t> </a:t>
            </a:r>
            <a:endParaRPr lang="en-GB" sz="1200" dirty="0">
              <a:solidFill>
                <a:schemeClr val="tx1">
                  <a:lumMod val="65000"/>
                  <a:lumOff val="35000"/>
                </a:schemeClr>
              </a:solidFill>
            </a:endParaRPr>
          </a:p>
          <a:p>
            <a:pPr lvl="1"/>
            <a:r>
              <a:rPr lang="en-GB" sz="1200" dirty="0">
                <a:solidFill>
                  <a:schemeClr val="tx1">
                    <a:lumMod val="65000"/>
                    <a:lumOff val="35000"/>
                  </a:schemeClr>
                </a:solidFill>
              </a:rPr>
              <a:t>Unique </a:t>
            </a:r>
            <a:r>
              <a:rPr lang="en-GB" sz="1200" b="1" dirty="0">
                <a:solidFill>
                  <a:srgbClr val="004F8A"/>
                </a:solidFill>
              </a:rPr>
              <a:t>                                                     –  </a:t>
            </a:r>
            <a:r>
              <a:rPr lang="en-GB" sz="1200" dirty="0">
                <a:solidFill>
                  <a:schemeClr val="tx1">
                    <a:lumMod val="65000"/>
                    <a:lumOff val="35000"/>
                  </a:schemeClr>
                </a:solidFill>
              </a:rPr>
              <a:t>Homeowner never has to sell for less than MV / can buy before selling</a:t>
            </a:r>
          </a:p>
          <a:p>
            <a:pPr lvl="1"/>
            <a:r>
              <a:rPr lang="en-GB" sz="1200" dirty="0">
                <a:solidFill>
                  <a:schemeClr val="tx1">
                    <a:lumMod val="65000"/>
                    <a:lumOff val="35000"/>
                  </a:schemeClr>
                </a:solidFill>
                <a:highlight>
                  <a:srgbClr val="FFFF00"/>
                </a:highlight>
              </a:rPr>
              <a:t>Competition</a:t>
            </a:r>
            <a:r>
              <a:rPr lang="en-GB" sz="1200" dirty="0">
                <a:solidFill>
                  <a:schemeClr val="tx1">
                    <a:lumMod val="65000"/>
                    <a:lumOff val="35000"/>
                  </a:schemeClr>
                </a:solidFill>
              </a:rPr>
              <a:t>                                             </a:t>
            </a:r>
            <a:r>
              <a:rPr lang="en-GB" sz="1200" b="1" dirty="0">
                <a:solidFill>
                  <a:srgbClr val="004F8A"/>
                </a:solidFill>
              </a:rPr>
              <a:t>–  </a:t>
            </a:r>
            <a:r>
              <a:rPr lang="en-GB" sz="1200" dirty="0">
                <a:solidFill>
                  <a:schemeClr val="tx1">
                    <a:lumMod val="65000"/>
                    <a:lumOff val="35000"/>
                  </a:schemeClr>
                </a:solidFill>
              </a:rPr>
              <a:t>No direct competition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65000"/>
                    <a:lumOff val="35000"/>
                  </a:schemeClr>
                </a:solidFill>
              </a:rPr>
              <a:t>  </a:t>
            </a:r>
            <a:r>
              <a:rPr lang="en-GB" sz="1200" dirty="0">
                <a:solidFill>
                  <a:srgbClr val="004F8A"/>
                </a:solidFill>
                <a:hlinkClick r:id="rId4">
                  <a:extLst>
                    <a:ext uri="{A12FA001-AC4F-418D-AE19-62706E023703}">
                      <ahyp:hlinkClr xmlns:ahyp="http://schemas.microsoft.com/office/drawing/2018/hyperlinkcolor" val="tx"/>
                    </a:ext>
                  </a:extLst>
                </a:hlinkClick>
              </a:rPr>
              <a:t>Barriers to Entry</a:t>
            </a:r>
            <a:r>
              <a:rPr lang="en-GB" sz="1200" dirty="0">
                <a:solidFill>
                  <a:schemeClr val="tx1">
                    <a:lumMod val="65000"/>
                    <a:lumOff val="35000"/>
                  </a:schemeClr>
                </a:solidFill>
              </a:rPr>
              <a:t>                                      </a:t>
            </a:r>
            <a:r>
              <a:rPr lang="en-GB" sz="1200" b="1" dirty="0">
                <a:solidFill>
                  <a:srgbClr val="004F8A"/>
                </a:solidFill>
              </a:rPr>
              <a:t>–  </a:t>
            </a:r>
            <a:r>
              <a:rPr lang="en-GB" sz="1200" dirty="0">
                <a:solidFill>
                  <a:srgbClr val="004F8A"/>
                </a:solidFill>
                <a:hlinkClick r:id="rId4">
                  <a:extLst>
                    <a:ext uri="{A12FA001-AC4F-418D-AE19-62706E023703}">
                      <ahyp:hlinkClr xmlns:ahyp="http://schemas.microsoft.com/office/drawing/2018/hyperlinkcolor" val="tx"/>
                    </a:ext>
                  </a:extLst>
                </a:hlinkClick>
              </a:rPr>
              <a:t>Difficult to Replicate</a:t>
            </a:r>
            <a:endParaRPr lang="en-GB" sz="1200" dirty="0">
              <a:solidFill>
                <a:schemeClr val="tx1">
                  <a:lumMod val="65000"/>
                  <a:lumOff val="35000"/>
                </a:schemeClr>
              </a:solidFill>
              <a:highlight>
                <a:srgbClr val="FFFF00"/>
              </a:highlight>
            </a:endParaRPr>
          </a:p>
          <a:p>
            <a:pPr lvl="1"/>
            <a:r>
              <a:rPr lang="en-GB" sz="1200" dirty="0">
                <a:solidFill>
                  <a:schemeClr val="tx1">
                    <a:lumMod val="65000"/>
                    <a:lumOff val="35000"/>
                  </a:schemeClr>
                </a:solidFill>
              </a:rPr>
              <a:t>Demand                                                    </a:t>
            </a:r>
            <a:r>
              <a:rPr lang="en-GB" sz="1200" b="1" dirty="0">
                <a:solidFill>
                  <a:srgbClr val="004F8A"/>
                </a:solidFill>
              </a:rPr>
              <a:t>–  </a:t>
            </a:r>
            <a:r>
              <a:rPr kumimoji="0" lang="en-GB" sz="1200" i="0" u="none" strike="noStrike" kern="1200" cap="none" spc="0" normalizeH="0" baseline="0" noProof="0" dirty="0">
                <a:ln>
                  <a:noFill/>
                </a:ln>
                <a:solidFill>
                  <a:srgbClr val="004F8A"/>
                </a:solidFill>
                <a:effectLst/>
                <a:uLnTx/>
                <a:uFillTx/>
                <a:latin typeface="Calibri" panose="020F050202020403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Ethical finance</a:t>
            </a:r>
            <a:r>
              <a:rPr kumimoji="0" lang="en-GB" sz="1200" i="0" u="none" strike="noStrike" kern="1200" cap="none" spc="0" normalizeH="0" baseline="0" noProof="0" dirty="0">
                <a:ln>
                  <a:noFill/>
                </a:ln>
                <a:solidFill>
                  <a:srgbClr val="004F8A"/>
                </a:solidFill>
                <a:effectLst/>
                <a:uLnTx/>
                <a:uFillTx/>
                <a:latin typeface="Calibri" panose="020F0502020204030204" pitchFamily="34" charset="0"/>
                <a:ea typeface="Calibri" panose="020F0502020204030204" pitchFamily="34" charset="0"/>
                <a:cs typeface="+mn-cs"/>
              </a:rPr>
              <a:t> </a:t>
            </a:r>
            <a:r>
              <a:rPr lang="en-GB" sz="1200" dirty="0">
                <a:solidFill>
                  <a:schemeClr val="tx1">
                    <a:lumMod val="65000"/>
                    <a:lumOff val="35000"/>
                  </a:schemeClr>
                </a:solidFill>
              </a:rPr>
              <a:t>/ In all market conditions</a:t>
            </a:r>
          </a:p>
          <a:p>
            <a:pPr lvl="1"/>
            <a:r>
              <a:rPr lang="en-GB" sz="1200" dirty="0">
                <a:solidFill>
                  <a:schemeClr val="tx1">
                    <a:lumMod val="65000"/>
                    <a:lumOff val="35000"/>
                  </a:schemeClr>
                </a:solidFill>
              </a:rPr>
              <a:t>Risk  Management                                   </a:t>
            </a:r>
            <a:r>
              <a:rPr lang="en-GB" sz="1200" b="1" dirty="0">
                <a:solidFill>
                  <a:srgbClr val="004F8A"/>
                </a:solidFill>
              </a:rPr>
              <a:t>–  </a:t>
            </a:r>
            <a:r>
              <a:rPr lang="en-GB" sz="1200" dirty="0">
                <a:solidFill>
                  <a:schemeClr val="tx1">
                    <a:lumMod val="65000"/>
                    <a:lumOff val="35000"/>
                  </a:schemeClr>
                </a:solidFill>
              </a:rPr>
              <a:t>Real-time risk-averse IT systems</a:t>
            </a:r>
            <a:endParaRPr lang="en-GB" sz="1200" b="1" dirty="0">
              <a:solidFill>
                <a:srgbClr val="004F8A"/>
              </a:solidFill>
              <a:effectLst/>
              <a:ea typeface="Calibri" panose="020F0502020204030204" pitchFamily="34" charset="0"/>
            </a:endParaRPr>
          </a:p>
          <a:p>
            <a:pPr lvl="1"/>
            <a:r>
              <a:rPr lang="en-GB" sz="1200" dirty="0">
                <a:solidFill>
                  <a:schemeClr val="tx1">
                    <a:lumMod val="65000"/>
                    <a:lumOff val="35000"/>
                  </a:schemeClr>
                </a:solidFill>
              </a:rPr>
              <a:t>Fall In House Prices                                 </a:t>
            </a:r>
            <a:r>
              <a:rPr lang="en-GB" sz="1200" b="1" dirty="0">
                <a:solidFill>
                  <a:srgbClr val="004F8A"/>
                </a:solidFill>
              </a:rPr>
              <a:t>–  </a:t>
            </a:r>
            <a:r>
              <a:rPr lang="en-GB" sz="1200" dirty="0">
                <a:solidFill>
                  <a:schemeClr val="tx1">
                    <a:lumMod val="65000"/>
                    <a:lumOff val="35000"/>
                  </a:schemeClr>
                </a:solidFill>
              </a:rPr>
              <a:t>Systemic Risk protection </a:t>
            </a:r>
            <a:endParaRPr lang="en-GB" sz="1200" b="1" dirty="0">
              <a:solidFill>
                <a:schemeClr val="tx1">
                  <a:lumMod val="65000"/>
                  <a:lumOff val="35000"/>
                </a:schemeClr>
              </a:solidFill>
              <a:highlight>
                <a:srgbClr val="FFFF00"/>
              </a:highlight>
            </a:endParaRPr>
          </a:p>
          <a:p>
            <a:pPr lvl="1"/>
            <a:r>
              <a:rPr lang="en-GB" sz="1200" dirty="0">
                <a:solidFill>
                  <a:schemeClr val="tx1">
                    <a:lumMod val="65000"/>
                    <a:lumOff val="35000"/>
                  </a:schemeClr>
                </a:solidFill>
              </a:rPr>
              <a:t>Mortgage Lenders  / Insurers etc         </a:t>
            </a:r>
            <a:r>
              <a:rPr lang="en-GB" sz="1200" b="1" dirty="0">
                <a:solidFill>
                  <a:srgbClr val="004F8A"/>
                </a:solidFill>
              </a:rPr>
              <a:t>– </a:t>
            </a:r>
            <a:r>
              <a:rPr lang="en-GB" sz="1200" dirty="0">
                <a:solidFill>
                  <a:schemeClr val="tx1">
                    <a:lumMod val="65000"/>
                    <a:lumOff val="35000"/>
                  </a:schemeClr>
                </a:solidFill>
              </a:rPr>
              <a:t> </a:t>
            </a:r>
            <a:r>
              <a:rPr lang="en-GB" sz="1200" dirty="0">
                <a:solidFill>
                  <a:srgbClr val="004F8A"/>
                </a:solidFill>
                <a:hlinkClick r:id="rId6">
                  <a:extLst>
                    <a:ext uri="{A12FA001-AC4F-418D-AE19-62706E023703}">
                      <ahyp:hlinkClr xmlns:ahyp="http://schemas.microsoft.com/office/drawing/2018/hyperlinkcolor" val="tx"/>
                    </a:ext>
                  </a:extLst>
                </a:hlinkClick>
              </a:rPr>
              <a:t>Valuation-free offering </a:t>
            </a:r>
            <a:r>
              <a:rPr lang="en-GB" sz="1200" dirty="0">
                <a:solidFill>
                  <a:schemeClr val="tx1">
                    <a:lumMod val="65000"/>
                    <a:lumOff val="35000"/>
                  </a:schemeClr>
                </a:solidFill>
              </a:rPr>
              <a:t>/ Targeted Marketing / No costs See: </a:t>
            </a:r>
            <a:r>
              <a:rPr lang="en-GB" sz="1200" dirty="0">
                <a:solidFill>
                  <a:srgbClr val="004F8A"/>
                </a:solidFill>
                <a:hlinkClick r:id="rId7" action="ppaction://hlinksldjump">
                  <a:extLst>
                    <a:ext uri="{A12FA001-AC4F-418D-AE19-62706E023703}">
                      <ahyp:hlinkClr xmlns:ahyp="http://schemas.microsoft.com/office/drawing/2018/hyperlinkcolor" val="tx"/>
                    </a:ext>
                  </a:extLst>
                </a:hlinkClick>
              </a:rPr>
              <a:t>Slide 51</a:t>
            </a:r>
            <a:endParaRPr lang="en-GB" sz="1200" dirty="0">
              <a:solidFill>
                <a:srgbClr val="004F8A"/>
              </a:solidFill>
            </a:endParaRPr>
          </a:p>
          <a:p>
            <a:pPr lvl="1"/>
            <a:r>
              <a:rPr lang="en-GB" sz="1200" dirty="0">
                <a:solidFill>
                  <a:schemeClr val="tx1">
                    <a:lumMod val="65000"/>
                    <a:lumOff val="35000"/>
                  </a:schemeClr>
                </a:solidFill>
              </a:rPr>
              <a:t>Agents                                                      </a:t>
            </a:r>
            <a:r>
              <a:rPr lang="en-GB" sz="1200" b="1" dirty="0">
                <a:solidFill>
                  <a:srgbClr val="004F8A"/>
                </a:solidFill>
              </a:rPr>
              <a:t>–  </a:t>
            </a:r>
            <a:r>
              <a:rPr lang="en-GB" sz="1200" dirty="0">
                <a:solidFill>
                  <a:srgbClr val="004F8A"/>
                </a:solidFill>
                <a:hlinkClick r:id="rId8">
                  <a:extLst>
                    <a:ext uri="{A12FA001-AC4F-418D-AE19-62706E023703}">
                      <ahyp:hlinkClr xmlns:ahyp="http://schemas.microsoft.com/office/drawing/2018/hyperlinkcolor" val="tx"/>
                    </a:ext>
                  </a:extLst>
                </a:hlinkClick>
              </a:rPr>
              <a:t>Secures clients </a:t>
            </a:r>
            <a:r>
              <a:rPr lang="en-GB" sz="1200" dirty="0">
                <a:solidFill>
                  <a:schemeClr val="tx1">
                    <a:lumMod val="65000"/>
                    <a:lumOff val="35000"/>
                  </a:schemeClr>
                </a:solidFill>
              </a:rPr>
              <a:t>selling and applicants buying / increases footfall against competitors</a:t>
            </a:r>
          </a:p>
          <a:p>
            <a:pPr lvl="1">
              <a:buNone/>
            </a:pPr>
            <a:r>
              <a:rPr lang="en-GB" sz="1200" b="1" dirty="0">
                <a:solidFill>
                  <a:schemeClr val="tx1">
                    <a:lumMod val="65000"/>
                    <a:lumOff val="35000"/>
                  </a:schemeClr>
                </a:solidFill>
              </a:rPr>
              <a:t>Weaknesses</a:t>
            </a:r>
          </a:p>
          <a:p>
            <a:pPr marL="285750" lvl="1" indent="-285750">
              <a:spcBef>
                <a:spcPts val="1000"/>
              </a:spcBef>
              <a:tabLst>
                <a:tab pos="1828800" algn="l"/>
              </a:tabLst>
            </a:pPr>
            <a:r>
              <a:rPr lang="en-GB" sz="1200" dirty="0">
                <a:solidFill>
                  <a:schemeClr val="tx1">
                    <a:lumMod val="65000"/>
                    <a:lumOff val="35000"/>
                  </a:schemeClr>
                </a:solidFill>
              </a:rPr>
              <a:t>Valuations                                               </a:t>
            </a:r>
            <a:r>
              <a:rPr lang="en-GB" sz="1200" b="1" dirty="0">
                <a:solidFill>
                  <a:srgbClr val="004F8A"/>
                </a:solidFill>
              </a:rPr>
              <a:t>–</a:t>
            </a:r>
            <a:r>
              <a:rPr lang="en-GB" sz="1200" dirty="0">
                <a:solidFill>
                  <a:schemeClr val="tx1">
                    <a:lumMod val="65000"/>
                    <a:lumOff val="35000"/>
                  </a:schemeClr>
                </a:solidFill>
              </a:rPr>
              <a:t>  RICS Red Book and </a:t>
            </a:r>
            <a:r>
              <a:rPr lang="en-GB" sz="1200" dirty="0" err="1">
                <a:solidFill>
                  <a:schemeClr val="tx1">
                    <a:lumMod val="65000"/>
                    <a:lumOff val="35000"/>
                  </a:schemeClr>
                </a:solidFill>
              </a:rPr>
              <a:t>DataSource</a:t>
            </a:r>
            <a:r>
              <a:rPr lang="en-GB" sz="1200" dirty="0">
                <a:solidFill>
                  <a:schemeClr val="tx1">
                    <a:lumMod val="65000"/>
                    <a:lumOff val="35000"/>
                  </a:schemeClr>
                </a:solidFill>
              </a:rPr>
              <a:t> (</a:t>
            </a:r>
            <a:r>
              <a:rPr lang="en-GB" sz="1200" b="0" i="0" dirty="0">
                <a:solidFill>
                  <a:schemeClr val="tx1">
                    <a:lumMod val="50000"/>
                    <a:lumOff val="50000"/>
                  </a:schemeClr>
                </a:solidFill>
                <a:effectLst/>
                <a:highlight>
                  <a:srgbClr val="FFFFFF"/>
                </a:highlight>
                <a:cs typeface="Calibri" panose="020F0502020204030204" pitchFamily="34" charset="0"/>
              </a:rPr>
              <a:t>within RICS guidelines)</a:t>
            </a:r>
            <a:endParaRPr lang="en-GB" sz="1200" dirty="0">
              <a:solidFill>
                <a:schemeClr val="tx1">
                  <a:lumMod val="50000"/>
                  <a:lumOff val="50000"/>
                </a:schemeClr>
              </a:solidFill>
              <a:cs typeface="Calibri" panose="020F0502020204030204" pitchFamily="34" charset="0"/>
            </a:endParaRPr>
          </a:p>
          <a:p>
            <a:pPr marL="285750" lvl="1" indent="-285750">
              <a:spcBef>
                <a:spcPts val="1000"/>
              </a:spcBef>
              <a:tabLst>
                <a:tab pos="1828800" algn="l"/>
              </a:tabLst>
            </a:pPr>
            <a:r>
              <a:rPr lang="en-GB" sz="1200" dirty="0">
                <a:solidFill>
                  <a:schemeClr val="tx1">
                    <a:lumMod val="65000"/>
                    <a:lumOff val="35000"/>
                  </a:schemeClr>
                </a:solidFill>
              </a:rPr>
              <a:t>Valuations not current and accurate</a:t>
            </a:r>
            <a:r>
              <a:rPr lang="en-GB" sz="1200" b="1" dirty="0">
                <a:solidFill>
                  <a:schemeClr val="tx1">
                    <a:lumMod val="65000"/>
                    <a:lumOff val="35000"/>
                  </a:schemeClr>
                </a:solidFill>
              </a:rPr>
              <a:t>  </a:t>
            </a:r>
            <a:r>
              <a:rPr lang="en-GB" sz="1200" b="1" dirty="0">
                <a:solidFill>
                  <a:srgbClr val="004F8A"/>
                </a:solidFill>
              </a:rPr>
              <a:t>– </a:t>
            </a:r>
            <a:r>
              <a:rPr lang="en-GB" sz="1200" dirty="0">
                <a:solidFill>
                  <a:srgbClr val="004F8A"/>
                </a:solidFill>
              </a:rPr>
              <a:t> </a:t>
            </a:r>
            <a:r>
              <a:rPr lang="en-GB" sz="1200" dirty="0">
                <a:solidFill>
                  <a:schemeClr val="tx1">
                    <a:lumMod val="65000"/>
                    <a:lumOff val="35000"/>
                  </a:schemeClr>
                </a:solidFill>
              </a:rPr>
              <a:t>Valuation auditor </a:t>
            </a:r>
          </a:p>
          <a:p>
            <a:pPr marL="285750" lvl="1" indent="-285750">
              <a:spcBef>
                <a:spcPts val="1000"/>
              </a:spcBef>
              <a:tabLst>
                <a:tab pos="1828800" algn="l"/>
              </a:tabLst>
            </a:pPr>
            <a:r>
              <a:rPr lang="en-GB" sz="1200" dirty="0">
                <a:solidFill>
                  <a:schemeClr val="tx1">
                    <a:lumMod val="65000"/>
                    <a:lumOff val="35000"/>
                  </a:schemeClr>
                </a:solidFill>
              </a:rPr>
              <a:t>Under-estimating demand (UK)         </a:t>
            </a:r>
            <a:r>
              <a:rPr lang="en-GB" sz="1200" b="1" dirty="0">
                <a:solidFill>
                  <a:schemeClr val="tx1">
                    <a:lumMod val="65000"/>
                    <a:lumOff val="35000"/>
                  </a:schemeClr>
                </a:solidFill>
              </a:rPr>
              <a:t> </a:t>
            </a:r>
            <a:r>
              <a:rPr lang="en-GB" sz="1200" b="1" dirty="0">
                <a:solidFill>
                  <a:srgbClr val="004F8A"/>
                </a:solidFill>
              </a:rPr>
              <a:t>–</a:t>
            </a:r>
            <a:r>
              <a:rPr lang="en-GB" sz="1200" b="1" dirty="0">
                <a:solidFill>
                  <a:schemeClr val="tx1">
                    <a:lumMod val="65000"/>
                    <a:lumOff val="35000"/>
                  </a:schemeClr>
                </a:solidFill>
              </a:rPr>
              <a:t>  </a:t>
            </a:r>
            <a:r>
              <a:rPr lang="en-GB" sz="1200" dirty="0">
                <a:solidFill>
                  <a:schemeClr val="tx1">
                    <a:lumMod val="65000"/>
                    <a:lumOff val="35000"/>
                  </a:schemeClr>
                </a:solidFill>
              </a:rPr>
              <a:t>Quantum CHAIN FREE</a:t>
            </a:r>
            <a:r>
              <a:rPr lang="en-GB" sz="1200" dirty="0">
                <a:solidFill>
                  <a:schemeClr val="tx1">
                    <a:lumMod val="65000"/>
                    <a:lumOff val="35000"/>
                  </a:schemeClr>
                </a:solidFill>
                <a:latin typeface="+mn-lt"/>
              </a:rPr>
              <a:t>®</a:t>
            </a:r>
            <a:r>
              <a:rPr lang="en-GB" sz="1200" dirty="0">
                <a:solidFill>
                  <a:schemeClr val="tx1">
                    <a:lumMod val="65000"/>
                    <a:lumOff val="35000"/>
                  </a:schemeClr>
                </a:solidFill>
              </a:rPr>
              <a:t> vs. CHAIN MENDER</a:t>
            </a:r>
            <a:r>
              <a:rPr lang="en-GB" sz="1200" dirty="0">
                <a:solidFill>
                  <a:schemeClr val="tx1">
                    <a:lumMod val="65000"/>
                    <a:lumOff val="35000"/>
                  </a:schemeClr>
                </a:solidFill>
                <a:latin typeface="+mn-lt"/>
              </a:rPr>
              <a:t>®</a:t>
            </a:r>
          </a:p>
          <a:p>
            <a:pPr marL="285750" lvl="1" indent="-285750">
              <a:spcBef>
                <a:spcPts val="1000"/>
              </a:spcBef>
              <a:tabLst>
                <a:tab pos="1828800" algn="l"/>
              </a:tabLst>
            </a:pPr>
            <a:r>
              <a:rPr lang="en-GB" sz="1200" dirty="0">
                <a:solidFill>
                  <a:schemeClr val="tx1">
                    <a:lumMod val="65000"/>
                    <a:lumOff val="35000"/>
                  </a:schemeClr>
                </a:solidFill>
              </a:rPr>
              <a:t>Conversion rate                                      </a:t>
            </a:r>
            <a:r>
              <a:rPr lang="en-GB" sz="1200" b="1" dirty="0">
                <a:solidFill>
                  <a:srgbClr val="004F8A"/>
                </a:solidFill>
              </a:rPr>
              <a:t>– </a:t>
            </a:r>
            <a:r>
              <a:rPr lang="en-GB" sz="1200" b="1" dirty="0">
                <a:solidFill>
                  <a:schemeClr val="tx1">
                    <a:lumMod val="65000"/>
                    <a:lumOff val="35000"/>
                  </a:schemeClr>
                </a:solidFill>
              </a:rPr>
              <a:t> </a:t>
            </a:r>
            <a:r>
              <a:rPr lang="en-GB" sz="1200" dirty="0">
                <a:solidFill>
                  <a:schemeClr val="tx1">
                    <a:lumMod val="65000"/>
                    <a:lumOff val="35000"/>
                  </a:schemeClr>
                </a:solidFill>
              </a:rPr>
              <a:t>Trainer (application &gt; product sale)/time to sell for MV / Agent’s Success and Resale Fees</a:t>
            </a:r>
          </a:p>
          <a:p>
            <a:pPr marL="0" lvl="1" indent="0">
              <a:spcBef>
                <a:spcPts val="1000"/>
              </a:spcBef>
              <a:buNone/>
              <a:tabLst>
                <a:tab pos="1828800" algn="l"/>
              </a:tabLst>
            </a:pPr>
            <a:r>
              <a:rPr lang="en-GB" sz="1200" b="1" dirty="0">
                <a:solidFill>
                  <a:schemeClr val="tx1">
                    <a:lumMod val="65000"/>
                    <a:lumOff val="35000"/>
                  </a:schemeClr>
                </a:solidFill>
              </a:rPr>
              <a:t>Opportunities</a:t>
            </a:r>
          </a:p>
          <a:p>
            <a:pPr lvl="1">
              <a:spcBef>
                <a:spcPts val="1000"/>
              </a:spcBef>
              <a:tabLst>
                <a:tab pos="1828800" algn="l"/>
              </a:tabLst>
            </a:pPr>
            <a:r>
              <a:rPr lang="en-GB" sz="1200" dirty="0">
                <a:solidFill>
                  <a:schemeClr val="tx1">
                    <a:lumMod val="65000"/>
                    <a:lumOff val="35000"/>
                  </a:schemeClr>
                </a:solidFill>
              </a:rPr>
              <a:t> Franchising                                              </a:t>
            </a:r>
            <a:r>
              <a:rPr lang="en-GB" sz="1200" b="1" dirty="0">
                <a:solidFill>
                  <a:srgbClr val="004F8A"/>
                </a:solidFill>
              </a:rPr>
              <a:t>– </a:t>
            </a:r>
            <a:r>
              <a:rPr lang="en-GB" sz="1200" dirty="0">
                <a:solidFill>
                  <a:schemeClr val="tx1">
                    <a:lumMod val="65000"/>
                    <a:lumOff val="35000"/>
                  </a:schemeClr>
                </a:solidFill>
              </a:rPr>
              <a:t>National roll-out / Main overseas home-owning countries</a:t>
            </a:r>
          </a:p>
          <a:p>
            <a:pPr lvl="1">
              <a:buNone/>
            </a:pPr>
            <a:r>
              <a:rPr lang="en-GB" sz="1200" b="1" dirty="0">
                <a:solidFill>
                  <a:schemeClr val="tx1">
                    <a:lumMod val="65000"/>
                    <a:lumOff val="35000"/>
                  </a:schemeClr>
                </a:solidFill>
              </a:rPr>
              <a:t>Threats</a:t>
            </a:r>
          </a:p>
          <a:p>
            <a:pPr marL="285750" lvl="1" indent="-285750">
              <a:spcBef>
                <a:spcPts val="1000"/>
              </a:spcBef>
              <a:tabLst>
                <a:tab pos="1828800" algn="l"/>
              </a:tabLst>
            </a:pPr>
            <a:r>
              <a:rPr lang="en-GB" sz="1200" dirty="0">
                <a:solidFill>
                  <a:schemeClr val="tx1">
                    <a:lumMod val="65000"/>
                    <a:lumOff val="35000"/>
                  </a:schemeClr>
                </a:solidFill>
              </a:rPr>
              <a:t>Imitators                                                 </a:t>
            </a:r>
            <a:r>
              <a:rPr lang="en-GB" sz="1200" b="1" dirty="0">
                <a:solidFill>
                  <a:srgbClr val="004F8A"/>
                </a:solidFill>
              </a:rPr>
              <a:t>–  </a:t>
            </a:r>
            <a:r>
              <a:rPr lang="en-GB" sz="1200" dirty="0">
                <a:solidFill>
                  <a:schemeClr val="tx1">
                    <a:lumMod val="65000"/>
                    <a:lumOff val="35000"/>
                  </a:schemeClr>
                </a:solidFill>
              </a:rPr>
              <a:t>Stimulates demand</a:t>
            </a:r>
          </a:p>
        </p:txBody>
      </p:sp>
      <p:sp>
        <p:nvSpPr>
          <p:cNvPr id="2" name="Title 1"/>
          <p:cNvSpPr>
            <a:spLocks noGrp="1"/>
          </p:cNvSpPr>
          <p:nvPr>
            <p:ph type="title"/>
          </p:nvPr>
        </p:nvSpPr>
        <p:spPr>
          <a:xfrm>
            <a:off x="470162" y="652377"/>
            <a:ext cx="7772400" cy="307777"/>
          </a:xfrm>
        </p:spPr>
        <p:txBody>
          <a:bodyPr/>
          <a:lstStyle/>
          <a:p>
            <a:r>
              <a:rPr lang="en-US" dirty="0"/>
              <a:t>SWOT Analysis</a:t>
            </a:r>
          </a:p>
        </p:txBody>
      </p:sp>
    </p:spTree>
    <p:extLst>
      <p:ext uri="{BB962C8B-B14F-4D97-AF65-F5344CB8AC3E}">
        <p14:creationId xmlns:p14="http://schemas.microsoft.com/office/powerpoint/2010/main" val="12141198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49574"/>
            <a:ext cx="9144000" cy="858753"/>
          </a:xfrm>
          <a:prstGeom prst="rect">
            <a:avLst/>
          </a:prstGeom>
        </p:spPr>
      </p:pic>
      <p:sp>
        <p:nvSpPr>
          <p:cNvPr id="6" name="Content Placeholder 8"/>
          <p:cNvSpPr>
            <a:spLocks noGrp="1"/>
          </p:cNvSpPr>
          <p:nvPr>
            <p:ph sz="quarter" idx="1"/>
          </p:nvPr>
        </p:nvSpPr>
        <p:spPr>
          <a:xfrm>
            <a:off x="489397" y="1664481"/>
            <a:ext cx="8780808" cy="4201150"/>
          </a:xfrm>
        </p:spPr>
        <p:txBody>
          <a:bodyPr/>
          <a:lstStyle/>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r>
              <a:rPr lang="en-GB" sz="1400" b="1" dirty="0">
                <a:solidFill>
                  <a:schemeClr val="tx1">
                    <a:lumMod val="65000"/>
                    <a:lumOff val="35000"/>
                  </a:schemeClr>
                </a:solidFill>
              </a:rPr>
              <a:t> Consumers no longer trust the financial system and have an appetite for change</a:t>
            </a:r>
            <a:br>
              <a:rPr lang="en-GB" sz="1400" b="1" dirty="0">
                <a:solidFill>
                  <a:schemeClr val="tx1">
                    <a:lumMod val="65000"/>
                    <a:lumOff val="35000"/>
                  </a:schemeClr>
                </a:solidFill>
              </a:rPr>
            </a:br>
            <a:endParaRPr lang="en-GB" sz="1400" dirty="0">
              <a:solidFill>
                <a:schemeClr val="tx1">
                  <a:lumMod val="65000"/>
                  <a:lumOff val="35000"/>
                </a:schemeClr>
              </a:solidFill>
            </a:endParaRPr>
          </a:p>
          <a:p>
            <a:pPr lvl="2"/>
            <a:r>
              <a:rPr lang="en-US" sz="1400" dirty="0">
                <a:solidFill>
                  <a:schemeClr val="tx1">
                    <a:lumMod val="65000"/>
                    <a:lumOff val="35000"/>
                  </a:schemeClr>
                </a:solidFill>
              </a:rPr>
              <a:t>28% UK transactions fail after an offer has been accepted </a:t>
            </a:r>
          </a:p>
          <a:p>
            <a:pPr marL="346075" lvl="2" indent="-114300">
              <a:spcBef>
                <a:spcPts val="400"/>
              </a:spcBef>
            </a:pPr>
            <a:r>
              <a:rPr lang="en-US" sz="1400" dirty="0">
                <a:solidFill>
                  <a:schemeClr val="tx1">
                    <a:lumMod val="65000"/>
                    <a:lumOff val="35000"/>
                  </a:schemeClr>
                </a:solidFill>
              </a:rPr>
              <a:t>   25% UK sellers withdraw their property from the market </a:t>
            </a:r>
            <a:r>
              <a:rPr lang="en-US" sz="1400" b="1" dirty="0">
                <a:solidFill>
                  <a:schemeClr val="tx1">
                    <a:lumMod val="65000"/>
                    <a:lumOff val="35000"/>
                  </a:schemeClr>
                </a:solidFill>
                <a:cs typeface="Calibri" panose="020F0502020204030204" pitchFamily="34" charset="0"/>
              </a:rPr>
              <a:t>  </a:t>
            </a:r>
          </a:p>
          <a:p>
            <a:pPr marL="346075" lvl="2" indent="-114300">
              <a:spcBef>
                <a:spcPts val="400"/>
              </a:spcBef>
            </a:pPr>
            <a:r>
              <a:rPr lang="en-US" sz="1400" b="1" dirty="0">
                <a:solidFill>
                  <a:schemeClr val="tx1">
                    <a:lumMod val="65000"/>
                    <a:lumOff val="35000"/>
                  </a:schemeClr>
                </a:solidFill>
                <a:cs typeface="Calibri" panose="020F0502020204030204" pitchFamily="34" charset="0"/>
              </a:rPr>
              <a:t>   </a:t>
            </a:r>
            <a:r>
              <a:rPr lang="en-US" sz="1400" dirty="0">
                <a:solidFill>
                  <a:schemeClr val="tx1">
                    <a:lumMod val="65000"/>
                    <a:lumOff val="35000"/>
                  </a:schemeClr>
                </a:solidFill>
                <a:highlight>
                  <a:srgbClr val="FFFF00"/>
                </a:highlight>
                <a:cs typeface="Calibri" panose="020F0502020204030204" pitchFamily="34" charset="0"/>
              </a:rPr>
              <a:t>31% of all house sales fall through at least once before completion</a:t>
            </a:r>
            <a:r>
              <a:rPr lang="en-US" sz="1000" b="1" dirty="0">
                <a:solidFill>
                  <a:srgbClr val="004F8A"/>
                </a:solidFill>
                <a:highlight>
                  <a:srgbClr val="FFFF00"/>
                </a:highlight>
                <a:latin typeface="Arial" panose="020B0604020202020204" pitchFamily="34" charset="0"/>
                <a:cs typeface="Arial" panose="020B0604020202020204" pitchFamily="34" charset="0"/>
              </a:rPr>
              <a:t> </a:t>
            </a:r>
            <a:r>
              <a:rPr lang="en-US" sz="1200" b="1" dirty="0">
                <a:solidFill>
                  <a:srgbClr val="004F8A"/>
                </a:solidFill>
                <a:cs typeface="Calibri" panose="020F0502020204030204" pitchFamily="34" charset="0"/>
              </a:rPr>
              <a:t>(1)</a:t>
            </a:r>
            <a:br>
              <a:rPr lang="en-US" sz="1400" b="1" dirty="0">
                <a:solidFill>
                  <a:schemeClr val="tx1">
                    <a:lumMod val="65000"/>
                    <a:lumOff val="35000"/>
                  </a:schemeClr>
                </a:solidFill>
                <a:cs typeface="Calibri" panose="020F0502020204030204" pitchFamily="34" charset="0"/>
              </a:rPr>
            </a:br>
            <a:endParaRPr lang="en-US" sz="1400" b="1" dirty="0">
              <a:solidFill>
                <a:schemeClr val="tx1">
                  <a:lumMod val="65000"/>
                  <a:lumOff val="35000"/>
                </a:schemeClr>
              </a:solidFill>
              <a:cs typeface="Calibri" panose="020F0502020204030204" pitchFamily="34" charset="0"/>
            </a:endParaRPr>
          </a:p>
          <a:p>
            <a:pPr marL="114300" lvl="1" indent="-114300">
              <a:spcBef>
                <a:spcPts val="400"/>
              </a:spcBef>
            </a:pPr>
            <a:r>
              <a:rPr lang="en-GB" sz="1400" b="1" dirty="0">
                <a:solidFill>
                  <a:schemeClr val="tx1">
                    <a:lumMod val="65000"/>
                    <a:lumOff val="35000"/>
                  </a:schemeClr>
                </a:solidFill>
              </a:rPr>
              <a:t>Investors concerned about Systemic Loss</a:t>
            </a:r>
            <a:br>
              <a:rPr lang="en-GB" sz="1400" b="1" dirty="0">
                <a:solidFill>
                  <a:schemeClr val="tx1">
                    <a:lumMod val="65000"/>
                    <a:lumOff val="35000"/>
                  </a:schemeClr>
                </a:solidFill>
              </a:rPr>
            </a:br>
            <a:br>
              <a:rPr lang="en-GB" sz="1400" dirty="0">
                <a:solidFill>
                  <a:schemeClr val="tx1">
                    <a:lumMod val="65000"/>
                    <a:lumOff val="35000"/>
                  </a:schemeClr>
                </a:solidFill>
              </a:rPr>
            </a:br>
            <a:r>
              <a:rPr lang="en-GB" sz="1400" dirty="0">
                <a:solidFill>
                  <a:schemeClr val="tx1">
                    <a:lumMod val="65000"/>
                    <a:lumOff val="35000"/>
                  </a:schemeClr>
                </a:solidFill>
              </a:rPr>
              <a:t>   </a:t>
            </a:r>
            <a:r>
              <a:rPr lang="en-GB" sz="1400" b="1" dirty="0">
                <a:solidFill>
                  <a:srgbClr val="004F8A"/>
                </a:solidFill>
              </a:rPr>
              <a:t>--</a:t>
            </a:r>
            <a:r>
              <a:rPr lang="en-GB" sz="1400" dirty="0">
                <a:solidFill>
                  <a:schemeClr val="tx1">
                    <a:lumMod val="65000"/>
                    <a:lumOff val="35000"/>
                  </a:schemeClr>
                </a:solidFill>
              </a:rPr>
              <a:t>    </a:t>
            </a:r>
            <a:r>
              <a:rPr lang="en-GB" sz="1400" dirty="0">
                <a:solidFill>
                  <a:srgbClr val="004F8A"/>
                </a:solidFill>
                <a:hlinkClick r:id="rId4" action="ppaction://hlinksldjump">
                  <a:extLst>
                    <a:ext uri="{A12FA001-AC4F-418D-AE19-62706E023703}">
                      <ahyp:hlinkClr xmlns:ahyp="http://schemas.microsoft.com/office/drawing/2018/hyperlinkcolor" val="tx"/>
                    </a:ext>
                  </a:extLst>
                </a:hlinkClick>
              </a:rPr>
              <a:t>Financial Indemnity Insurance </a:t>
            </a:r>
            <a:r>
              <a:rPr lang="en-GB" sz="1400" dirty="0">
                <a:solidFill>
                  <a:schemeClr val="tx1">
                    <a:lumMod val="65000"/>
                    <a:lumOff val="35000"/>
                  </a:schemeClr>
                </a:solidFill>
              </a:rPr>
              <a:t>for Fall in House Prices</a:t>
            </a:r>
            <a:br>
              <a:rPr lang="en-GB" sz="1400" dirty="0">
                <a:solidFill>
                  <a:schemeClr val="tx1">
                    <a:lumMod val="65000"/>
                    <a:lumOff val="35000"/>
                  </a:schemeClr>
                </a:solidFill>
              </a:rPr>
            </a:br>
            <a:r>
              <a:rPr lang="en-GB" sz="1400" dirty="0">
                <a:solidFill>
                  <a:schemeClr val="tx1">
                    <a:lumMod val="65000"/>
                    <a:lumOff val="35000"/>
                  </a:schemeClr>
                </a:solidFill>
              </a:rPr>
              <a:t>   </a:t>
            </a:r>
            <a:r>
              <a:rPr lang="en-GB" sz="1400" b="1" dirty="0">
                <a:solidFill>
                  <a:srgbClr val="004F8A"/>
                </a:solidFill>
              </a:rPr>
              <a:t>--</a:t>
            </a:r>
            <a:r>
              <a:rPr lang="en-GB" sz="1400" dirty="0">
                <a:solidFill>
                  <a:schemeClr val="tx1">
                    <a:lumMod val="65000"/>
                    <a:lumOff val="35000"/>
                  </a:schemeClr>
                </a:solidFill>
              </a:rPr>
              <a:t>    </a:t>
            </a:r>
            <a:r>
              <a:rPr lang="en-GB" sz="1400" dirty="0">
                <a:solidFill>
                  <a:srgbClr val="004F8A"/>
                </a:solidFill>
                <a:hlinkClick r:id="rId5" action="ppaction://hlinksldjump">
                  <a:extLst>
                    <a:ext uri="{A12FA001-AC4F-418D-AE19-62706E023703}">
                      <ahyp:hlinkClr xmlns:ahyp="http://schemas.microsoft.com/office/drawing/2018/hyperlinkcolor" val="tx"/>
                    </a:ext>
                  </a:extLst>
                </a:hlinkClick>
              </a:rPr>
              <a:t>Force Majeure Clause </a:t>
            </a:r>
            <a:r>
              <a:rPr lang="en-GB" sz="1400" dirty="0">
                <a:solidFill>
                  <a:schemeClr val="tx1">
                    <a:lumMod val="65000"/>
                    <a:lumOff val="35000"/>
                  </a:schemeClr>
                </a:solidFill>
              </a:rPr>
              <a:t>in our Offer Documents </a:t>
            </a:r>
            <a:br>
              <a:rPr lang="en-GB" sz="1400" dirty="0">
                <a:solidFill>
                  <a:schemeClr val="tx1">
                    <a:lumMod val="65000"/>
                    <a:lumOff val="35000"/>
                  </a:schemeClr>
                </a:solidFill>
              </a:rPr>
            </a:br>
            <a:endParaRPr lang="en-US" sz="1400" dirty="0">
              <a:solidFill>
                <a:schemeClr val="tx1">
                  <a:lumMod val="65000"/>
                  <a:lumOff val="35000"/>
                </a:schemeClr>
              </a:solidFill>
              <a:cs typeface="Calibri" panose="020F0502020204030204" pitchFamily="34" charset="0"/>
            </a:endParaRPr>
          </a:p>
          <a:p>
            <a:pPr marL="114300" lvl="1" indent="-114300">
              <a:spcBef>
                <a:spcPts val="400"/>
              </a:spcBef>
            </a:pPr>
            <a:r>
              <a:rPr lang="en-GB" sz="1400" b="1" dirty="0">
                <a:solidFill>
                  <a:srgbClr val="FF0000"/>
                </a:solidFill>
                <a:cs typeface="Calibri" panose="020F0502020204030204" pitchFamily="34" charset="0"/>
              </a:rPr>
              <a:t>IMPORTANT POINT</a:t>
            </a:r>
            <a:r>
              <a:rPr lang="en-GB" sz="1400" dirty="0">
                <a:solidFill>
                  <a:schemeClr val="tx1">
                    <a:lumMod val="65000"/>
                    <a:lumOff val="35000"/>
                  </a:schemeClr>
                </a:solidFill>
                <a:cs typeface="Calibri" panose="020F0502020204030204" pitchFamily="34" charset="0"/>
              </a:rPr>
              <a:t>: </a:t>
            </a:r>
            <a:r>
              <a:rPr lang="en-GB" sz="1400" dirty="0">
                <a:solidFill>
                  <a:srgbClr val="004F8A"/>
                </a:solidFill>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Slide 52 </a:t>
            </a:r>
            <a:r>
              <a:rPr lang="en-GB" sz="1400" dirty="0">
                <a:solidFill>
                  <a:schemeClr val="tx1">
                    <a:lumMod val="65000"/>
                    <a:lumOff val="35000"/>
                  </a:schemeClr>
                </a:solidFill>
                <a:cs typeface="Calibri" panose="020F0502020204030204" pitchFamily="34" charset="0"/>
              </a:rPr>
              <a:t>and </a:t>
            </a:r>
            <a:r>
              <a:rPr lang="en-GB" sz="1400" dirty="0">
                <a:solidFill>
                  <a:srgbClr val="004F8A"/>
                </a:solidFill>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53</a:t>
            </a:r>
            <a:r>
              <a:rPr lang="en-GB" sz="1400" dirty="0">
                <a:solidFill>
                  <a:srgbClr val="004F8A"/>
                </a:solidFill>
                <a:cs typeface="Calibri" panose="020F0502020204030204" pitchFamily="34" charset="0"/>
              </a:rPr>
              <a:t> </a:t>
            </a:r>
            <a:r>
              <a:rPr lang="en-GB" sz="1400" dirty="0">
                <a:solidFill>
                  <a:schemeClr val="tx1">
                    <a:lumMod val="65000"/>
                    <a:lumOff val="35000"/>
                  </a:schemeClr>
                </a:solidFill>
                <a:cs typeface="Calibri" panose="020F0502020204030204" pitchFamily="34" charset="0"/>
              </a:rPr>
              <a:t>for Data</a:t>
            </a:r>
          </a:p>
          <a:p>
            <a:pPr marL="114300" lvl="1" indent="-114300">
              <a:spcBef>
                <a:spcPts val="400"/>
              </a:spcBef>
            </a:pPr>
            <a:r>
              <a:rPr lang="en-US" sz="1200" b="1" dirty="0">
                <a:solidFill>
                  <a:srgbClr val="004F8A"/>
                </a:solidFill>
                <a:cs typeface="Calibri" panose="020F0502020204030204" pitchFamily="34" charset="0"/>
              </a:rPr>
              <a:t>(1) </a:t>
            </a:r>
            <a:r>
              <a:rPr lang="en-US" sz="1400" dirty="0" err="1">
                <a:solidFill>
                  <a:srgbClr val="004F8A"/>
                </a:solidFill>
                <a:cs typeface="Calibri" panose="020F0502020204030204" pitchFamily="34" charset="0"/>
                <a:hlinkClick r:id="rId8">
                  <a:extLst>
                    <a:ext uri="{A12FA001-AC4F-418D-AE19-62706E023703}">
                      <ahyp:hlinkClr xmlns:ahyp="http://schemas.microsoft.com/office/drawing/2018/hyperlinkcolor" val="tx"/>
                    </a:ext>
                  </a:extLst>
                </a:hlinkClick>
              </a:rPr>
              <a:t>ViewMyChain</a:t>
            </a:r>
            <a:endParaRPr lang="en-US" sz="1400" dirty="0">
              <a:solidFill>
                <a:srgbClr val="004F8A"/>
              </a:solidFill>
              <a:cs typeface="Calibri" panose="020F0502020204030204" pitchFamily="34" charset="0"/>
            </a:endParaRPr>
          </a:p>
          <a:p>
            <a:pPr marL="346075" lvl="2" indent="-114300">
              <a:spcBef>
                <a:spcPts val="400"/>
              </a:spcBef>
            </a:pPr>
            <a:endParaRPr lang="en-US" sz="1400" b="1" dirty="0">
              <a:solidFill>
                <a:schemeClr val="tx1">
                  <a:lumMod val="65000"/>
                  <a:lumOff val="35000"/>
                </a:schemeClr>
              </a:solidFill>
              <a:cs typeface="Calibri" panose="020F0502020204030204" pitchFamily="34" charset="0"/>
            </a:endParaRPr>
          </a:p>
          <a:p>
            <a:pPr marL="231775" lvl="2" indent="0">
              <a:spcBef>
                <a:spcPts val="400"/>
              </a:spcBef>
              <a:buNone/>
            </a:pPr>
            <a:endParaRPr lang="en-US" sz="1400" b="1" dirty="0">
              <a:solidFill>
                <a:schemeClr val="tx1">
                  <a:lumMod val="65000"/>
                  <a:lumOff val="35000"/>
                </a:schemeClr>
              </a:solidFill>
              <a:cs typeface="Calibri" panose="020F0502020204030204" pitchFamily="34" charset="0"/>
            </a:endParaRPr>
          </a:p>
        </p:txBody>
      </p:sp>
      <p:sp>
        <p:nvSpPr>
          <p:cNvPr id="7" name="Snip Single Corner Rectangle 6"/>
          <p:cNvSpPr/>
          <p:nvPr/>
        </p:nvSpPr>
        <p:spPr>
          <a:xfrm>
            <a:off x="0" y="736620"/>
            <a:ext cx="3361386" cy="6155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a:spLocks noGrp="1"/>
          </p:cNvSpPr>
          <p:nvPr>
            <p:ph type="title"/>
          </p:nvPr>
        </p:nvSpPr>
        <p:spPr>
          <a:xfrm>
            <a:off x="489397" y="892774"/>
            <a:ext cx="6272012" cy="615553"/>
          </a:xfrm>
        </p:spPr>
        <p:txBody>
          <a:bodyPr/>
          <a:lstStyle/>
          <a:p>
            <a:r>
              <a:rPr lang="en-US" b="0" dirty="0">
                <a:solidFill>
                  <a:schemeClr val="accent3"/>
                </a:solidFill>
                <a:latin typeface="Georgia" pitchFamily="18" charset="0"/>
              </a:rPr>
              <a:t>The Problem</a:t>
            </a:r>
            <a:br>
              <a:rPr lang="en-US" b="0" dirty="0">
                <a:solidFill>
                  <a:schemeClr val="accent3"/>
                </a:solidFill>
                <a:latin typeface="Georgia" pitchFamily="18" charset="0"/>
              </a:rPr>
            </a:br>
            <a:r>
              <a:rPr lang="en-US" b="0" dirty="0">
                <a:solidFill>
                  <a:schemeClr val="accent3"/>
                </a:solidFill>
                <a:latin typeface="Georgia" pitchFamily="18" charset="0"/>
              </a:rPr>
              <a:t>  </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4090543217"/>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659071"/>
            <a:ext cx="9143245" cy="978343"/>
          </a:xfrm>
          <a:prstGeom prst="rect">
            <a:avLst/>
          </a:prstGeom>
        </p:spPr>
      </p:pic>
      <p:sp>
        <p:nvSpPr>
          <p:cNvPr id="5" name="Snip Single Corner Rectangle 4"/>
          <p:cNvSpPr/>
          <p:nvPr/>
        </p:nvSpPr>
        <p:spPr>
          <a:xfrm>
            <a:off x="0" y="828347"/>
            <a:ext cx="4145280" cy="704808"/>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27512" y="994353"/>
            <a:ext cx="7830626" cy="307777"/>
          </a:xfrm>
        </p:spPr>
        <p:txBody>
          <a:bodyPr/>
          <a:lstStyle/>
          <a:p>
            <a:r>
              <a:rPr lang="en-US" dirty="0"/>
              <a:t>Why JV with </a:t>
            </a:r>
            <a:r>
              <a:rPr lang="en-US" dirty="0" err="1"/>
              <a:t>Albani</a:t>
            </a:r>
            <a:r>
              <a:rPr lang="en-US" dirty="0"/>
              <a:t>? </a:t>
            </a:r>
            <a:r>
              <a:rPr lang="en-US" sz="900" b="1" dirty="0">
                <a:latin typeface="Calibri" panose="020F0502020204030204" pitchFamily="34" charset="0"/>
                <a:cs typeface="Calibri" panose="020F0502020204030204" pitchFamily="34" charset="0"/>
              </a:rPr>
              <a:t>(1)</a:t>
            </a:r>
            <a:r>
              <a:rPr lang="en-US" sz="900" b="1" dirty="0">
                <a:solidFill>
                  <a:schemeClr val="tx1">
                    <a:lumMod val="65000"/>
                    <a:lumOff val="35000"/>
                  </a:schemeClr>
                </a:solidFill>
                <a:latin typeface="Calibri" panose="020F0502020204030204" pitchFamily="34" charset="0"/>
                <a:cs typeface="Calibri" panose="020F0502020204030204" pitchFamily="34" charset="0"/>
              </a:rPr>
              <a:t> </a:t>
            </a:r>
            <a:endParaRPr lang="en-US" sz="900" b="1" dirty="0">
              <a:latin typeface="Calibri" panose="020F0502020204030204" pitchFamily="34" charset="0"/>
              <a:cs typeface="Calibri" panose="020F0502020204030204" pitchFamily="34" charset="0"/>
            </a:endParaRPr>
          </a:p>
        </p:txBody>
      </p:sp>
      <p:sp>
        <p:nvSpPr>
          <p:cNvPr id="3" name="Content Placeholder 2"/>
          <p:cNvSpPr txBox="1">
            <a:spLocks/>
          </p:cNvSpPr>
          <p:nvPr/>
        </p:nvSpPr>
        <p:spPr>
          <a:xfrm>
            <a:off x="184826" y="1699161"/>
            <a:ext cx="8968397" cy="4912811"/>
          </a:xfrm>
          <a:prstGeom prst="rect">
            <a:avLst/>
          </a:prstGeom>
        </p:spPr>
        <p:txBody>
          <a:bodyPr/>
          <a:lstStyle>
            <a:lvl1pPr marL="0" indent="0" algn="l" rtl="0" eaLnBrk="1" latinLnBrk="0" hangingPunct="1">
              <a:spcBef>
                <a:spcPts val="600"/>
              </a:spcBef>
              <a:buClr>
                <a:schemeClr val="accent1"/>
              </a:buClr>
              <a:buSzPct val="85000"/>
              <a:buFont typeface="Wingdings 2"/>
              <a:buNone/>
              <a:defRPr kumimoji="0" sz="1600" b="0" kern="1200">
                <a:solidFill>
                  <a:schemeClr val="accent2"/>
                </a:solidFill>
                <a:latin typeface="Calibri" panose="020F0502020204030204" pitchFamily="34" charset="0"/>
                <a:ea typeface="+mn-ea"/>
                <a:cs typeface="+mn-cs"/>
              </a:defRPr>
            </a:lvl1pPr>
            <a:lvl2pPr marL="230188" indent="-230188"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2pPr>
            <a:lvl3pPr marL="461963" indent="-231775"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3pPr>
            <a:lvl4pPr marL="684213" indent="-222250"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4pPr>
            <a:lvl5pPr marL="914400" indent="-230188" algn="l" rtl="0" eaLnBrk="1" latinLnBrk="0" hangingPunct="1">
              <a:spcBef>
                <a:spcPts val="600"/>
              </a:spcBef>
              <a:buClr>
                <a:schemeClr val="accent2"/>
              </a:buClr>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tabLst>
                <a:tab pos="1828800" algn="l"/>
              </a:tabLst>
            </a:pPr>
            <a:r>
              <a:rPr lang="en-US" sz="1400" b="1" dirty="0">
                <a:solidFill>
                  <a:schemeClr val="tx1">
                    <a:lumMod val="65000"/>
                    <a:lumOff val="35000"/>
                  </a:schemeClr>
                </a:solidFill>
              </a:rPr>
              <a:t>DISRUPTIVE                    </a:t>
            </a:r>
            <a:r>
              <a:rPr lang="en-US" sz="1400" dirty="0">
                <a:solidFill>
                  <a:srgbClr val="004F8A"/>
                </a:solidFill>
                <a:hlinkClick r:id="rId4">
                  <a:extLst>
                    <a:ext uri="{A12FA001-AC4F-418D-AE19-62706E023703}">
                      <ahyp:hlinkClr xmlns:ahyp="http://schemas.microsoft.com/office/drawing/2018/hyperlinkcolor" val="tx"/>
                    </a:ext>
                  </a:extLst>
                </a:hlinkClick>
              </a:rPr>
              <a:t>Other Schemes</a:t>
            </a:r>
            <a:endParaRPr lang="en-US" sz="1400" dirty="0">
              <a:solidFill>
                <a:srgbClr val="004F8A"/>
              </a:solidFill>
            </a:endParaRPr>
          </a:p>
          <a:p>
            <a:pPr lvl="1">
              <a:tabLst>
                <a:tab pos="1828800" algn="l"/>
              </a:tabLst>
            </a:pPr>
            <a:r>
              <a:rPr lang="en-US" sz="1400" b="1" dirty="0">
                <a:solidFill>
                  <a:schemeClr val="tx1">
                    <a:lumMod val="65000"/>
                    <a:lumOff val="35000"/>
                  </a:schemeClr>
                </a:solidFill>
              </a:rPr>
              <a:t>UNIQUE       </a:t>
            </a:r>
            <a:r>
              <a:rPr lang="en-US" sz="1400" dirty="0">
                <a:solidFill>
                  <a:schemeClr val="tx1">
                    <a:lumMod val="65000"/>
                    <a:lumOff val="35000"/>
                  </a:schemeClr>
                </a:solidFill>
              </a:rPr>
              <a:t>                    Compelling USPs:</a:t>
            </a:r>
            <a:br>
              <a:rPr lang="en-US" sz="1400" dirty="0">
                <a:solidFill>
                  <a:schemeClr val="tx1">
                    <a:lumMod val="65000"/>
                    <a:lumOff val="35000"/>
                  </a:schemeClr>
                </a:solidFill>
              </a:rPr>
            </a:br>
            <a:r>
              <a:rPr lang="en-US" sz="1400" b="1" dirty="0">
                <a:solidFill>
                  <a:srgbClr val="004F8A"/>
                </a:solidFill>
              </a:rPr>
              <a:t>                                           -  </a:t>
            </a:r>
            <a:r>
              <a:rPr lang="en-US" sz="1400" dirty="0">
                <a:solidFill>
                  <a:schemeClr val="tx1">
                    <a:lumMod val="65000"/>
                    <a:lumOff val="35000"/>
                  </a:schemeClr>
                </a:solidFill>
              </a:rPr>
              <a:t>CHAIN FREE</a:t>
            </a:r>
            <a:r>
              <a:rPr lang="en-US" sz="1400" b="1" dirty="0">
                <a:solidFill>
                  <a:schemeClr val="tx1">
                    <a:lumMod val="65000"/>
                    <a:lumOff val="35000"/>
                  </a:schemeClr>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cs typeface="Calibri" panose="020F0502020204030204" pitchFamily="34" charset="0"/>
              </a:rPr>
              <a:t>makes sellers Proceedable Buyers </a:t>
            </a:r>
            <a:r>
              <a:rPr lang="en-US" sz="1400" b="1" dirty="0">
                <a:solidFill>
                  <a:srgbClr val="004F8A"/>
                </a:solidFill>
                <a:cs typeface="Calibri" panose="020F0502020204030204" pitchFamily="34" charset="0"/>
              </a:rPr>
              <a:t>-</a:t>
            </a:r>
            <a:r>
              <a:rPr lang="en-US" sz="1400" dirty="0">
                <a:solidFill>
                  <a:schemeClr val="tx1">
                    <a:lumMod val="65000"/>
                    <a:lumOff val="35000"/>
                  </a:schemeClr>
                </a:solidFill>
                <a:cs typeface="Calibri" panose="020F0502020204030204" pitchFamily="34" charset="0"/>
              </a:rPr>
              <a:t> with no commitment to sell.                                </a:t>
            </a:r>
            <a:br>
              <a:rPr lang="en-US" sz="1400" dirty="0">
                <a:solidFill>
                  <a:schemeClr val="tx1">
                    <a:lumMod val="65000"/>
                    <a:lumOff val="35000"/>
                  </a:schemeClr>
                </a:solidFill>
              </a:rPr>
            </a:br>
            <a:r>
              <a:rPr lang="en-US" sz="1400" dirty="0">
                <a:solidFill>
                  <a:schemeClr val="tx1">
                    <a:lumMod val="65000"/>
                    <a:lumOff val="35000"/>
                  </a:schemeClr>
                </a:solidFill>
              </a:rPr>
              <a:t>                                           </a:t>
            </a:r>
            <a:r>
              <a:rPr lang="en-US" sz="1400" b="1" dirty="0">
                <a:solidFill>
                  <a:srgbClr val="004F8A"/>
                </a:solidFill>
              </a:rPr>
              <a:t>-</a:t>
            </a:r>
            <a:r>
              <a:rPr lang="en-US" sz="1400" dirty="0">
                <a:solidFill>
                  <a:schemeClr val="tx1">
                    <a:lumMod val="65000"/>
                    <a:lumOff val="35000"/>
                  </a:schemeClr>
                </a:solidFill>
              </a:rPr>
              <a:t>  CHAIN MENDER</a:t>
            </a:r>
            <a:r>
              <a:rPr lang="en-US" sz="1400" b="1"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rPr>
              <a:t> makes buyers Fast Movers </a:t>
            </a:r>
            <a:r>
              <a:rPr lang="en-US" sz="1400" b="1" dirty="0">
                <a:solidFill>
                  <a:srgbClr val="004F8A"/>
                </a:solidFill>
              </a:rPr>
              <a:t>-</a:t>
            </a:r>
            <a:r>
              <a:rPr lang="en-US" sz="1400" dirty="0">
                <a:solidFill>
                  <a:schemeClr val="tx1">
                    <a:lumMod val="65000"/>
                    <a:lumOff val="35000"/>
                  </a:schemeClr>
                </a:solidFill>
              </a:rPr>
              <a:t> before selling.</a:t>
            </a:r>
            <a:br>
              <a:rPr lang="en-US" sz="1400" dirty="0">
                <a:solidFill>
                  <a:schemeClr val="tx1">
                    <a:lumMod val="65000"/>
                    <a:lumOff val="35000"/>
                  </a:schemeClr>
                </a:solidFill>
              </a:rPr>
            </a:br>
            <a:r>
              <a:rPr lang="en-US" sz="1400" dirty="0">
                <a:solidFill>
                  <a:schemeClr val="tx1">
                    <a:lumMod val="65000"/>
                    <a:lumOff val="35000"/>
                  </a:schemeClr>
                </a:solidFill>
              </a:rPr>
              <a:t>                                           </a:t>
            </a:r>
            <a:r>
              <a:rPr lang="en-US" sz="1400" b="1" dirty="0">
                <a:solidFill>
                  <a:srgbClr val="004F8A"/>
                </a:solidFill>
              </a:rPr>
              <a:t>- </a:t>
            </a:r>
            <a:r>
              <a:rPr lang="en-US" sz="1400" dirty="0">
                <a:solidFill>
                  <a:schemeClr val="tx1">
                    <a:lumMod val="65000"/>
                    <a:lumOff val="35000"/>
                  </a:schemeClr>
                </a:solidFill>
              </a:rPr>
              <a:t> VAL FREE</a:t>
            </a:r>
            <a:r>
              <a:rPr lang="en-US" sz="1400" b="1"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rPr>
              <a:t> ready-made mortgages </a:t>
            </a:r>
            <a:r>
              <a:rPr lang="en-US" sz="1400" b="1" dirty="0">
                <a:solidFill>
                  <a:srgbClr val="004F8A"/>
                </a:solidFill>
              </a:rPr>
              <a:t>-</a:t>
            </a:r>
            <a:r>
              <a:rPr lang="en-US" sz="1400" dirty="0">
                <a:solidFill>
                  <a:schemeClr val="tx1">
                    <a:lumMod val="65000"/>
                    <a:lumOff val="35000"/>
                  </a:schemeClr>
                </a:solidFill>
              </a:rPr>
              <a:t> no Valuation  Fees (no Transcription Fees).</a:t>
            </a:r>
            <a:br>
              <a:rPr lang="en-US" sz="1400" dirty="0">
                <a:solidFill>
                  <a:schemeClr val="tx1">
                    <a:lumMod val="65000"/>
                    <a:lumOff val="35000"/>
                  </a:schemeClr>
                </a:solidFill>
              </a:rPr>
            </a:br>
            <a:r>
              <a:rPr lang="en-US" sz="1400" dirty="0">
                <a:solidFill>
                  <a:schemeClr val="tx1">
                    <a:lumMod val="65000"/>
                    <a:lumOff val="35000"/>
                  </a:schemeClr>
                </a:solidFill>
              </a:rPr>
              <a:t>                                           </a:t>
            </a:r>
            <a:r>
              <a:rPr lang="en-US" sz="1400" b="1" dirty="0">
                <a:solidFill>
                  <a:srgbClr val="004F8A"/>
                </a:solidFill>
              </a:rPr>
              <a:t>-</a:t>
            </a:r>
            <a:r>
              <a:rPr lang="en-US" sz="1400" dirty="0">
                <a:solidFill>
                  <a:schemeClr val="tx1">
                    <a:lumMod val="65000"/>
                    <a:lumOff val="35000"/>
                  </a:schemeClr>
                </a:solidFill>
              </a:rPr>
              <a:t>  SMART MOVE</a:t>
            </a:r>
            <a:r>
              <a:rPr lang="en-US" sz="1400" b="1"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rPr>
              <a:t> - Targeted Marketing </a:t>
            </a:r>
            <a:r>
              <a:rPr lang="en-US" sz="1400" b="1" dirty="0">
                <a:solidFill>
                  <a:srgbClr val="004F8A"/>
                </a:solidFill>
              </a:rPr>
              <a:t>-</a:t>
            </a:r>
            <a:r>
              <a:rPr lang="en-US" sz="1400" dirty="0">
                <a:solidFill>
                  <a:schemeClr val="tx1">
                    <a:lumMod val="65000"/>
                    <a:lumOff val="35000"/>
                  </a:schemeClr>
                </a:solidFill>
              </a:rPr>
              <a:t> mortgages, insurance, financial services etc.   </a:t>
            </a:r>
            <a:br>
              <a:rPr lang="en-US" sz="1400" dirty="0">
                <a:solidFill>
                  <a:schemeClr val="tx1">
                    <a:lumMod val="65000"/>
                    <a:lumOff val="35000"/>
                  </a:schemeClr>
                </a:solidFill>
              </a:rPr>
            </a:br>
            <a:r>
              <a:rPr lang="en-US" sz="1400" dirty="0">
                <a:solidFill>
                  <a:schemeClr val="tx1">
                    <a:lumMod val="65000"/>
                    <a:lumOff val="35000"/>
                  </a:schemeClr>
                </a:solidFill>
              </a:rPr>
              <a:t>                                          </a:t>
            </a:r>
            <a:r>
              <a:rPr lang="en-US" sz="1400" b="1" dirty="0">
                <a:solidFill>
                  <a:srgbClr val="004F8A"/>
                </a:solidFill>
              </a:rPr>
              <a:t> -  </a:t>
            </a:r>
            <a:r>
              <a:rPr lang="en-US" sz="1400" dirty="0">
                <a:solidFill>
                  <a:schemeClr val="tx1">
                    <a:lumMod val="65000"/>
                    <a:lumOff val="35000"/>
                  </a:schemeClr>
                </a:solidFill>
              </a:rPr>
              <a:t>Buyers Anti-</a:t>
            </a:r>
            <a:r>
              <a:rPr lang="en-US" sz="1400" dirty="0" err="1">
                <a:solidFill>
                  <a:schemeClr val="tx1">
                    <a:lumMod val="65000"/>
                    <a:lumOff val="35000"/>
                  </a:schemeClr>
                </a:solidFill>
              </a:rPr>
              <a:t>Gazumping</a:t>
            </a:r>
            <a:r>
              <a:rPr lang="en-US" sz="1400" dirty="0">
                <a:solidFill>
                  <a:schemeClr val="tx1">
                    <a:lumMod val="65000"/>
                    <a:lumOff val="35000"/>
                  </a:schemeClr>
                </a:solidFill>
              </a:rPr>
              <a:t> Guarantee</a:t>
            </a:r>
            <a:r>
              <a:rPr lang="en-US" sz="1400" dirty="0">
                <a:solidFill>
                  <a:schemeClr val="tx1">
                    <a:lumMod val="65000"/>
                    <a:lumOff val="35000"/>
                  </a:schemeClr>
                </a:solidFill>
                <a:latin typeface="Georgia" panose="02040502050405020303" pitchFamily="18" charset="0"/>
              </a:rPr>
              <a:t>™</a:t>
            </a:r>
            <a:r>
              <a:rPr lang="en-US" sz="1400" dirty="0">
                <a:solidFill>
                  <a:schemeClr val="tx1">
                    <a:lumMod val="65000"/>
                    <a:lumOff val="35000"/>
                  </a:schemeClr>
                </a:solidFill>
              </a:rPr>
              <a:t>                                       </a:t>
            </a:r>
          </a:p>
          <a:p>
            <a:pPr lvl="1">
              <a:tabLst>
                <a:tab pos="1828800" algn="l"/>
              </a:tabLst>
            </a:pPr>
            <a:r>
              <a:rPr lang="en-US" sz="1400" dirty="0">
                <a:solidFill>
                  <a:srgbClr val="004F8A"/>
                </a:solidFill>
                <a:hlinkClick r:id="rId5" action="ppaction://hlinksldjump">
                  <a:extLst>
                    <a:ext uri="{A12FA001-AC4F-418D-AE19-62706E023703}">
                      <ahyp:hlinkClr xmlns:ahyp="http://schemas.microsoft.com/office/drawing/2018/hyperlinkcolor" val="tx"/>
                    </a:ext>
                  </a:extLst>
                </a:hlinkClick>
              </a:rPr>
              <a:t>FINANCIALS</a:t>
            </a:r>
            <a:r>
              <a:rPr lang="en-US" sz="1400" dirty="0">
                <a:solidFill>
                  <a:srgbClr val="004F8A"/>
                </a:solidFill>
              </a:rPr>
              <a:t>   </a:t>
            </a:r>
            <a:r>
              <a:rPr lang="en-US" sz="1400" dirty="0">
                <a:solidFill>
                  <a:schemeClr val="tx1">
                    <a:lumMod val="65000"/>
                    <a:lumOff val="35000"/>
                  </a:schemeClr>
                </a:solidFill>
              </a:rPr>
              <a:t>                  96% Goss Profit</a:t>
            </a:r>
            <a:br>
              <a:rPr lang="en-US" sz="1400" dirty="0">
                <a:solidFill>
                  <a:schemeClr val="tx1">
                    <a:lumMod val="65000"/>
                    <a:lumOff val="35000"/>
                  </a:schemeClr>
                </a:solidFill>
              </a:rPr>
            </a:br>
            <a:r>
              <a:rPr lang="en-US" sz="1400" dirty="0">
                <a:solidFill>
                  <a:schemeClr val="tx1">
                    <a:lumMod val="65000"/>
                    <a:lumOff val="35000"/>
                  </a:schemeClr>
                </a:solidFill>
              </a:rPr>
              <a:t>                                           94% Profit Before Tax</a:t>
            </a:r>
            <a:br>
              <a:rPr lang="en-US" sz="1400" dirty="0">
                <a:solidFill>
                  <a:schemeClr val="tx1">
                    <a:lumMod val="65000"/>
                    <a:lumOff val="35000"/>
                  </a:schemeClr>
                </a:solidFill>
              </a:rPr>
            </a:br>
            <a:r>
              <a:rPr lang="en-US" sz="1400" dirty="0">
                <a:solidFill>
                  <a:schemeClr val="tx1">
                    <a:lumMod val="65000"/>
                    <a:lumOff val="35000"/>
                  </a:schemeClr>
                </a:solidFill>
              </a:rPr>
              <a:t>                                           93% EBIT</a:t>
            </a:r>
            <a:br>
              <a:rPr lang="en-US" sz="1400" dirty="0">
                <a:solidFill>
                  <a:schemeClr val="tx1">
                    <a:lumMod val="65000"/>
                    <a:lumOff val="35000"/>
                  </a:schemeClr>
                </a:solidFill>
              </a:rPr>
            </a:br>
            <a:r>
              <a:rPr lang="en-US" sz="1400" dirty="0">
                <a:solidFill>
                  <a:schemeClr val="tx1">
                    <a:lumMod val="65000"/>
                    <a:lumOff val="35000"/>
                  </a:schemeClr>
                </a:solidFill>
              </a:rPr>
              <a:t>                                           38% Simple Return </a:t>
            </a:r>
            <a:br>
              <a:rPr lang="en-US" sz="1400" dirty="0">
                <a:solidFill>
                  <a:schemeClr val="tx1">
                    <a:lumMod val="65000"/>
                    <a:lumOff val="35000"/>
                  </a:schemeClr>
                </a:solidFill>
              </a:rPr>
            </a:br>
            <a:r>
              <a:rPr lang="en-US" sz="1400" dirty="0">
                <a:solidFill>
                  <a:schemeClr val="tx1">
                    <a:lumMod val="65000"/>
                    <a:lumOff val="35000"/>
                  </a:schemeClr>
                </a:solidFill>
              </a:rPr>
              <a:t>                                           74% Profit Share + </a:t>
            </a:r>
            <a:r>
              <a:rPr lang="en-US" sz="1400" dirty="0">
                <a:solidFill>
                  <a:srgbClr val="004F8A"/>
                </a:solidFill>
                <a:hlinkClick r:id="rId6" action="ppaction://hlinksldjump">
                  <a:extLst>
                    <a:ext uri="{A12FA001-AC4F-418D-AE19-62706E023703}">
                      <ahyp:hlinkClr xmlns:ahyp="http://schemas.microsoft.com/office/drawing/2018/hyperlinkcolor" val="tx"/>
                    </a:ext>
                  </a:extLst>
                </a:hlinkClick>
              </a:rPr>
              <a:t>Stakeholder Added Value</a:t>
            </a:r>
            <a:r>
              <a:rPr lang="en-US" sz="1400" b="1" dirty="0">
                <a:solidFill>
                  <a:schemeClr val="tx1">
                    <a:lumMod val="65000"/>
                    <a:lumOff val="35000"/>
                  </a:schemeClr>
                </a:solidFill>
              </a:rPr>
              <a:t>          </a:t>
            </a:r>
          </a:p>
          <a:p>
            <a:pPr lvl="1">
              <a:tabLst>
                <a:tab pos="1828800" algn="l"/>
              </a:tabLst>
            </a:pPr>
            <a:r>
              <a:rPr lang="en-GB" sz="1400" b="1" dirty="0">
                <a:solidFill>
                  <a:schemeClr val="tx1">
                    <a:lumMod val="65000"/>
                    <a:lumOff val="35000"/>
                  </a:schemeClr>
                </a:solidFill>
              </a:rPr>
              <a:t>RISK MANAGEMENT      </a:t>
            </a:r>
            <a:r>
              <a:rPr lang="en-GB" sz="1400" dirty="0">
                <a:solidFill>
                  <a:schemeClr val="tx1">
                    <a:lumMod val="65000"/>
                    <a:lumOff val="35000"/>
                  </a:schemeClr>
                </a:solidFill>
              </a:rPr>
              <a:t>Financial Guarantees + 10 Levels of Sequential Risk Management (Application &gt; Product Sale)</a:t>
            </a:r>
          </a:p>
          <a:p>
            <a:pPr lvl="1">
              <a:tabLst>
                <a:tab pos="1828800" algn="l"/>
              </a:tabLst>
            </a:pPr>
            <a:r>
              <a:rPr lang="en-GB" sz="1400" b="1" dirty="0">
                <a:solidFill>
                  <a:schemeClr val="tx1">
                    <a:lumMod val="65000"/>
                    <a:lumOff val="35000"/>
                  </a:schemeClr>
                </a:solidFill>
              </a:rPr>
              <a:t>INVESTOR                         </a:t>
            </a:r>
            <a:r>
              <a:rPr lang="en-GB" sz="1400" dirty="0">
                <a:solidFill>
                  <a:schemeClr val="tx1">
                    <a:lumMod val="65000"/>
                    <a:lumOff val="35000"/>
                  </a:schemeClr>
                </a:solidFill>
              </a:rPr>
              <a:t>Real-time Controls:</a:t>
            </a:r>
            <a:br>
              <a:rPr lang="en-GB" sz="1400" b="1" dirty="0">
                <a:solidFill>
                  <a:schemeClr val="tx1">
                    <a:lumMod val="65000"/>
                    <a:lumOff val="35000"/>
                  </a:schemeClr>
                </a:solidFill>
              </a:rPr>
            </a:br>
            <a:r>
              <a:rPr lang="en-GB" sz="1400" b="1" dirty="0">
                <a:solidFill>
                  <a:schemeClr val="tx1">
                    <a:lumMod val="65000"/>
                    <a:lumOff val="35000"/>
                  </a:schemeClr>
                </a:solidFill>
              </a:rPr>
              <a:t>APPETITE                         </a:t>
            </a:r>
            <a:r>
              <a:rPr lang="en-GB" sz="1400" b="1" dirty="0">
                <a:solidFill>
                  <a:srgbClr val="004F8A"/>
                </a:solidFill>
              </a:rPr>
              <a:t> -  </a:t>
            </a:r>
            <a:r>
              <a:rPr lang="en-GB" sz="1400" dirty="0">
                <a:solidFill>
                  <a:schemeClr val="tx1">
                    <a:lumMod val="65000"/>
                    <a:lumOff val="35000"/>
                  </a:schemeClr>
                </a:solidFill>
              </a:rPr>
              <a:t>Reduce or Stop Funding </a:t>
            </a:r>
            <a:r>
              <a:rPr lang="en-US" sz="1400" b="1" dirty="0">
                <a:solidFill>
                  <a:schemeClr val="tx1">
                    <a:lumMod val="65000"/>
                    <a:lumOff val="35000"/>
                  </a:schemeClr>
                </a:solidFill>
              </a:rPr>
              <a:t>                                   </a:t>
            </a:r>
            <a:endParaRPr lang="en-US" sz="1400" dirty="0">
              <a:solidFill>
                <a:schemeClr val="tx1">
                  <a:lumMod val="65000"/>
                  <a:lumOff val="35000"/>
                </a:schemeClr>
              </a:solidFill>
            </a:endParaRPr>
          </a:p>
          <a:p>
            <a:pPr lvl="1">
              <a:tabLst>
                <a:tab pos="1828800" algn="l"/>
              </a:tabLst>
            </a:pPr>
            <a:r>
              <a:rPr lang="en-US" sz="1400" b="1" dirty="0">
                <a:solidFill>
                  <a:schemeClr val="tx1">
                    <a:lumMod val="65000"/>
                    <a:lumOff val="35000"/>
                  </a:schemeClr>
                </a:solidFill>
              </a:rPr>
              <a:t>LAUNCH                           </a:t>
            </a:r>
            <a:r>
              <a:rPr lang="en-US" sz="1400" dirty="0">
                <a:solidFill>
                  <a:schemeClr val="tx1">
                    <a:lumMod val="65000"/>
                    <a:lumOff val="35000"/>
                  </a:schemeClr>
                </a:solidFill>
                <a:highlight>
                  <a:srgbClr val="FFFF00"/>
                </a:highlight>
              </a:rPr>
              <a:t>9 weeks from Proof of Funding </a:t>
            </a:r>
            <a:r>
              <a:rPr lang="en-US" sz="1400" dirty="0">
                <a:solidFill>
                  <a:schemeClr val="tx1">
                    <a:lumMod val="65000"/>
                    <a:lumOff val="35000"/>
                  </a:schemeClr>
                </a:solidFill>
              </a:rPr>
              <a:t>/ See: </a:t>
            </a:r>
            <a:r>
              <a:rPr lang="en-US" sz="1400" dirty="0">
                <a:solidFill>
                  <a:srgbClr val="004F8A"/>
                </a:solidFill>
                <a:hlinkClick r:id="rId7">
                  <a:extLst>
                    <a:ext uri="{A12FA001-AC4F-418D-AE19-62706E023703}">
                      <ahyp:hlinkClr xmlns:ahyp="http://schemas.microsoft.com/office/drawing/2018/hyperlinkcolor" val="tx"/>
                    </a:ext>
                  </a:extLst>
                </a:hlinkClick>
              </a:rPr>
              <a:t>Timeline to Launch  </a:t>
            </a:r>
            <a:endParaRPr lang="en-US" sz="1400" dirty="0">
              <a:solidFill>
                <a:srgbClr val="004F8A"/>
              </a:solidFill>
            </a:endParaRPr>
          </a:p>
          <a:p>
            <a:pPr lvl="1">
              <a:tabLst>
                <a:tab pos="1828800" algn="l"/>
              </a:tabLst>
            </a:pPr>
            <a:r>
              <a:rPr lang="en-US" sz="1400" b="1" dirty="0">
                <a:solidFill>
                  <a:schemeClr val="tx1">
                    <a:lumMod val="65000"/>
                    <a:lumOff val="35000"/>
                  </a:schemeClr>
                </a:solidFill>
              </a:rPr>
              <a:t>REFINANCE / SALE         </a:t>
            </a:r>
            <a:r>
              <a:rPr lang="en-US" sz="1400" dirty="0">
                <a:solidFill>
                  <a:schemeClr val="tx1">
                    <a:lumMod val="65000"/>
                    <a:lumOff val="35000"/>
                  </a:schemeClr>
                </a:solidFill>
              </a:rPr>
              <a:t>Y3</a:t>
            </a:r>
            <a:r>
              <a:rPr lang="en-US" sz="1400" b="1" dirty="0">
                <a:solidFill>
                  <a:schemeClr val="tx1">
                    <a:lumMod val="65000"/>
                    <a:lumOff val="35000"/>
                  </a:schemeClr>
                </a:solidFill>
              </a:rPr>
              <a:t> </a:t>
            </a:r>
            <a:endParaRPr lang="en-US" sz="1400" dirty="0">
              <a:solidFill>
                <a:srgbClr val="004F8A"/>
              </a:solidFill>
            </a:endParaRPr>
          </a:p>
          <a:p>
            <a:pPr lvl="1">
              <a:tabLst>
                <a:tab pos="1828800" algn="l"/>
              </a:tabLst>
            </a:pPr>
            <a:r>
              <a:rPr lang="en-US" sz="1400" b="1" dirty="0">
                <a:solidFill>
                  <a:schemeClr val="tx1">
                    <a:lumMod val="65000"/>
                    <a:lumOff val="35000"/>
                  </a:schemeClr>
                </a:solidFill>
              </a:rPr>
              <a:t>FCA                                    </a:t>
            </a:r>
            <a:r>
              <a:rPr lang="en-GB" sz="1400" dirty="0">
                <a:solidFill>
                  <a:schemeClr val="tx1">
                    <a:lumMod val="65000"/>
                    <a:lumOff val="35000"/>
                  </a:schemeClr>
                </a:solidFill>
                <a:effectLst/>
                <a:latin typeface="Calibri" panose="020F0502020204030204" pitchFamily="34" charset="0"/>
                <a:ea typeface="Calibri" panose="020F0502020204030204" pitchFamily="34" charset="0"/>
              </a:rPr>
              <a:t>Authorised and regulated (Reference No. 457682)</a:t>
            </a:r>
            <a:br>
              <a:rPr lang="en-US" sz="1400" dirty="0">
                <a:solidFill>
                  <a:schemeClr val="tx1">
                    <a:lumMod val="65000"/>
                    <a:lumOff val="35000"/>
                  </a:schemeClr>
                </a:solidFill>
              </a:rPr>
            </a:br>
            <a:endParaRPr lang="en-US" sz="1400" dirty="0">
              <a:solidFill>
                <a:schemeClr val="tx1">
                  <a:lumMod val="65000"/>
                  <a:lumOff val="35000"/>
                </a:schemeClr>
              </a:solidFill>
              <a:highlight>
                <a:srgbClr val="FFFF00"/>
              </a:highlight>
              <a:cs typeface="Arial" pitchFamily="34" charset="0"/>
            </a:endParaRPr>
          </a:p>
          <a:p>
            <a:pPr lvl="1">
              <a:tabLst>
                <a:tab pos="1828800" algn="l"/>
              </a:tabLst>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99258091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655333"/>
            <a:ext cx="9143245" cy="978343"/>
          </a:xfrm>
          <a:prstGeom prst="rect">
            <a:avLst/>
          </a:prstGeom>
        </p:spPr>
      </p:pic>
      <p:sp>
        <p:nvSpPr>
          <p:cNvPr id="5" name="Snip Single Corner Rectangle 4"/>
          <p:cNvSpPr/>
          <p:nvPr/>
        </p:nvSpPr>
        <p:spPr>
          <a:xfrm>
            <a:off x="0" y="764814"/>
            <a:ext cx="4263242" cy="707725"/>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75013" y="990617"/>
            <a:ext cx="7830626" cy="307777"/>
          </a:xfrm>
        </p:spPr>
        <p:txBody>
          <a:bodyPr/>
          <a:lstStyle/>
          <a:p>
            <a:r>
              <a:rPr lang="en-US" dirty="0"/>
              <a:t>Stakeholder Added Value </a:t>
            </a:r>
            <a:r>
              <a:rPr lang="en-US" sz="1200" b="1" dirty="0">
                <a:latin typeface="Calibri" panose="020F0502020204030204" pitchFamily="34" charset="0"/>
                <a:cs typeface="Calibri" panose="020F0502020204030204" pitchFamily="34" charset="0"/>
              </a:rPr>
              <a:t>(1)</a:t>
            </a:r>
            <a:endParaRPr lang="en-US" b="1" dirty="0"/>
          </a:p>
        </p:txBody>
      </p:sp>
      <p:sp>
        <p:nvSpPr>
          <p:cNvPr id="3" name="Content Placeholder 2"/>
          <p:cNvSpPr txBox="1">
            <a:spLocks/>
          </p:cNvSpPr>
          <p:nvPr/>
        </p:nvSpPr>
        <p:spPr>
          <a:xfrm>
            <a:off x="475013" y="1807823"/>
            <a:ext cx="8810101" cy="4912811"/>
          </a:xfrm>
          <a:prstGeom prst="rect">
            <a:avLst/>
          </a:prstGeom>
        </p:spPr>
        <p:txBody>
          <a:bodyPr/>
          <a:lstStyle>
            <a:lvl1pPr marL="0" indent="0" algn="l" rtl="0" eaLnBrk="1" latinLnBrk="0" hangingPunct="1">
              <a:spcBef>
                <a:spcPts val="600"/>
              </a:spcBef>
              <a:buClr>
                <a:schemeClr val="accent1"/>
              </a:buClr>
              <a:buSzPct val="85000"/>
              <a:buFont typeface="Wingdings 2"/>
              <a:buNone/>
              <a:defRPr kumimoji="0" sz="1600" b="0" kern="1200">
                <a:solidFill>
                  <a:schemeClr val="accent2"/>
                </a:solidFill>
                <a:latin typeface="Calibri" panose="020F0502020204030204" pitchFamily="34" charset="0"/>
                <a:ea typeface="+mn-ea"/>
                <a:cs typeface="+mn-cs"/>
              </a:defRPr>
            </a:lvl1pPr>
            <a:lvl2pPr marL="230188" indent="-230188"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2pPr>
            <a:lvl3pPr marL="461963" indent="-231775"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3pPr>
            <a:lvl4pPr marL="684213" indent="-222250"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4pPr>
            <a:lvl5pPr marL="914400" indent="-230188" algn="l" rtl="0" eaLnBrk="1" latinLnBrk="0" hangingPunct="1">
              <a:spcBef>
                <a:spcPts val="600"/>
              </a:spcBef>
              <a:buClr>
                <a:schemeClr val="accent2"/>
              </a:buClr>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tabLst>
                <a:tab pos="1828800" algn="l"/>
              </a:tabLst>
            </a:pP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Customer behavior and intentions                      </a:t>
            </a:r>
            <a:r>
              <a:rPr kumimoji="0" lang="en-US" sz="1200" b="1" i="0" u="none" strike="noStrike" kern="1200" cap="none" spc="0" normalizeH="0" baseline="0" noProof="0" dirty="0">
                <a:ln>
                  <a:noFill/>
                </a:ln>
                <a:solidFill>
                  <a:srgbClr val="004F8A"/>
                </a:solidFill>
                <a:effectLst/>
                <a:uLnTx/>
                <a:uFillTx/>
                <a:cs typeface="Calibri" panose="020F0502020204030204" pitchFamily="34" charset="0"/>
              </a:rPr>
              <a:t>- </a:t>
            </a:r>
            <a:r>
              <a:rPr kumimoji="0" lang="en-US" sz="12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  </a:t>
            </a:r>
            <a:r>
              <a:rPr kumimoji="0" lang="en-US"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338,000 houses</a:t>
            </a:r>
            <a:r>
              <a:rPr kumimoji="0" lang="en-US"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 </a:t>
            </a: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(Opportunity)</a:t>
            </a:r>
            <a:b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b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(Exclusive real-time access </a:t>
            </a:r>
            <a:r>
              <a:rPr kumimoji="0" lang="en-US" sz="1200" b="1" i="0" u="none" strike="noStrike" kern="1200" cap="none" spc="0" normalizeH="0" baseline="0" noProof="0" dirty="0">
                <a:ln>
                  <a:noFill/>
                </a:ln>
                <a:solidFill>
                  <a:srgbClr val="004F8A"/>
                </a:solidFill>
                <a:effectLst/>
                <a:uLnTx/>
                <a:uFillTx/>
                <a:cs typeface="Calibri" panose="020F0502020204030204" pitchFamily="34" charset="0"/>
              </a:rPr>
              <a:t>(2)</a:t>
            </a: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                                 </a:t>
            </a:r>
            <a:r>
              <a:rPr kumimoji="0" lang="en-US" sz="1400" i="0" u="none" strike="noStrike" kern="1200" cap="none" spc="0" normalizeH="0" baseline="0" noProof="0" dirty="0">
                <a:ln>
                  <a:noFill/>
                </a:ln>
                <a:solidFill>
                  <a:schemeClr val="tx1">
                    <a:lumMod val="65000"/>
                    <a:lumOff val="35000"/>
                  </a:schemeClr>
                </a:solidFill>
                <a:effectLst/>
                <a:highlight>
                  <a:srgbClr val="FFFF00"/>
                </a:highlight>
                <a:uLnTx/>
                <a:uFillTx/>
                <a:cs typeface="Calibri" panose="020F0502020204030204" pitchFamily="34" charset="0"/>
              </a:rPr>
              <a:t>Financial Services: mortgages, insurance, house builders PX</a:t>
            </a: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                                                                              </a:t>
            </a:r>
            <a:r>
              <a:rPr kumimoji="0" lang="en-US" sz="1400" i="0" u="none" strike="noStrike" kern="1200" cap="none" spc="0" normalizeH="0" baseline="0" noProof="0" dirty="0">
                <a:ln>
                  <a:noFill/>
                </a:ln>
                <a:solidFill>
                  <a:schemeClr val="tx1">
                    <a:lumMod val="65000"/>
                    <a:lumOff val="35000"/>
                  </a:schemeClr>
                </a:solidFill>
                <a:effectLst/>
                <a:highlight>
                  <a:srgbClr val="FFFF00"/>
                </a:highlight>
                <a:uLnTx/>
                <a:uFillTx/>
                <a:cs typeface="Calibri" panose="020F0502020204030204" pitchFamily="34" charset="0"/>
              </a:rPr>
              <a:t> </a:t>
            </a:r>
            <a:b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br>
            <a:endPar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endParaRPr>
          </a:p>
          <a:p>
            <a:pPr lvl="1">
              <a:tabLst>
                <a:tab pos="1828800" algn="l"/>
              </a:tabLst>
            </a:pP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Core Proposition for mortgages                           </a:t>
            </a:r>
            <a:r>
              <a:rPr kumimoji="0" lang="en-US" sz="1400" b="1" i="0" u="none" strike="noStrike" kern="1200" cap="none" spc="0" normalizeH="0" baseline="0" noProof="0" dirty="0">
                <a:ln>
                  <a:noFill/>
                </a:ln>
                <a:solidFill>
                  <a:srgbClr val="004F8A"/>
                </a:solidFill>
                <a:effectLst/>
                <a:uLnTx/>
                <a:uFillTx/>
                <a:cs typeface="Calibri" panose="020F0502020204030204" pitchFamily="34" charset="0"/>
              </a:rPr>
              <a:t>-  </a:t>
            </a:r>
            <a:r>
              <a:rPr kumimoji="0" lang="en-US"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834 RICS pre-valued houses </a:t>
            </a: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(no Transcription Fees) </a:t>
            </a:r>
            <a:br>
              <a:rPr kumimoji="0" lang="en-US" sz="1400" b="1" i="0" u="none" strike="noStrike" kern="1200" cap="none" spc="0" normalizeH="0" baseline="0" noProof="0" dirty="0">
                <a:ln>
                  <a:noFill/>
                </a:ln>
                <a:solidFill>
                  <a:schemeClr val="accent1">
                    <a:lumMod val="60000"/>
                    <a:lumOff val="40000"/>
                  </a:schemeClr>
                </a:solidFill>
                <a:effectLst/>
                <a:uLnTx/>
                <a:uFillTx/>
                <a:cs typeface="Calibri" panose="020F0502020204030204" pitchFamily="34" charset="0"/>
              </a:rPr>
            </a:br>
            <a:endParaRPr kumimoji="0" lang="en-US" sz="1400" b="1"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endParaRPr>
          </a:p>
          <a:p>
            <a:pPr lvl="1">
              <a:tabLst>
                <a:tab pos="1828800" algn="l"/>
              </a:tabLst>
            </a:pPr>
            <a:r>
              <a:rPr kumimoji="0" lang="en-US" sz="1400" b="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Marketing</a:t>
            </a:r>
            <a:br>
              <a:rPr kumimoji="0" lang="en-US" sz="1400" b="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br>
            <a:r>
              <a:rPr kumimoji="0" lang="en-US" sz="1400" b="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a:t>
            </a:r>
            <a:r>
              <a:rPr kumimoji="0" lang="en-GB"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Target marketing with no market spend) </a:t>
            </a: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       </a:t>
            </a:r>
            <a:r>
              <a:rPr kumimoji="0" lang="en-US" sz="1400" b="1" i="0" u="none" strike="noStrike" kern="1200" cap="none" spc="0" normalizeH="0" baseline="0" noProof="0" dirty="0">
                <a:ln>
                  <a:noFill/>
                </a:ln>
                <a:solidFill>
                  <a:srgbClr val="004F8A"/>
                </a:solidFill>
                <a:effectLst/>
                <a:uLnTx/>
                <a:uFillTx/>
                <a:cs typeface="Calibri" panose="020F0502020204030204" pitchFamily="34" charset="0"/>
              </a:rPr>
              <a:t> -  </a:t>
            </a:r>
            <a:r>
              <a:rPr kumimoji="0" lang="en-US" sz="1400" i="0" u="none" strike="noStrike" kern="1200" cap="none" spc="0" normalizeH="0" baseline="0" noProof="0" dirty="0">
                <a:ln>
                  <a:noFill/>
                </a:ln>
                <a:solidFill>
                  <a:srgbClr val="004F8A"/>
                </a:solidFill>
                <a:effectLst/>
                <a:uLnTx/>
                <a:uFillTx/>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3,000 Applications</a:t>
            </a:r>
            <a:b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br>
            <a:endParaRPr kumimoji="0" lang="en-US" sz="1400" b="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endParaRPr>
          </a:p>
          <a:p>
            <a:pPr lvl="1">
              <a:tabLst>
                <a:tab pos="1828800" algn="l"/>
              </a:tabLst>
            </a:pPr>
            <a:r>
              <a:rPr kumimoji="0" lang="en-US" sz="1400" b="0" i="0" u="none" strike="noStrike" kern="1200" cap="none" spc="0" normalizeH="0" baseline="0" noProof="0" dirty="0">
                <a:ln>
                  <a:noFill/>
                </a:ln>
                <a:solidFill>
                  <a:prstClr val="black">
                    <a:lumMod val="65000"/>
                    <a:lumOff val="35000"/>
                  </a:prstClr>
                </a:solidFill>
                <a:effectLst/>
                <a:uLnTx/>
                <a:uFillTx/>
                <a:cs typeface="Calibri" panose="020F0502020204030204" pitchFamily="34" charset="0"/>
              </a:rPr>
              <a:t>PR                                                               </a:t>
            </a:r>
            <a:r>
              <a:rPr kumimoji="0" lang="en-US" sz="1400" b="1" i="0" u="none" strike="noStrike" kern="1200" cap="none" spc="0" normalizeH="0" baseline="0" noProof="0" dirty="0">
                <a:ln>
                  <a:noFill/>
                </a:ln>
                <a:solidFill>
                  <a:srgbClr val="004F8A"/>
                </a:solidFill>
                <a:effectLst/>
                <a:uLnTx/>
                <a:uFillTx/>
                <a:cs typeface="Calibri" panose="020F0502020204030204" pitchFamily="34" charset="0"/>
              </a:rPr>
              <a:t> </a:t>
            </a:r>
            <a:b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br>
            <a:r>
              <a:rPr kumimoji="0" lang="en-US" sz="1400" i="0" u="none" strike="noStrike" kern="1200" cap="none" spc="0" normalizeH="0" baseline="0" noProof="0" dirty="0">
                <a:ln>
                  <a:noFill/>
                </a:ln>
                <a:solidFill>
                  <a:schemeClr val="tx1">
                    <a:lumMod val="65000"/>
                    <a:lumOff val="35000"/>
                  </a:schemeClr>
                </a:solidFill>
                <a:effectLst/>
                <a:uLnTx/>
                <a:uFillTx/>
                <a:cs typeface="Calibri" panose="020F0502020204030204" pitchFamily="34" charset="0"/>
              </a:rPr>
              <a:t>(What the Government wants)                           </a:t>
            </a:r>
            <a:r>
              <a:rPr kumimoji="0" lang="en-US" sz="1400" b="1" i="0" u="none" strike="noStrike" kern="1200" cap="none" spc="0" normalizeH="0" baseline="0" noProof="0" dirty="0">
                <a:ln>
                  <a:noFill/>
                </a:ln>
                <a:solidFill>
                  <a:srgbClr val="004F8A"/>
                </a:solidFill>
                <a:effectLst/>
                <a:uLnTx/>
                <a:uFillTx/>
                <a:cs typeface="Calibri" panose="020F0502020204030204" pitchFamily="34" charset="0"/>
              </a:rPr>
              <a:t> </a:t>
            </a:r>
            <a:r>
              <a:rPr kumimoji="0" lang="en-GB" sz="1400" b="1" i="0" u="none" strike="noStrike" kern="1200" cap="none" spc="0" normalizeH="0" baseline="0" noProof="0" dirty="0">
                <a:ln>
                  <a:noFill/>
                </a:ln>
                <a:solidFill>
                  <a:srgbClr val="004F8A"/>
                </a:solidFill>
                <a:effectLst/>
                <a:uLnTx/>
                <a:uFillTx/>
                <a:cs typeface="Calibri" panose="020F0502020204030204" pitchFamily="34" charset="0"/>
              </a:rPr>
              <a:t>-  </a:t>
            </a:r>
            <a:r>
              <a:rPr kumimoji="0" lang="en-GB"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Shorter time from exchange to completion, </a:t>
            </a:r>
            <a:br>
              <a:rPr kumimoji="0" lang="en-GB" sz="1400" i="0" u="none" strike="noStrike" kern="1200" cap="none" spc="0" normalizeH="0" baseline="0" noProof="0" dirty="0">
                <a:ln>
                  <a:noFill/>
                </a:ln>
                <a:solidFill>
                  <a:srgbClr val="004F8A"/>
                </a:solidFill>
                <a:effectLst/>
                <a:uLnTx/>
                <a:uFillTx/>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br>
            <a:r>
              <a:rPr kumimoji="0" lang="en-GB" sz="1400" i="0" u="none" strike="noStrike" kern="1200" cap="none" spc="0" normalizeH="0" baseline="0" noProof="0" dirty="0">
                <a:ln>
                  <a:noFill/>
                </a:ln>
                <a:solidFill>
                  <a:srgbClr val="004F8A"/>
                </a:solidFill>
                <a:effectLst/>
                <a:uLnTx/>
                <a:uFillTx/>
                <a:cs typeface="Calibri" panose="020F0502020204030204" pitchFamily="34" charset="0"/>
              </a:rPr>
              <a:t>                                                                                       </a:t>
            </a:r>
            <a:r>
              <a:rPr kumimoji="0" lang="en-GB"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Buyers Anti-Gazumping Guarantee™</a:t>
            </a:r>
            <a:br>
              <a:rPr kumimoji="0" lang="en-GB"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br>
            <a:endParaRPr kumimoji="0" lang="en-US" sz="1400" i="0" u="none" strike="noStrike" kern="1200" cap="none" spc="0" normalizeH="0" baseline="0" noProof="0" dirty="0">
              <a:ln>
                <a:noFill/>
              </a:ln>
              <a:solidFill>
                <a:srgbClr val="004F8A"/>
              </a:solidFill>
              <a:effectLst/>
              <a:highlight>
                <a:srgbClr val="FFFF00"/>
              </a:highlight>
              <a:uLnTx/>
              <a:uFillTx/>
              <a:cs typeface="Calibri" panose="020F0502020204030204" pitchFamily="34" charset="0"/>
            </a:endParaRPr>
          </a:p>
          <a:p>
            <a:pPr lvl="1">
              <a:tabLst>
                <a:tab pos="1828800" algn="l"/>
              </a:tabLst>
            </a:pPr>
            <a:r>
              <a:rPr kumimoji="0" lang="en-GB" sz="1400" i="0" u="none" strike="noStrike" kern="1200" cap="none" spc="0" normalizeH="0" baseline="0" noProof="0" dirty="0">
                <a:ln>
                  <a:noFill/>
                </a:ln>
                <a:solidFill>
                  <a:prstClr val="black">
                    <a:lumMod val="65000"/>
                    <a:lumOff val="35000"/>
                  </a:prstClr>
                </a:solidFill>
                <a:effectLst/>
                <a:uLnTx/>
                <a:uFillTx/>
                <a:cs typeface="Calibri" panose="020F0502020204030204" pitchFamily="34" charset="0"/>
              </a:rPr>
              <a:t>Agent additional instructions                  </a:t>
            </a:r>
            <a:r>
              <a:rPr kumimoji="0" lang="en-GB" sz="1400" b="1" i="0" u="none" strike="noStrike" kern="1200" cap="none" spc="0" normalizeH="0" baseline="0" noProof="0" dirty="0">
                <a:ln>
                  <a:noFill/>
                </a:ln>
                <a:solidFill>
                  <a:srgbClr val="004F8A"/>
                </a:solidFill>
                <a:effectLst/>
                <a:uLnTx/>
                <a:uFillTx/>
                <a:cs typeface="Calibri" panose="020F0502020204030204" pitchFamily="34" charset="0"/>
              </a:rPr>
              <a:t> -  </a:t>
            </a:r>
            <a:r>
              <a:rPr kumimoji="0" lang="en-GB" sz="1400" i="0" u="none" strike="noStrike" kern="1200" cap="none" spc="0" normalizeH="0" baseline="0" noProof="0" dirty="0">
                <a:ln>
                  <a:noFill/>
                </a:ln>
                <a:solidFill>
                  <a:srgbClr val="004F8A"/>
                </a:solidFill>
                <a:effectLst/>
                <a:uLnTx/>
                <a:uFillTx/>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Slide 37</a:t>
            </a:r>
            <a:br>
              <a:rPr kumimoji="0" lang="en-GB" sz="1400" i="0" u="none" strike="noStrike" kern="1200" cap="none" spc="0" normalizeH="0" baseline="0" noProof="0" dirty="0">
                <a:ln>
                  <a:noFill/>
                </a:ln>
                <a:solidFill>
                  <a:srgbClr val="004F8A"/>
                </a:solidFill>
                <a:effectLst/>
                <a:uLnTx/>
                <a:uFillTx/>
                <a:cs typeface="Calibri" panose="020F0502020204030204" pitchFamily="34" charset="0"/>
              </a:rPr>
            </a:br>
            <a:endParaRPr kumimoji="0" lang="en-GB" sz="1400" i="0" u="none" strike="noStrike" kern="1200" cap="none" spc="0" normalizeH="0" baseline="0" noProof="0" dirty="0">
              <a:ln>
                <a:noFill/>
              </a:ln>
              <a:solidFill>
                <a:srgbClr val="004F8A"/>
              </a:solidFill>
              <a:effectLst/>
              <a:uLnTx/>
              <a:uFillTx/>
              <a:cs typeface="Calibri" panose="020F0502020204030204" pitchFamily="34" charset="0"/>
            </a:endParaRPr>
          </a:p>
          <a:p>
            <a:pPr lvl="1">
              <a:tabLst>
                <a:tab pos="1828800" algn="l"/>
              </a:tabLst>
            </a:pPr>
            <a:r>
              <a:rPr kumimoji="0" lang="en-GB" sz="1400" i="0" u="none" strike="noStrike" kern="1200" cap="none" spc="0" normalizeH="0" baseline="0" noProof="0" dirty="0">
                <a:ln>
                  <a:noFill/>
                </a:ln>
                <a:solidFill>
                  <a:prstClr val="black">
                    <a:lumMod val="65000"/>
                    <a:lumOff val="35000"/>
                  </a:prstClr>
                </a:solidFill>
                <a:effectLst/>
                <a:uLnTx/>
                <a:uFillTx/>
                <a:cs typeface="Calibri" panose="020F0502020204030204" pitchFamily="34" charset="0"/>
              </a:rPr>
              <a:t>Agents additional fees                              </a:t>
            </a:r>
            <a:r>
              <a:rPr kumimoji="0" lang="en-GB" sz="1400" b="1" i="0" u="none" strike="noStrike" kern="1200" cap="none" spc="0" normalizeH="0" baseline="0" noProof="0" dirty="0">
                <a:ln>
                  <a:noFill/>
                </a:ln>
                <a:solidFill>
                  <a:srgbClr val="004F8A"/>
                </a:solidFill>
                <a:effectLst/>
                <a:uLnTx/>
                <a:uFillTx/>
                <a:cs typeface="Calibri" panose="020F0502020204030204" pitchFamily="34" charset="0"/>
              </a:rPr>
              <a:t> -  </a:t>
            </a:r>
            <a:r>
              <a:rPr kumimoji="0" lang="en-GB" sz="1400" i="0" u="none" strike="noStrike" kern="1200" cap="none" spc="0" normalizeH="0" baseline="0" noProof="0" dirty="0">
                <a:ln>
                  <a:noFill/>
                </a:ln>
                <a:solidFill>
                  <a:srgbClr val="004F8A"/>
                </a:solidFill>
                <a:effectLst/>
                <a:uLnTx/>
                <a:uFillTx/>
                <a:cs typeface="Calibri" panose="020F0502020204030204" pitchFamily="34" charset="0"/>
                <a:hlinkClick r:id="rId10">
                  <a:extLst>
                    <a:ext uri="{A12FA001-AC4F-418D-AE19-62706E023703}">
                      <ahyp:hlinkClr xmlns:ahyp="http://schemas.microsoft.com/office/drawing/2018/hyperlinkcolor" val="tx"/>
                    </a:ext>
                  </a:extLst>
                </a:hlinkClick>
              </a:rPr>
              <a:t>Fees</a:t>
            </a:r>
            <a:r>
              <a:rPr kumimoji="0" lang="en-GB" sz="1400" i="0" u="none" strike="noStrike" kern="1200" cap="none" spc="0" normalizeH="0" baseline="0" noProof="0" dirty="0">
                <a:ln>
                  <a:noFill/>
                </a:ln>
                <a:solidFill>
                  <a:srgbClr val="004F8A"/>
                </a:solidFill>
                <a:effectLst/>
                <a:uLnTx/>
                <a:uFillTx/>
                <a:cs typeface="Calibri" panose="020F0502020204030204" pitchFamily="34" charset="0"/>
              </a:rPr>
              <a:t> </a:t>
            </a:r>
            <a:br>
              <a:rPr kumimoji="0" lang="en-GB" sz="1400" i="0" u="none" strike="noStrike" kern="1200" cap="none" spc="0" normalizeH="0" baseline="0" noProof="0" dirty="0">
                <a:ln>
                  <a:noFill/>
                </a:ln>
                <a:solidFill>
                  <a:srgbClr val="004F8A"/>
                </a:solidFill>
                <a:effectLst/>
                <a:uLnTx/>
                <a:uFillTx/>
                <a:cs typeface="Calibri" panose="020F0502020204030204" pitchFamily="34" charset="0"/>
              </a:rPr>
            </a:br>
            <a:br>
              <a:rPr kumimoji="0" lang="en-GB" sz="1400" i="0" u="none" strike="noStrike" kern="1200" cap="none" spc="0" normalizeH="0" baseline="0" noProof="0" dirty="0">
                <a:ln>
                  <a:noFill/>
                </a:ln>
                <a:solidFill>
                  <a:srgbClr val="004F8A"/>
                </a:solidFill>
                <a:effectLst/>
                <a:uLnTx/>
                <a:uFillTx/>
                <a:cs typeface="Calibri" panose="020F0502020204030204" pitchFamily="34" charset="0"/>
              </a:rPr>
            </a:br>
            <a:r>
              <a:rPr kumimoji="0" lang="en-US" sz="1200" b="1" i="0" u="none" strike="noStrike" kern="1200" cap="none" spc="0" normalizeH="0" baseline="0" noProof="0" dirty="0">
                <a:ln>
                  <a:noFill/>
                </a:ln>
                <a:solidFill>
                  <a:srgbClr val="004F8A"/>
                </a:solidFill>
                <a:effectLst/>
                <a:uLnTx/>
                <a:uFillTx/>
                <a:cs typeface="Calibri" panose="020F0502020204030204" pitchFamily="34" charset="0"/>
              </a:rPr>
              <a:t>(1) </a:t>
            </a:r>
            <a:r>
              <a:rPr kumimoji="0" lang="en-US" sz="1400" i="0" u="none" strike="noStrike" kern="1200" cap="none" spc="0" normalizeH="0" baseline="0" noProof="0" dirty="0">
                <a:ln>
                  <a:noFill/>
                </a:ln>
                <a:solidFill>
                  <a:prstClr val="black">
                    <a:lumMod val="65000"/>
                    <a:lumOff val="35000"/>
                  </a:prstClr>
                </a:solidFill>
                <a:effectLst/>
                <a:uLnTx/>
                <a:uFillTx/>
                <a:cs typeface="Calibri" panose="020F0502020204030204" pitchFamily="34" charset="0"/>
              </a:rPr>
              <a:t>Core Proposition pa (Y1 and Y2) </a:t>
            </a:r>
            <a:r>
              <a:rPr lang="en-US" sz="1200" b="1" dirty="0">
                <a:solidFill>
                  <a:srgbClr val="004F8A"/>
                </a:solidFill>
                <a:cs typeface="Calibri" panose="020F0502020204030204" pitchFamily="34" charset="0"/>
              </a:rPr>
              <a:t>(2) </a:t>
            </a:r>
            <a:r>
              <a:rPr lang="en-US" sz="1400" dirty="0">
                <a:solidFill>
                  <a:prstClr val="black">
                    <a:lumMod val="65000"/>
                    <a:lumOff val="35000"/>
                  </a:prstClr>
                </a:solidFill>
                <a:cs typeface="Calibri" panose="020F0502020204030204" pitchFamily="34" charset="0"/>
              </a:rPr>
              <a:t>For Stakeholder products and services</a:t>
            </a:r>
            <a:r>
              <a:rPr kumimoji="0" lang="en-US" sz="1400" i="0" u="none" strike="noStrike" kern="1200" cap="none" spc="0" normalizeH="0" baseline="0" noProof="0" dirty="0">
                <a:ln>
                  <a:noFill/>
                </a:ln>
                <a:solidFill>
                  <a:prstClr val="black">
                    <a:lumMod val="65000"/>
                    <a:lumOff val="35000"/>
                  </a:prstClr>
                </a:solidFill>
                <a:effectLst/>
                <a:uLnTx/>
                <a:uFillTx/>
                <a:cs typeface="Calibri" panose="020F0502020204030204" pitchFamily="34" charset="0"/>
              </a:rPr>
              <a:t>                   </a:t>
            </a:r>
          </a:p>
          <a:p>
            <a:pPr marL="0" lvl="1" indent="0">
              <a:buNone/>
              <a:tabLst>
                <a:tab pos="1828800" algn="l"/>
              </a:tabLst>
            </a:pPr>
            <a:br>
              <a:rPr kumimoji="0" lang="en-US" sz="1400" b="0" i="0" u="none" strike="noStrike" kern="1200" cap="none" spc="0" normalizeH="0" baseline="0" noProof="0" dirty="0">
                <a:ln>
                  <a:noFill/>
                </a:ln>
                <a:solidFill>
                  <a:prstClr val="black">
                    <a:lumMod val="65000"/>
                    <a:lumOff val="35000"/>
                  </a:prstClr>
                </a:solidFill>
                <a:effectLst/>
                <a:uLnTx/>
                <a:uFillTx/>
                <a:cs typeface="Calibri" panose="020F0502020204030204" pitchFamily="34" charset="0"/>
              </a:rPr>
            </a:br>
            <a:br>
              <a:rPr lang="en-US" sz="1400" dirty="0">
                <a:solidFill>
                  <a:schemeClr val="tx1">
                    <a:lumMod val="65000"/>
                    <a:lumOff val="35000"/>
                  </a:schemeClr>
                </a:solidFill>
                <a:cs typeface="Calibri" panose="020F0502020204030204" pitchFamily="34" charset="0"/>
              </a:rPr>
            </a:br>
            <a:br>
              <a:rPr lang="en-US" sz="1400" dirty="0">
                <a:solidFill>
                  <a:schemeClr val="tx1">
                    <a:lumMod val="65000"/>
                    <a:lumOff val="35000"/>
                  </a:schemeClr>
                </a:solidFill>
              </a:rPr>
            </a:br>
            <a:endParaRPr lang="en-US" sz="1400" dirty="0">
              <a:solidFill>
                <a:schemeClr val="tx1">
                  <a:lumMod val="65000"/>
                  <a:lumOff val="35000"/>
                </a:schemeClr>
              </a:solidFill>
              <a:highlight>
                <a:srgbClr val="FFFF00"/>
              </a:highlight>
              <a:cs typeface="Arial" pitchFamily="34" charset="0"/>
            </a:endParaRPr>
          </a:p>
          <a:p>
            <a:pPr lvl="1">
              <a:tabLst>
                <a:tab pos="1828800" algn="l"/>
              </a:tabLst>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47800882"/>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49574"/>
            <a:ext cx="9144000" cy="858753"/>
          </a:xfrm>
          <a:prstGeom prst="rect">
            <a:avLst/>
          </a:prstGeom>
        </p:spPr>
      </p:pic>
      <p:sp>
        <p:nvSpPr>
          <p:cNvPr id="6" name="Content Placeholder 8"/>
          <p:cNvSpPr>
            <a:spLocks noGrp="1"/>
          </p:cNvSpPr>
          <p:nvPr>
            <p:ph sz="quarter" idx="1"/>
          </p:nvPr>
        </p:nvSpPr>
        <p:spPr>
          <a:xfrm>
            <a:off x="489397" y="1439219"/>
            <a:ext cx="8780808" cy="2882840"/>
          </a:xfrm>
        </p:spPr>
        <p:txBody>
          <a:bodyPr/>
          <a:lstStyle/>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p:txBody>
      </p:sp>
      <p:sp>
        <p:nvSpPr>
          <p:cNvPr id="7" name="Snip Single Corner Rectangle 6"/>
          <p:cNvSpPr/>
          <p:nvPr/>
        </p:nvSpPr>
        <p:spPr>
          <a:xfrm>
            <a:off x="0" y="736620"/>
            <a:ext cx="3361386" cy="6155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a:spLocks noGrp="1"/>
          </p:cNvSpPr>
          <p:nvPr>
            <p:ph type="title"/>
          </p:nvPr>
        </p:nvSpPr>
        <p:spPr>
          <a:xfrm>
            <a:off x="489397" y="892774"/>
            <a:ext cx="6272012" cy="307777"/>
          </a:xfrm>
        </p:spPr>
        <p:txBody>
          <a:bodyPr/>
          <a:lstStyle/>
          <a:p>
            <a:r>
              <a:rPr lang="en-US" b="0" dirty="0">
                <a:solidFill>
                  <a:schemeClr val="accent3"/>
                </a:solidFill>
                <a:latin typeface="Georgia" pitchFamily="18" charset="0"/>
              </a:rPr>
              <a:t>Data 1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graphicFrame>
        <p:nvGraphicFramePr>
          <p:cNvPr id="2" name="Table 2">
            <a:extLst>
              <a:ext uri="{FF2B5EF4-FFF2-40B4-BE49-F238E27FC236}">
                <a16:creationId xmlns:a16="http://schemas.microsoft.com/office/drawing/2014/main" id="{A2E715D0-A47C-FB69-B323-978C3B621042}"/>
              </a:ext>
            </a:extLst>
          </p:cNvPr>
          <p:cNvGraphicFramePr>
            <a:graphicFrameLocks noGrp="1"/>
          </p:cNvGraphicFramePr>
          <p:nvPr>
            <p:extLst>
              <p:ext uri="{D42A27DB-BD31-4B8C-83A1-F6EECF244321}">
                <p14:modId xmlns:p14="http://schemas.microsoft.com/office/powerpoint/2010/main" val="3041842991"/>
              </p:ext>
            </p:extLst>
          </p:nvPr>
        </p:nvGraphicFramePr>
        <p:xfrm>
          <a:off x="489397" y="1590841"/>
          <a:ext cx="8462156" cy="4597400"/>
        </p:xfrm>
        <a:graphic>
          <a:graphicData uri="http://schemas.openxmlformats.org/drawingml/2006/table">
            <a:tbl>
              <a:tblPr firstRow="1" bandRow="1">
                <a:tableStyleId>{5C22544A-7EE6-4342-B048-85BDC9FD1C3A}</a:tableStyleId>
              </a:tblPr>
              <a:tblGrid>
                <a:gridCol w="555942">
                  <a:extLst>
                    <a:ext uri="{9D8B030D-6E8A-4147-A177-3AD203B41FA5}">
                      <a16:colId xmlns:a16="http://schemas.microsoft.com/office/drawing/2014/main" val="127750891"/>
                    </a:ext>
                  </a:extLst>
                </a:gridCol>
                <a:gridCol w="4594302">
                  <a:extLst>
                    <a:ext uri="{9D8B030D-6E8A-4147-A177-3AD203B41FA5}">
                      <a16:colId xmlns:a16="http://schemas.microsoft.com/office/drawing/2014/main" val="649260567"/>
                    </a:ext>
                  </a:extLst>
                </a:gridCol>
                <a:gridCol w="1918010">
                  <a:extLst>
                    <a:ext uri="{9D8B030D-6E8A-4147-A177-3AD203B41FA5}">
                      <a16:colId xmlns:a16="http://schemas.microsoft.com/office/drawing/2014/main" val="2630359545"/>
                    </a:ext>
                  </a:extLst>
                </a:gridCol>
                <a:gridCol w="1393902">
                  <a:extLst>
                    <a:ext uri="{9D8B030D-6E8A-4147-A177-3AD203B41FA5}">
                      <a16:colId xmlns:a16="http://schemas.microsoft.com/office/drawing/2014/main" val="850739788"/>
                    </a:ext>
                  </a:extLst>
                </a:gridCol>
              </a:tblGrid>
              <a:tr h="0">
                <a:tc>
                  <a:txBody>
                    <a:bodyPr/>
                    <a:lstStyle/>
                    <a:p>
                      <a:pPr algn="ctr"/>
                      <a:r>
                        <a:rPr lang="en-GB" sz="1200" dirty="0">
                          <a:solidFill>
                            <a:schemeClr val="tx1">
                              <a:lumMod val="65000"/>
                              <a:lumOff val="35000"/>
                            </a:schemeClr>
                          </a:solidFill>
                          <a:latin typeface="Calibri" panose="020F0502020204030204" pitchFamily="34" charset="0"/>
                          <a:cs typeface="Calibri" panose="020F0502020204030204" pitchFamily="34" charset="0"/>
                        </a:rPr>
                        <a:t>Slide</a:t>
                      </a:r>
                    </a:p>
                  </a:txBody>
                  <a:tcPr>
                    <a:noFill/>
                  </a:tcPr>
                </a:tc>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200" dirty="0">
                          <a:solidFill>
                            <a:schemeClr val="tx1">
                              <a:lumMod val="65000"/>
                              <a:lumOff val="35000"/>
                            </a:schemeClr>
                          </a:solidFill>
                          <a:latin typeface="Calibri" panose="020F0502020204030204" pitchFamily="34" charset="0"/>
                          <a:cs typeface="Calibri" panose="020F0502020204030204" pitchFamily="34" charset="0"/>
                        </a:rPr>
                        <a:t>Source</a:t>
                      </a:r>
                    </a:p>
                  </a:txBody>
                  <a:tcPr>
                    <a:noFill/>
                  </a:tcPr>
                </a:tc>
                <a:tc>
                  <a:txBody>
                    <a:bodyPr/>
                    <a:lstStyle/>
                    <a:p>
                      <a:pPr algn="ctr"/>
                      <a:r>
                        <a:rPr lang="en-GB" sz="1200" dirty="0">
                          <a:solidFill>
                            <a:schemeClr val="tx1">
                              <a:lumMod val="65000"/>
                              <a:lumOff val="35000"/>
                            </a:schemeClr>
                          </a:solidFill>
                          <a:latin typeface="Calibri" panose="020F0502020204030204" pitchFamily="34" charset="0"/>
                          <a:cs typeface="Calibri" panose="020F0502020204030204" pitchFamily="34" charset="0"/>
                        </a:rPr>
                        <a:t>Research</a:t>
                      </a:r>
                    </a:p>
                  </a:txBody>
                  <a:tcPr>
                    <a:noFill/>
                  </a:tcPr>
                </a:tc>
                <a:extLst>
                  <a:ext uri="{0D108BD9-81ED-4DB2-BD59-A6C34878D82A}">
                    <a16:rowId xmlns:a16="http://schemas.microsoft.com/office/drawing/2014/main" val="3804848025"/>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GB" sz="1200" b="0" i="0" dirty="0">
                          <a:solidFill>
                            <a:schemeClr val="tx1">
                              <a:lumMod val="65000"/>
                              <a:lumOff val="35000"/>
                            </a:schemeClr>
                          </a:solidFill>
                          <a:effectLst/>
                          <a:latin typeface="Calibri" panose="020F0502020204030204" pitchFamily="34" charset="0"/>
                          <a:cs typeface="Calibri" panose="020F0502020204030204" pitchFamily="34" charset="0"/>
                        </a:rPr>
                        <a:t>51% of all UK home sellers fail to sell within 10 months</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Jefferies</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3822665829"/>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GB" sz="1200" b="0" i="0" dirty="0">
                          <a:solidFill>
                            <a:schemeClr val="tx1">
                              <a:lumMod val="65000"/>
                              <a:lumOff val="35000"/>
                            </a:schemeClr>
                          </a:solidFill>
                          <a:effectLst/>
                          <a:latin typeface="Calibri" panose="020F0502020204030204" pitchFamily="34" charset="0"/>
                          <a:cs typeface="Calibri" panose="020F0502020204030204" pitchFamily="34" charset="0"/>
                        </a:rPr>
                        <a:t>30% of all sales fall through before exchange of contracts </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err="1">
                          <a:solidFill>
                            <a:srgbClr val="004F8A"/>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ViewMyChain</a:t>
                      </a:r>
                      <a:endParaRPr lang="en-GB" sz="1200" b="0" i="0" dirty="0">
                        <a:solidFill>
                          <a:srgbClr val="004F8A"/>
                        </a:solidFill>
                        <a:effectLst/>
                        <a:latin typeface="Calibri" panose="020F0502020204030204" pitchFamily="34" charset="0"/>
                        <a:cs typeface="Calibri" panose="020F0502020204030204" pitchFamily="34" charset="0"/>
                      </a:endParaRPr>
                    </a:p>
                    <a:p>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3076548337"/>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US" sz="1200" b="0" i="0" dirty="0">
                          <a:solidFill>
                            <a:schemeClr val="tx1">
                              <a:lumMod val="65000"/>
                              <a:lumOff val="35000"/>
                            </a:schemeClr>
                          </a:solidFill>
                          <a:effectLst/>
                          <a:latin typeface="Calibri" panose="020F0502020204030204" pitchFamily="34" charset="0"/>
                          <a:cs typeface="Calibri" panose="020F0502020204030204" pitchFamily="34" charset="0"/>
                        </a:rPr>
                        <a:t>10% of all sales collapse due to more than one fall through </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4F8A"/>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On The Market</a:t>
                      </a:r>
                      <a:r>
                        <a:rPr lang="en-GB" sz="1200" b="0" i="0" dirty="0">
                          <a:solidFill>
                            <a:srgbClr val="004F8A"/>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endParaRPr lang="en-GB" sz="1200" b="0" i="0" dirty="0">
                        <a:solidFill>
                          <a:srgbClr val="004F8A"/>
                        </a:solidFill>
                        <a:effectLst/>
                        <a:latin typeface="Calibri" panose="020F0502020204030204" pitchFamily="34" charset="0"/>
                        <a:cs typeface="Calibri" panose="020F0502020204030204" pitchFamily="34" charset="0"/>
                      </a:endParaRPr>
                    </a:p>
                    <a:p>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663552416"/>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GB" sz="1200" b="0" i="0" dirty="0">
                          <a:solidFill>
                            <a:schemeClr val="tx1">
                              <a:lumMod val="65000"/>
                              <a:lumOff val="35000"/>
                            </a:schemeClr>
                          </a:solidFill>
                          <a:effectLst/>
                          <a:latin typeface="Calibri" panose="020F0502020204030204" pitchFamily="34" charset="0"/>
                          <a:cs typeface="Calibri" panose="020F0502020204030204" pitchFamily="34" charset="0"/>
                        </a:rPr>
                        <a:t>£2,899 is the av. Amount a home mover will lose though having a transaction collapse</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i="0" dirty="0">
                          <a:solidFill>
                            <a:srgbClr val="004F8A"/>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Which? Mortgage Advisors</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a:solidFill>
                            <a:schemeClr val="tx1">
                              <a:lumMod val="65000"/>
                              <a:lumOff val="35000"/>
                            </a:schemeClr>
                          </a:solidFill>
                          <a:latin typeface="Calibri" panose="020F0502020204030204" pitchFamily="34" charset="0"/>
                          <a:cs typeface="Calibri" panose="020F0502020204030204" pitchFamily="34" charset="0"/>
                        </a:rPr>
                        <a:t>2023</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274720215"/>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GB" sz="1200" b="0" i="0" dirty="0">
                          <a:solidFill>
                            <a:schemeClr val="tx1">
                              <a:lumMod val="65000"/>
                              <a:lumOff val="35000"/>
                            </a:schemeClr>
                          </a:solidFill>
                          <a:effectLst/>
                          <a:latin typeface="Calibri" panose="020F0502020204030204" pitchFamily="34" charset="0"/>
                          <a:cs typeface="Calibri" panose="020F0502020204030204" pitchFamily="34" charset="0"/>
                        </a:rPr>
                        <a:t>35% of all UK homes currently for sale are marked ‘price reduced’</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i="0" dirty="0">
                          <a:solidFill>
                            <a:srgbClr val="004F8A"/>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Zoopla</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2264354193"/>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GB" sz="1200" b="0" i="0" dirty="0">
                          <a:solidFill>
                            <a:schemeClr val="tx1">
                              <a:lumMod val="65000"/>
                              <a:lumOff val="35000"/>
                            </a:schemeClr>
                          </a:solidFill>
                          <a:effectLst/>
                          <a:latin typeface="Calibri" panose="020F0502020204030204" pitchFamily="34" charset="0"/>
                          <a:cs typeface="Calibri" panose="020F0502020204030204" pitchFamily="34" charset="0"/>
                        </a:rPr>
                        <a:t>35-40% of all sales are successful only after a change of agent </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i="0" dirty="0">
                          <a:solidFill>
                            <a:srgbClr val="004F8A"/>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Rightmove</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1534891878"/>
                  </a:ext>
                </a:extLst>
              </a:tr>
              <a:tr h="370840">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cs typeface="Calibri" panose="020F0502020204030204" pitchFamily="34" charset="0"/>
                        </a:rPr>
                        <a:t>95.8% av. percentage of asking price achieved /4.2% av. discount</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US" sz="1200" b="0" dirty="0">
                          <a:solidFill>
                            <a:srgbClr val="004F8A"/>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Jackson Property</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994874870"/>
                  </a:ext>
                </a:extLst>
              </a:tr>
              <a:tr h="370840">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7</a:t>
                      </a:r>
                      <a:r>
                        <a:rPr lang="en-GB" sz="1400" b="0" dirty="0">
                          <a:solidFill>
                            <a:srgbClr val="004F8A"/>
                          </a:solidFill>
                          <a:latin typeface="Calibri" panose="020F0502020204030204" pitchFamily="34" charset="0"/>
                          <a:cs typeface="Calibri" panose="020F0502020204030204" pitchFamily="34" charset="0"/>
                        </a:rPr>
                        <a:t>    </a:t>
                      </a:r>
                      <a:r>
                        <a:rPr lang="en-GB" sz="1400" b="0" dirty="0">
                          <a:solidFill>
                            <a:srgbClr val="004F8A"/>
                          </a:solidFill>
                          <a:latin typeface="Calibri" panose="020F0502020204030204" pitchFamily="34" charset="0"/>
                          <a:cs typeface="Calibri" panose="020F0502020204030204" pitchFamily="34" charset="0"/>
                          <a:hlinkClick r:id="rId13" action="ppaction://hlinksldjump">
                            <a:extLst>
                              <a:ext uri="{A12FA001-AC4F-418D-AE19-62706E023703}">
                                <ahyp:hlinkClr xmlns:ahyp="http://schemas.microsoft.com/office/drawing/2018/hyperlinkcolor" val="tx"/>
                              </a:ext>
                            </a:extLst>
                          </a:hlinkClick>
                        </a:rPr>
                        <a:t>9</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rPr>
                        <a:t>1.1M  UK houses sold 2022 </a:t>
                      </a:r>
                      <a:endParaRPr lang="en-US" sz="1100" b="0" dirty="0">
                        <a:solidFill>
                          <a:schemeClr val="tx1">
                            <a:lumMod val="65000"/>
                            <a:lumOff val="35000"/>
                          </a:schemeClr>
                        </a:solidFill>
                        <a:latin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F8A"/>
                          </a:solidFill>
                          <a:latin typeface="Calibri" panose="020F0502020204030204" pitchFamily="34" charset="0"/>
                          <a:hlinkClick r:id="rId14">
                            <a:extLst>
                              <a:ext uri="{A12FA001-AC4F-418D-AE19-62706E023703}">
                                <ahyp:hlinkClr xmlns:ahyp="http://schemas.microsoft.com/office/drawing/2018/hyperlinkcolor" val="tx"/>
                              </a:ext>
                            </a:extLst>
                          </a:hlinkClick>
                        </a:rPr>
                        <a:t>Office of National Statistics</a:t>
                      </a:r>
                      <a:endParaRPr lang="en-US" sz="1100" b="0" dirty="0">
                        <a:solidFill>
                          <a:srgbClr val="004F8A"/>
                        </a:solidFill>
                        <a:latin typeface="Calibri" panose="020F0502020204030204" pitchFamily="34" charset="0"/>
                      </a:endParaRPr>
                    </a:p>
                    <a:p>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3943213639"/>
                  </a:ext>
                </a:extLst>
              </a:tr>
              <a:tr h="370840">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7</a:t>
                      </a:r>
                      <a:r>
                        <a:rPr lang="en-GB" sz="1400" b="0" dirty="0">
                          <a:solidFill>
                            <a:srgbClr val="004F8A"/>
                          </a:solidFill>
                          <a:latin typeface="Calibri" panose="020F0502020204030204" pitchFamily="34" charset="0"/>
                          <a:cs typeface="Calibri" panose="020F0502020204030204" pitchFamily="34" charset="0"/>
                        </a:rPr>
                        <a:t>   </a:t>
                      </a:r>
                      <a:r>
                        <a:rPr lang="en-GB" sz="1400" b="0" dirty="0">
                          <a:solidFill>
                            <a:srgbClr val="004F8A"/>
                          </a:solidFill>
                          <a:latin typeface="Calibri" panose="020F0502020204030204" pitchFamily="34" charset="0"/>
                          <a:cs typeface="Calibri" panose="020F0502020204030204" pitchFamily="34" charset="0"/>
                          <a:hlinkClick r:id="rId13" action="ppaction://hlinksldjump">
                            <a:extLst>
                              <a:ext uri="{A12FA001-AC4F-418D-AE19-62706E023703}">
                                <ahyp:hlinkClr xmlns:ahyp="http://schemas.microsoft.com/office/drawing/2018/hyperlinkcolor" val="tx"/>
                              </a:ext>
                            </a:extLst>
                          </a:hlinkClick>
                        </a:rPr>
                        <a:t>9</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rPr>
                        <a:t>89% England and Wales houses sold 2018</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Revenue</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737447911"/>
                  </a:ext>
                </a:extLst>
              </a:tr>
              <a:tr h="370840">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7 </a:t>
                      </a:r>
                      <a:r>
                        <a:rPr lang="en-GB" sz="1400" b="0" dirty="0">
                          <a:solidFill>
                            <a:srgbClr val="004F8A"/>
                          </a:solidFill>
                          <a:latin typeface="Calibri" panose="020F0502020204030204" pitchFamily="34" charset="0"/>
                          <a:cs typeface="Calibri" panose="020F0502020204030204" pitchFamily="34" charset="0"/>
                        </a:rPr>
                        <a:t> </a:t>
                      </a:r>
                      <a:r>
                        <a:rPr lang="en-GB" sz="1400" b="0" dirty="0">
                          <a:solidFill>
                            <a:srgbClr val="004F8A"/>
                          </a:solidFill>
                          <a:latin typeface="Calibri" panose="020F0502020204030204" pitchFamily="34" charset="0"/>
                          <a:cs typeface="Calibri" panose="020F0502020204030204" pitchFamily="34" charset="0"/>
                          <a:hlinkClick r:id="rId16" action="ppaction://hlinksldjump">
                            <a:extLst>
                              <a:ext uri="{A12FA001-AC4F-418D-AE19-62706E023703}">
                                <ahyp:hlinkClr xmlns:ahyp="http://schemas.microsoft.com/office/drawing/2018/hyperlinkcolor" val="tx"/>
                              </a:ext>
                            </a:extLst>
                          </a:hlinkClick>
                        </a:rPr>
                        <a:t>18</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rPr>
                        <a:t>Market Research</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Market Research</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2000, 2007</a:t>
                      </a:r>
                    </a:p>
                    <a:p>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p>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63293193"/>
                  </a:ext>
                </a:extLst>
              </a:tr>
            </a:tbl>
          </a:graphicData>
        </a:graphic>
      </p:graphicFrame>
    </p:spTree>
    <p:extLst>
      <p:ext uri="{BB962C8B-B14F-4D97-AF65-F5344CB8AC3E}">
        <p14:creationId xmlns:p14="http://schemas.microsoft.com/office/powerpoint/2010/main" val="277444009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49574"/>
            <a:ext cx="9144000" cy="858753"/>
          </a:xfrm>
          <a:prstGeom prst="rect">
            <a:avLst/>
          </a:prstGeom>
        </p:spPr>
      </p:pic>
      <p:sp>
        <p:nvSpPr>
          <p:cNvPr id="6" name="Content Placeholder 8"/>
          <p:cNvSpPr>
            <a:spLocks noGrp="1"/>
          </p:cNvSpPr>
          <p:nvPr>
            <p:ph sz="quarter" idx="1"/>
          </p:nvPr>
        </p:nvSpPr>
        <p:spPr>
          <a:xfrm>
            <a:off x="489397" y="1439219"/>
            <a:ext cx="8780808" cy="2882840"/>
          </a:xfrm>
        </p:spPr>
        <p:txBody>
          <a:bodyPr/>
          <a:lstStyle/>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a:p>
            <a:pPr marL="114300" lvl="1" indent="-114300">
              <a:spcBef>
                <a:spcPts val="400"/>
              </a:spcBef>
            </a:pPr>
            <a:endParaRPr lang="en-GB" sz="1400" b="1" dirty="0">
              <a:solidFill>
                <a:schemeClr val="tx1">
                  <a:lumMod val="65000"/>
                  <a:lumOff val="35000"/>
                </a:schemeClr>
              </a:solidFill>
            </a:endParaRPr>
          </a:p>
        </p:txBody>
      </p:sp>
      <p:sp>
        <p:nvSpPr>
          <p:cNvPr id="7" name="Snip Single Corner Rectangle 6"/>
          <p:cNvSpPr/>
          <p:nvPr/>
        </p:nvSpPr>
        <p:spPr>
          <a:xfrm>
            <a:off x="0" y="736620"/>
            <a:ext cx="3361386" cy="6155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a:spLocks noGrp="1"/>
          </p:cNvSpPr>
          <p:nvPr>
            <p:ph type="title"/>
          </p:nvPr>
        </p:nvSpPr>
        <p:spPr>
          <a:xfrm>
            <a:off x="489397" y="892774"/>
            <a:ext cx="6272012" cy="307777"/>
          </a:xfrm>
        </p:spPr>
        <p:txBody>
          <a:bodyPr/>
          <a:lstStyle/>
          <a:p>
            <a:r>
              <a:rPr lang="en-US" b="0" dirty="0">
                <a:solidFill>
                  <a:schemeClr val="accent3"/>
                </a:solidFill>
                <a:latin typeface="Georgia" pitchFamily="18" charset="0"/>
              </a:rPr>
              <a:t>Data 2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graphicFrame>
        <p:nvGraphicFramePr>
          <p:cNvPr id="2" name="Table 2">
            <a:extLst>
              <a:ext uri="{FF2B5EF4-FFF2-40B4-BE49-F238E27FC236}">
                <a16:creationId xmlns:a16="http://schemas.microsoft.com/office/drawing/2014/main" id="{A2E715D0-A47C-FB69-B323-978C3B621042}"/>
              </a:ext>
            </a:extLst>
          </p:cNvPr>
          <p:cNvGraphicFramePr>
            <a:graphicFrameLocks noGrp="1"/>
          </p:cNvGraphicFramePr>
          <p:nvPr>
            <p:extLst>
              <p:ext uri="{D42A27DB-BD31-4B8C-83A1-F6EECF244321}">
                <p14:modId xmlns:p14="http://schemas.microsoft.com/office/powerpoint/2010/main" val="3770096742"/>
              </p:ext>
            </p:extLst>
          </p:nvPr>
        </p:nvGraphicFramePr>
        <p:xfrm>
          <a:off x="489397" y="1596699"/>
          <a:ext cx="8431579" cy="4715440"/>
        </p:xfrm>
        <a:graphic>
          <a:graphicData uri="http://schemas.openxmlformats.org/drawingml/2006/table">
            <a:tbl>
              <a:tblPr firstRow="1" bandRow="1">
                <a:tableStyleId>{5C22544A-7EE6-4342-B048-85BDC9FD1C3A}</a:tableStyleId>
              </a:tblPr>
              <a:tblGrid>
                <a:gridCol w="547666">
                  <a:extLst>
                    <a:ext uri="{9D8B030D-6E8A-4147-A177-3AD203B41FA5}">
                      <a16:colId xmlns:a16="http://schemas.microsoft.com/office/drawing/2014/main" val="127750891"/>
                    </a:ext>
                  </a:extLst>
                </a:gridCol>
                <a:gridCol w="4549698">
                  <a:extLst>
                    <a:ext uri="{9D8B030D-6E8A-4147-A177-3AD203B41FA5}">
                      <a16:colId xmlns:a16="http://schemas.microsoft.com/office/drawing/2014/main" val="649260567"/>
                    </a:ext>
                  </a:extLst>
                </a:gridCol>
                <a:gridCol w="1962615">
                  <a:extLst>
                    <a:ext uri="{9D8B030D-6E8A-4147-A177-3AD203B41FA5}">
                      <a16:colId xmlns:a16="http://schemas.microsoft.com/office/drawing/2014/main" val="2630359545"/>
                    </a:ext>
                  </a:extLst>
                </a:gridCol>
                <a:gridCol w="1371600">
                  <a:extLst>
                    <a:ext uri="{9D8B030D-6E8A-4147-A177-3AD203B41FA5}">
                      <a16:colId xmlns:a16="http://schemas.microsoft.com/office/drawing/2014/main" val="2150748043"/>
                    </a:ext>
                  </a:extLst>
                </a:gridCol>
              </a:tblGrid>
              <a:tr h="264892">
                <a:tc>
                  <a:txBody>
                    <a:bodyPr/>
                    <a:lstStyle/>
                    <a:p>
                      <a:pPr algn="ctr"/>
                      <a:r>
                        <a:rPr lang="en-GB" sz="1200" dirty="0">
                          <a:solidFill>
                            <a:schemeClr val="tx1">
                              <a:lumMod val="65000"/>
                              <a:lumOff val="35000"/>
                            </a:schemeClr>
                          </a:solidFill>
                          <a:latin typeface="Calibri" panose="020F0502020204030204" pitchFamily="34" charset="0"/>
                          <a:cs typeface="Calibri" panose="020F0502020204030204" pitchFamily="34" charset="0"/>
                        </a:rPr>
                        <a:t>Slide</a:t>
                      </a:r>
                    </a:p>
                  </a:txBody>
                  <a:tcPr>
                    <a:noFill/>
                  </a:tcPr>
                </a:tc>
                <a:tc>
                  <a:txBody>
                    <a:bodyPr/>
                    <a:lstStyle/>
                    <a:p>
                      <a:pPr algn="ctr"/>
                      <a:endParaRPr lang="en-GB" sz="12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200" dirty="0">
                          <a:solidFill>
                            <a:schemeClr val="tx1">
                              <a:lumMod val="65000"/>
                              <a:lumOff val="35000"/>
                            </a:schemeClr>
                          </a:solidFill>
                          <a:latin typeface="Calibri" panose="020F0502020204030204" pitchFamily="34" charset="0"/>
                          <a:cs typeface="Calibri" panose="020F0502020204030204" pitchFamily="34" charset="0"/>
                        </a:rPr>
                        <a:t>Source</a:t>
                      </a:r>
                    </a:p>
                  </a:txBody>
                  <a:tcPr>
                    <a:noFill/>
                  </a:tcPr>
                </a:tc>
                <a:tc>
                  <a:txBody>
                    <a:bodyPr/>
                    <a:lstStyle/>
                    <a:p>
                      <a:pPr algn="ctr"/>
                      <a:r>
                        <a:rPr lang="en-GB" sz="1200" dirty="0">
                          <a:solidFill>
                            <a:schemeClr val="tx1">
                              <a:lumMod val="65000"/>
                              <a:lumOff val="35000"/>
                            </a:schemeClr>
                          </a:solidFill>
                          <a:latin typeface="Calibri" panose="020F0502020204030204" pitchFamily="34" charset="0"/>
                          <a:cs typeface="Calibri" panose="020F0502020204030204" pitchFamily="34" charset="0"/>
                        </a:rPr>
                        <a:t>Research</a:t>
                      </a:r>
                    </a:p>
                  </a:txBody>
                  <a:tcPr>
                    <a:noFill/>
                  </a:tcPr>
                </a:tc>
                <a:extLst>
                  <a:ext uri="{0D108BD9-81ED-4DB2-BD59-A6C34878D82A}">
                    <a16:rowId xmlns:a16="http://schemas.microsoft.com/office/drawing/2014/main" val="3804848025"/>
                  </a:ext>
                </a:extLst>
              </a:tr>
              <a:tr h="339584">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17</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cs typeface="Calibri" panose="020F0502020204030204" pitchFamily="34" charset="0"/>
                        </a:rPr>
                        <a:t>0.5% &gt; 1% of all UK property sales by Quick Sale Industry</a:t>
                      </a: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Office of Fair Trading</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3868944130"/>
                  </a:ext>
                </a:extLst>
              </a:tr>
              <a:tr h="339584">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20</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cs typeface="Calibri" panose="020F0502020204030204" pitchFamily="34" charset="0"/>
                        </a:rPr>
                        <a:t>15,401 active sales branches</a:t>
                      </a: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20Ci</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2024</a:t>
                      </a:r>
                    </a:p>
                  </a:txBody>
                  <a:tcPr>
                    <a:noFill/>
                  </a:tcPr>
                </a:tc>
                <a:extLst>
                  <a:ext uri="{0D108BD9-81ED-4DB2-BD59-A6C34878D82A}">
                    <a16:rowId xmlns:a16="http://schemas.microsoft.com/office/drawing/2014/main" val="3574959553"/>
                  </a:ext>
                </a:extLst>
              </a:tr>
              <a:tr h="441486">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36</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04040"/>
                          </a:solidFill>
                          <a:effectLst/>
                          <a:latin typeface="Calibri" panose="020F0502020204030204" pitchFamily="34" charset="0"/>
                          <a:cs typeface="Calibri" panose="020F0502020204030204" pitchFamily="34" charset="0"/>
                        </a:rPr>
                        <a:t>£22,507 &gt; £35,000  paid to agent negotiators / sales executives</a:t>
                      </a:r>
                      <a:br>
                        <a:rPr lang="en-US" sz="1200" b="0" dirty="0">
                          <a:solidFill>
                            <a:schemeClr val="tx1">
                              <a:lumMod val="65000"/>
                              <a:lumOff val="35000"/>
                            </a:schemeClr>
                          </a:solidFill>
                          <a:latin typeface="Calibri" panose="020F0502020204030204" pitchFamily="34" charset="0"/>
                          <a:cs typeface="Calibri" panose="020F0502020204030204" pitchFamily="34" charset="0"/>
                        </a:rPr>
                      </a:b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The Ambitious Group</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a:solidFill>
                            <a:schemeClr val="tx1">
                              <a:lumMod val="65000"/>
                              <a:lumOff val="35000"/>
                            </a:schemeClr>
                          </a:solidFill>
                          <a:latin typeface="Calibri" panose="020F0502020204030204" pitchFamily="34" charset="0"/>
                          <a:cs typeface="Calibri" panose="020F0502020204030204" pitchFamily="34" charset="0"/>
                        </a:rPr>
                        <a:t>2023</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064921617"/>
                  </a:ext>
                </a:extLst>
              </a:tr>
              <a:tr h="339584">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4</a:t>
                      </a:r>
                      <a:r>
                        <a:rPr lang="en-GB" sz="1400" b="0" dirty="0">
                          <a:solidFill>
                            <a:srgbClr val="004F8A"/>
                          </a:solidFill>
                          <a:latin typeface="Calibri" panose="020F0502020204030204" pitchFamily="34" charset="0"/>
                          <a:cs typeface="Calibri" panose="020F0502020204030204" pitchFamily="34" charset="0"/>
                        </a:rPr>
                        <a:t>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kern="1200" dirty="0">
                          <a:solidFill>
                            <a:schemeClr val="tx1">
                              <a:lumMod val="65000"/>
                              <a:lumOff val="35000"/>
                            </a:schemeClr>
                          </a:solidFill>
                          <a:effectLst/>
                          <a:latin typeface="Calibri" panose="020F0502020204030204" pitchFamily="34" charset="0"/>
                          <a:ea typeface="+mn-ea"/>
                          <a:cs typeface="Calibri" panose="020F0502020204030204" pitchFamily="34" charset="0"/>
                        </a:rPr>
                        <a:t>129 days av. to sell </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The Advisory</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1207856632"/>
                  </a:ext>
                </a:extLst>
              </a:tr>
              <a:tr h="339584">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8</a:t>
                      </a:r>
                      <a:r>
                        <a:rPr lang="en-GB" sz="1400" b="0" dirty="0">
                          <a:solidFill>
                            <a:srgbClr val="004F8A"/>
                          </a:solidFill>
                          <a:latin typeface="Calibri" panose="020F0502020204030204" pitchFamily="34" charset="0"/>
                          <a:cs typeface="Calibri" panose="020F0502020204030204" pitchFamily="34" charset="0"/>
                        </a:rPr>
                        <a:t>  </a:t>
                      </a:r>
                      <a:r>
                        <a:rPr lang="en-GB" sz="1400" b="0" dirty="0">
                          <a:solidFill>
                            <a:srgbClr val="004F8A"/>
                          </a:solidFill>
                          <a:latin typeface="Calibri" panose="020F0502020204030204" pitchFamily="34" charset="0"/>
                          <a:cs typeface="Calibri" panose="020F0502020204030204" pitchFamily="34" charset="0"/>
                          <a:hlinkClick r:id="rId13" action="ppaction://hlinksldjump">
                            <a:extLst>
                              <a:ext uri="{A12FA001-AC4F-418D-AE19-62706E023703}">
                                <ahyp:hlinkClr xmlns:ahyp="http://schemas.microsoft.com/office/drawing/2018/hyperlinkcolor" val="tx"/>
                              </a:ext>
                            </a:extLst>
                          </a:hlinkClick>
                        </a:rPr>
                        <a:t>39</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cs typeface="Calibri" panose="020F0502020204030204" pitchFamily="34" charset="0"/>
                        </a:rPr>
                        <a:t>England and Wales house prices (December 2023)</a:t>
                      </a: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HM Land Registry</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a:solidFill>
                            <a:schemeClr val="tx1">
                              <a:lumMod val="65000"/>
                              <a:lumOff val="35000"/>
                            </a:schemeClr>
                          </a:solidFill>
                          <a:latin typeface="Calibri" panose="020F0502020204030204" pitchFamily="34" charset="0"/>
                          <a:cs typeface="Calibri" panose="020F0502020204030204" pitchFamily="34" charset="0"/>
                        </a:rPr>
                        <a:t>2024 </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78008019"/>
                  </a:ext>
                </a:extLst>
              </a:tr>
              <a:tr h="339584">
                <a:tc>
                  <a:txBody>
                    <a:bodyPr/>
                    <a:lstStyle/>
                    <a:p>
                      <a:pPr algn="ct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cs typeface="Calibri" panose="020F0502020204030204" pitchFamily="34" charset="0"/>
                        </a:rPr>
                        <a:t>56 days new instruction &gt; sale agreed (August 2023)</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US" sz="1200" b="0" dirty="0">
                          <a:solidFill>
                            <a:srgbClr val="004F8A"/>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20Ci</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3172245349"/>
                  </a:ext>
                </a:extLst>
              </a:tr>
              <a:tr h="441486">
                <a:tc>
                  <a:txBody>
                    <a:bodyPr/>
                    <a:lstStyle/>
                    <a:p>
                      <a:pPr algn="ct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just"/>
                      <a:r>
                        <a:rPr lang="en-US" sz="1200" b="0" dirty="0">
                          <a:solidFill>
                            <a:schemeClr val="tx1">
                              <a:lumMod val="65000"/>
                              <a:lumOff val="35000"/>
                            </a:schemeClr>
                          </a:solidFill>
                          <a:latin typeface="Calibri" panose="020F0502020204030204" pitchFamily="34" charset="0"/>
                          <a:cs typeface="Calibri" panose="020F0502020204030204" pitchFamily="34" charset="0"/>
                        </a:rPr>
                        <a:t>122 days sale agreed  &gt; completion (August 2023)</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F8A"/>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20Ci</a:t>
                      </a:r>
                      <a:endParaRPr lang="en-GB" sz="1200" b="0" dirty="0">
                        <a:solidFill>
                          <a:srgbClr val="004F8A"/>
                        </a:solidFill>
                        <a:latin typeface="Calibri" panose="020F0502020204030204" pitchFamily="34" charset="0"/>
                        <a:cs typeface="Calibri" panose="020F0502020204030204" pitchFamily="34" charset="0"/>
                      </a:endParaRPr>
                    </a:p>
                    <a:p>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4063059253"/>
                  </a:ext>
                </a:extLst>
              </a:tr>
              <a:tr h="441486">
                <a:tc>
                  <a:txBody>
                    <a:bodyPr/>
                    <a:lstStyle/>
                    <a:p>
                      <a:pPr algn="ct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65000"/>
                              <a:lumOff val="35000"/>
                            </a:schemeClr>
                          </a:solidFill>
                          <a:latin typeface="Calibri" panose="020F0502020204030204" pitchFamily="34" charset="0"/>
                          <a:cs typeface="Calibri" panose="020F0502020204030204" pitchFamily="34" charset="0"/>
                        </a:rPr>
                        <a:t>0.6% national av. of house sales less than AVM (2020 &gt; 2022)</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4F8A"/>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20Ci</a:t>
                      </a:r>
                      <a:endParaRPr lang="en-GB" sz="1200" b="0" dirty="0">
                        <a:solidFill>
                          <a:srgbClr val="004F8A"/>
                        </a:solidFill>
                        <a:latin typeface="Calibri" panose="020F0502020204030204" pitchFamily="34" charset="0"/>
                        <a:cs typeface="Calibri" panose="020F0502020204030204" pitchFamily="34" charset="0"/>
                      </a:endParaRPr>
                    </a:p>
                    <a:p>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930917128"/>
                  </a:ext>
                </a:extLst>
              </a:tr>
              <a:tr h="441486">
                <a:tc>
                  <a:txBody>
                    <a:bodyPr/>
                    <a:lstStyle/>
                    <a:p>
                      <a:pPr algn="ct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cs typeface="Calibri" panose="020F0502020204030204" pitchFamily="34" charset="0"/>
                        </a:rPr>
                        <a:t>54% homes sold below asking price / 4.5% av. discount (July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rgbClr val="004F8A"/>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Halifax Price Index</a:t>
                      </a:r>
                      <a:r>
                        <a:rPr lang="en-GB" sz="1200" b="0" dirty="0">
                          <a:solidFill>
                            <a:srgbClr val="004F8A"/>
                          </a:solidFill>
                          <a:latin typeface="Calibri" panose="020F0502020204030204" pitchFamily="34" charset="0"/>
                          <a:cs typeface="Calibri" panose="020F0502020204030204" pitchFamily="34" charset="0"/>
                        </a:rPr>
                        <a:t> </a:t>
                      </a: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546239101"/>
                  </a:ext>
                </a:extLst>
              </a:tr>
              <a:tr h="441486">
                <a:tc>
                  <a:txBody>
                    <a:bodyPr/>
                    <a:lstStyle/>
                    <a:p>
                      <a:pPr algn="ct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latin typeface="Calibri" panose="020F0502020204030204" pitchFamily="34" charset="0"/>
                          <a:cs typeface="Calibri" panose="020F0502020204030204" pitchFamily="34" charset="0"/>
                        </a:rPr>
                        <a:t>Av. seller achieved 98.6% of asking price (July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4F8A"/>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Halifax Price Index</a:t>
                      </a:r>
                      <a:r>
                        <a:rPr lang="en-GB" sz="1200" b="0" dirty="0">
                          <a:solidFill>
                            <a:srgbClr val="004F8A"/>
                          </a:solidFill>
                          <a:latin typeface="Calibri" panose="020F0502020204030204" pitchFamily="34" charset="0"/>
                          <a:cs typeface="Calibri" panose="020F0502020204030204" pitchFamily="34" charset="0"/>
                        </a:rPr>
                        <a:t> </a:t>
                      </a: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2023</a:t>
                      </a:r>
                    </a:p>
                  </a:txBody>
                  <a:tcPr>
                    <a:noFill/>
                  </a:tcPr>
                </a:tc>
                <a:extLst>
                  <a:ext uri="{0D108BD9-81ED-4DB2-BD59-A6C34878D82A}">
                    <a16:rowId xmlns:a16="http://schemas.microsoft.com/office/drawing/2014/main" val="1457772857"/>
                  </a:ext>
                </a:extLst>
              </a:tr>
              <a:tr h="441486">
                <a:tc>
                  <a:txBody>
                    <a:bodyPr/>
                    <a:lstStyle/>
                    <a:p>
                      <a:pPr algn="ctr"/>
                      <a:r>
                        <a:rPr lang="en-GB" sz="1400" b="0" dirty="0">
                          <a:solidFill>
                            <a:srgbClr val="004F8A"/>
                          </a:solidFill>
                          <a:latin typeface="Calibri" panose="020F0502020204030204" pitchFamily="34" charset="0"/>
                          <a:cs typeface="Calibri" panose="020F0502020204030204" pitchFamily="34" charset="0"/>
                          <a:hlinkClick r:id="rId17" action="ppaction://hlinksldjump">
                            <a:extLst>
                              <a:ext uri="{A12FA001-AC4F-418D-AE19-62706E023703}">
                                <ahyp:hlinkClr xmlns:ahyp="http://schemas.microsoft.com/office/drawing/2018/hyperlinkcolor" val="tx"/>
                              </a:ext>
                            </a:extLst>
                          </a:hlinkClick>
                        </a:rPr>
                        <a:t>42</a:t>
                      </a:r>
                      <a:endParaRPr lang="en-GB" sz="1400" b="0" dirty="0">
                        <a:solidFill>
                          <a:srgbClr val="004F8A"/>
                        </a:solidFill>
                        <a:latin typeface="Calibri" panose="020F0502020204030204" pitchFamily="34" charset="0"/>
                        <a:cs typeface="Calibri" panose="020F0502020204030204" pitchFamily="34" charset="0"/>
                      </a:endParaRP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baseline="0" dirty="0">
                          <a:solidFill>
                            <a:schemeClr val="tx1">
                              <a:lumMod val="65000"/>
                              <a:lumOff val="35000"/>
                            </a:schemeClr>
                          </a:solidFill>
                          <a:latin typeface="Calibri" panose="020F0502020204030204" pitchFamily="34" charset="0"/>
                          <a:ea typeface="+mn-ea"/>
                          <a:cs typeface="Calibri" panose="020F0502020204030204" pitchFamily="34" charset="0"/>
                        </a:rPr>
                        <a:t>RICS residential market survey of monthly sentiment</a:t>
                      </a: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r>
                        <a:rPr kumimoji="0" lang="en-GB" sz="1200" b="0" i="0" u="none" strike="noStrike" kern="1200" baseline="0" dirty="0">
                          <a:solidFill>
                            <a:srgbClr val="004F8A"/>
                          </a:solidFill>
                          <a:latin typeface="Calibri" panose="020F0502020204030204" pitchFamily="34" charset="0"/>
                          <a:ea typeface="+mn-ea"/>
                          <a:cs typeface="Calibri" panose="020F0502020204030204" pitchFamily="34" charset="0"/>
                          <a:hlinkClick r:id="rId18">
                            <a:extLst>
                              <a:ext uri="{A12FA001-AC4F-418D-AE19-62706E023703}">
                                <ahyp:hlinkClr xmlns:ahyp="http://schemas.microsoft.com/office/drawing/2018/hyperlinkcolor" val="tx"/>
                              </a:ext>
                            </a:extLst>
                          </a:hlinkClick>
                        </a:rPr>
                        <a:t>RICS Survey </a:t>
                      </a:r>
                      <a:endParaRPr lang="en-GB" sz="1200" b="0" dirty="0">
                        <a:solidFill>
                          <a:srgbClr val="004F8A"/>
                        </a:solidFill>
                        <a:latin typeface="Calibri" panose="020F0502020204030204" pitchFamily="34" charset="0"/>
                        <a:cs typeface="Calibri" panose="020F0502020204030204" pitchFamily="34" charset="0"/>
                      </a:endParaRPr>
                    </a:p>
                  </a:txBody>
                  <a:tcPr>
                    <a:noFill/>
                  </a:tcPr>
                </a:tc>
                <a:tc>
                  <a:txBody>
                    <a:bodyPr/>
                    <a:lstStyle/>
                    <a:p>
                      <a:r>
                        <a:rPr lang="en-GB" sz="1200" b="0" dirty="0">
                          <a:solidFill>
                            <a:schemeClr val="tx1">
                              <a:lumMod val="65000"/>
                              <a:lumOff val="35000"/>
                            </a:schemeClr>
                          </a:solidFill>
                          <a:latin typeface="Calibri" panose="020F0502020204030204" pitchFamily="34" charset="0"/>
                          <a:cs typeface="Calibri" panose="020F0502020204030204" pitchFamily="34" charset="0"/>
                        </a:rPr>
                        <a:t>2022</a:t>
                      </a:r>
                    </a:p>
                  </a:txBody>
                  <a:tcPr>
                    <a:noFill/>
                  </a:tcPr>
                </a:tc>
                <a:extLst>
                  <a:ext uri="{0D108BD9-81ED-4DB2-BD59-A6C34878D82A}">
                    <a16:rowId xmlns:a16="http://schemas.microsoft.com/office/drawing/2014/main" val="1916675428"/>
                  </a:ext>
                </a:extLst>
              </a:tr>
            </a:tbl>
          </a:graphicData>
        </a:graphic>
      </p:graphicFrame>
    </p:spTree>
    <p:extLst>
      <p:ext uri="{BB962C8B-B14F-4D97-AF65-F5344CB8AC3E}">
        <p14:creationId xmlns:p14="http://schemas.microsoft.com/office/powerpoint/2010/main" val="108586518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7" y="731520"/>
            <a:ext cx="9143245" cy="2102946"/>
          </a:xfrm>
          <a:prstGeom prst="rect">
            <a:avLst/>
          </a:prstGeom>
        </p:spPr>
      </p:pic>
      <p:sp>
        <p:nvSpPr>
          <p:cNvPr id="4" name="Snip Single Corner Rectangle 3"/>
          <p:cNvSpPr/>
          <p:nvPr/>
        </p:nvSpPr>
        <p:spPr>
          <a:xfrm>
            <a:off x="0" y="1192306"/>
            <a:ext cx="4572000" cy="8247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85775" y="1450794"/>
            <a:ext cx="7772400" cy="307777"/>
          </a:xfrm>
        </p:spPr>
        <p:txBody>
          <a:bodyPr/>
          <a:lstStyle/>
          <a:p>
            <a:r>
              <a:rPr lang="en-US" dirty="0"/>
              <a:t>Contact</a:t>
            </a:r>
          </a:p>
        </p:txBody>
      </p:sp>
      <p:sp>
        <p:nvSpPr>
          <p:cNvPr id="6" name="Content Placeholder 3"/>
          <p:cNvSpPr txBox="1">
            <a:spLocks/>
          </p:cNvSpPr>
          <p:nvPr/>
        </p:nvSpPr>
        <p:spPr>
          <a:xfrm>
            <a:off x="483424" y="3429000"/>
            <a:ext cx="7774751" cy="3071292"/>
          </a:xfrm>
          <a:prstGeom prst="rect">
            <a:avLst/>
          </a:prstGeom>
        </p:spPr>
        <p:txBody>
          <a:bodyPr wrap="square" numCol="1" spcCol="457200"/>
          <a:lstStyle>
            <a:lvl1pPr marL="0" indent="0" algn="l" rtl="0" eaLnBrk="1" latinLnBrk="0" hangingPunct="1">
              <a:spcBef>
                <a:spcPts val="600"/>
              </a:spcBef>
              <a:buClr>
                <a:schemeClr val="accent1"/>
              </a:buClr>
              <a:buSzPct val="85000"/>
              <a:buFont typeface="Wingdings 2"/>
              <a:buNone/>
              <a:defRPr kumimoji="0" sz="1600" b="0" kern="1200">
                <a:solidFill>
                  <a:schemeClr val="accent2"/>
                </a:solidFill>
                <a:latin typeface="Calibri" panose="020F0502020204030204" pitchFamily="34" charset="0"/>
                <a:ea typeface="+mn-ea"/>
                <a:cs typeface="+mn-cs"/>
              </a:defRPr>
            </a:lvl1pPr>
            <a:lvl2pPr marL="230188" indent="-230188"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2pPr>
            <a:lvl3pPr marL="461963" indent="-231775"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3pPr>
            <a:lvl4pPr marL="684213" indent="-222250" algn="l" rtl="0" eaLnBrk="1" latinLnBrk="0" hangingPunct="1">
              <a:spcBef>
                <a:spcPts val="600"/>
              </a:spcBef>
              <a:buClr>
                <a:schemeClr val="accent2"/>
              </a:buClr>
              <a:buSzPct val="100000"/>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4pPr>
            <a:lvl5pPr marL="914400" indent="-230188" algn="l" rtl="0" eaLnBrk="1" latinLnBrk="0" hangingPunct="1">
              <a:spcBef>
                <a:spcPts val="600"/>
              </a:spcBef>
              <a:buClr>
                <a:schemeClr val="accent2"/>
              </a:buClr>
              <a:buFont typeface="Arial" panose="020B0604020202020204" pitchFamily="34" charset="0"/>
              <a:buChar char="–"/>
              <a:defRPr kumimoji="0" sz="1600" kern="1200">
                <a:solidFill>
                  <a:schemeClr val="accent6">
                    <a:lumMod val="75000"/>
                  </a:schemeClr>
                </a:solidFill>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5562" indent="-285750">
              <a:spcBef>
                <a:spcPts val="1200"/>
              </a:spcBef>
              <a:buFont typeface="Arial" panose="020B0604020202020204" pitchFamily="34" charset="0"/>
              <a:buChar char="•"/>
            </a:pPr>
            <a:r>
              <a:rPr lang="en-US" sz="1400" dirty="0">
                <a:solidFill>
                  <a:srgbClr val="004F8A"/>
                </a:solidFill>
                <a:ea typeface="Calibri" panose="020F0502020204030204" pitchFamily="34" charset="0"/>
                <a:hlinkClick r:id="rId4">
                  <a:extLst>
                    <a:ext uri="{A12FA001-AC4F-418D-AE19-62706E023703}">
                      <ahyp:hlinkClr xmlns:ahyp="http://schemas.microsoft.com/office/drawing/2018/hyperlinkcolor" val="tx"/>
                    </a:ext>
                  </a:extLst>
                </a:hlinkClick>
              </a:rPr>
              <a:t>Albani Accounts </a:t>
            </a:r>
            <a:br>
              <a:rPr lang="en-US" sz="1400" b="1" dirty="0">
                <a:solidFill>
                  <a:srgbClr val="004F8A"/>
                </a:solidFill>
                <a:ea typeface="Calibri" panose="020F0502020204030204" pitchFamily="34" charset="0"/>
              </a:rPr>
            </a:br>
            <a:endParaRPr lang="en-US" sz="1400" b="1" dirty="0">
              <a:solidFill>
                <a:srgbClr val="004F8A"/>
              </a:solidFill>
              <a:ea typeface="Calibri" panose="020F0502020204030204" pitchFamily="34" charset="0"/>
            </a:endParaRPr>
          </a:p>
          <a:p>
            <a:pPr indent="-230188">
              <a:spcBef>
                <a:spcPts val="1200"/>
              </a:spcBef>
            </a:pPr>
            <a:r>
              <a:rPr lang="en-US" sz="1400" dirty="0">
                <a:solidFill>
                  <a:schemeClr val="tx1">
                    <a:lumMod val="65000"/>
                    <a:lumOff val="35000"/>
                  </a:schemeClr>
                </a:solidFill>
              </a:rPr>
              <a:t>Anthony Apponyi - CEO (and Founder) Albani Limited</a:t>
            </a:r>
          </a:p>
          <a:p>
            <a:pPr marL="174625" lvl="1" indent="-174625">
              <a:buNone/>
            </a:pPr>
            <a:r>
              <a:rPr lang="en-US" sz="1400" dirty="0">
                <a:solidFill>
                  <a:schemeClr val="tx1">
                    <a:lumMod val="65000"/>
                    <a:lumOff val="35000"/>
                  </a:schemeClr>
                </a:solidFill>
              </a:rPr>
              <a:t>Phone:  + 44 (0)1491 641 291 (DD)</a:t>
            </a:r>
          </a:p>
          <a:p>
            <a:pPr marL="174625" lvl="1" indent="-174625">
              <a:buNone/>
            </a:pPr>
            <a:r>
              <a:rPr lang="en-US" sz="1400" dirty="0">
                <a:solidFill>
                  <a:schemeClr val="tx1">
                    <a:lumMod val="65000"/>
                    <a:lumOff val="35000"/>
                  </a:schemeClr>
                </a:solidFill>
              </a:rPr>
              <a:t>Email: </a:t>
            </a:r>
            <a:r>
              <a:rPr lang="en-US" sz="1400" dirty="0" err="1">
                <a:solidFill>
                  <a:srgbClr val="004F8A"/>
                </a:solidFill>
                <a:hlinkClick r:id="rId5">
                  <a:extLst>
                    <a:ext uri="{A12FA001-AC4F-418D-AE19-62706E023703}">
                      <ahyp:hlinkClr xmlns:ahyp="http://schemas.microsoft.com/office/drawing/2018/hyperlinkcolor" val="tx"/>
                    </a:ext>
                  </a:extLst>
                </a:hlinkClick>
              </a:rPr>
              <a:t>aa@albani.finance</a:t>
            </a:r>
            <a:br>
              <a:rPr lang="en-US" sz="1400" dirty="0">
                <a:solidFill>
                  <a:schemeClr val="tx1">
                    <a:lumMod val="65000"/>
                    <a:lumOff val="35000"/>
                  </a:schemeClr>
                </a:solidFill>
              </a:rPr>
            </a:br>
            <a:br>
              <a:rPr lang="en-US" sz="1400" dirty="0">
                <a:solidFill>
                  <a:schemeClr val="tx1">
                    <a:lumMod val="65000"/>
                    <a:lumOff val="35000"/>
                  </a:schemeClr>
                </a:solidFill>
              </a:rPr>
            </a:b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754755701"/>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7" y="707098"/>
            <a:ext cx="9143245" cy="1530776"/>
          </a:xfrm>
          <a:prstGeom prst="rect">
            <a:avLst/>
          </a:prstGeom>
        </p:spPr>
      </p:pic>
      <p:sp>
        <p:nvSpPr>
          <p:cNvPr id="4" name="Content Placeholder 3"/>
          <p:cNvSpPr>
            <a:spLocks noGrp="1"/>
          </p:cNvSpPr>
          <p:nvPr>
            <p:ph sz="quarter" idx="1"/>
          </p:nvPr>
        </p:nvSpPr>
        <p:spPr>
          <a:xfrm>
            <a:off x="175545" y="2541429"/>
            <a:ext cx="8783971" cy="3606115"/>
          </a:xfrm>
        </p:spPr>
        <p:txBody>
          <a:bodyPr/>
          <a:lstStyle/>
          <a:p>
            <a:r>
              <a:rPr lang="en-GB" sz="900" dirty="0">
                <a:solidFill>
                  <a:schemeClr val="tx1">
                    <a:lumMod val="65000"/>
                    <a:lumOff val="35000"/>
                  </a:schemeClr>
                </a:solidFill>
              </a:rPr>
              <a:t>THIS  DOCUMENT AND ANY ADDITIONAL DOCUMENTS REFERRED TO THEREIN AND ANY OTHERS INCLUDING THOSE DESCRIBED AS ADDITIONAL INFORMATION (THE ‘DOCUMENTS’) SENT TO YOU (“THE RECIPIENT”) ARE CONFIDENTIAL AND ARE STRICTLY FOR INFORMATION PURPOSES </a:t>
            </a:r>
            <a:r>
              <a:rPr lang="en-GB" sz="900" b="1" dirty="0">
                <a:solidFill>
                  <a:schemeClr val="tx1">
                    <a:lumMod val="65000"/>
                    <a:lumOff val="35000"/>
                  </a:schemeClr>
                </a:solidFill>
              </a:rPr>
              <a:t>ONLY</a:t>
            </a:r>
            <a:r>
              <a:rPr lang="en-GB" sz="900" dirty="0">
                <a:solidFill>
                  <a:schemeClr val="tx1">
                    <a:lumMod val="65000"/>
                    <a:lumOff val="35000"/>
                  </a:schemeClr>
                </a:solidFill>
              </a:rPr>
              <a:t>. THE DOCUMENTS ARE OR HAVE BEEN PROVIDED ON CONDITION THAT THE INFORMATION CONTAINED (THE’INFORMATION’) BE HELD IN CONFIDENCE AND </a:t>
            </a:r>
            <a:r>
              <a:rPr lang="en-GB" sz="900" b="1" dirty="0">
                <a:solidFill>
                  <a:schemeClr val="tx1">
                    <a:lumMod val="65000"/>
                    <a:lumOff val="35000"/>
                  </a:schemeClr>
                </a:solidFill>
              </a:rPr>
              <a:t>NOT </a:t>
            </a:r>
            <a:r>
              <a:rPr lang="en-GB" sz="900" dirty="0">
                <a:solidFill>
                  <a:schemeClr val="tx1">
                    <a:lumMod val="65000"/>
                    <a:lumOff val="35000"/>
                  </a:schemeClr>
                </a:solidFill>
              </a:rPr>
              <a:t>DISCLOSED TO THIRD PARTIES OR USED OTHER THAN FOR THE PURPOSE OF AN EVALUATION OF ALBANI LIMITED ( ‘ALBANI’) BY THE FUNDING INTRODUCER OR INVESTOR (THE 'RECIPIENT') IN CONTEMPLATION OF A BUSINESS TRANSACTION BETWEEN THE RECIPIENT AND ALBANI. THE RECIPIENT MAY, HOWEVER, DISCLOSE THE INFORMATION TO ITS EMPLOYEES WHO HAVE A NEED TO KNOW SUCH INFORMATION FOR THE PURPOSE SET FORTH ABOVE, OR TO THEIR FINANCIAL, LEGAL, BUSINESS OR TECHNICAL ADVISORS PROVIDED THAT THESE PARTIES ARE INFORMED OF THE OBLIGATION TO MAINTAIN THE CONFIDENTIALITY OF THE INFORMATION. THE RECIPIENT SHALL BE RESPONSIBLE FOR THE ACTS OR OMISSIONS OF ALL SUCH PARTIES. </a:t>
            </a:r>
          </a:p>
          <a:p>
            <a:r>
              <a:rPr lang="en-GB" sz="900" dirty="0">
                <a:solidFill>
                  <a:schemeClr val="tx1">
                    <a:lumMod val="65000"/>
                    <a:lumOff val="35000"/>
                  </a:schemeClr>
                </a:solidFill>
              </a:rPr>
              <a:t>ANY RECIPIENT CONTEMPLATING INVESTMENT IN ALBANI IS ADVISED THAT INVESTMENT IN A START UP BUSINESS IS SPECULATIVE. ANY SECURITIES ALBANI MAY ISSUE WILL </a:t>
            </a:r>
            <a:r>
              <a:rPr lang="en-GB" sz="900" b="1" dirty="0">
                <a:solidFill>
                  <a:schemeClr val="tx1">
                    <a:lumMod val="65000"/>
                    <a:lumOff val="35000"/>
                  </a:schemeClr>
                </a:solidFill>
              </a:rPr>
              <a:t>NOT </a:t>
            </a:r>
            <a:r>
              <a:rPr lang="en-GB" sz="900" dirty="0">
                <a:solidFill>
                  <a:schemeClr val="tx1">
                    <a:lumMod val="65000"/>
                    <a:lumOff val="35000"/>
                  </a:schemeClr>
                </a:solidFill>
              </a:rPr>
              <a:t>BE REGISTERED UNDER THE SECURITIES LAWS OF ANY JURISDICTION. THERE WILL, THEREFORE, BE </a:t>
            </a:r>
            <a:r>
              <a:rPr lang="en-GB" sz="900" b="1" dirty="0">
                <a:solidFill>
                  <a:schemeClr val="tx1">
                    <a:lumMod val="65000"/>
                    <a:lumOff val="35000"/>
                  </a:schemeClr>
                </a:solidFill>
              </a:rPr>
              <a:t>NO </a:t>
            </a:r>
            <a:r>
              <a:rPr lang="en-GB" sz="900" dirty="0">
                <a:solidFill>
                  <a:schemeClr val="tx1">
                    <a:lumMod val="65000"/>
                    <a:lumOff val="35000"/>
                  </a:schemeClr>
                </a:solidFill>
              </a:rPr>
              <a:t>MARKET FOR THE SALE OR TRADING OF SUCH SECURITIES, AND PURCHASERS OF SUCH SECURITIES WILL BE REQUIRED TO CONFIRM TO ALBANI THAT SUCH PURCHASES ARE FOR INVESTMENT </a:t>
            </a:r>
            <a:r>
              <a:rPr lang="en-GB" sz="900" b="1" dirty="0">
                <a:solidFill>
                  <a:schemeClr val="tx1">
                    <a:lumMod val="65000"/>
                    <a:lumOff val="35000"/>
                  </a:schemeClr>
                </a:solidFill>
              </a:rPr>
              <a:t>ONLY </a:t>
            </a:r>
            <a:r>
              <a:rPr lang="en-GB" sz="900" dirty="0">
                <a:solidFill>
                  <a:schemeClr val="tx1">
                    <a:lumMod val="65000"/>
                    <a:lumOff val="35000"/>
                  </a:schemeClr>
                </a:solidFill>
              </a:rPr>
              <a:t>AND </a:t>
            </a:r>
            <a:r>
              <a:rPr lang="en-GB" sz="900" b="1" dirty="0">
                <a:solidFill>
                  <a:schemeClr val="tx1">
                    <a:lumMod val="65000"/>
                    <a:lumOff val="35000"/>
                  </a:schemeClr>
                </a:solidFill>
              </a:rPr>
              <a:t>NOT </a:t>
            </a:r>
            <a:r>
              <a:rPr lang="en-GB" sz="900" dirty="0">
                <a:solidFill>
                  <a:schemeClr val="tx1">
                    <a:lumMod val="65000"/>
                    <a:lumOff val="35000"/>
                  </a:schemeClr>
                </a:solidFill>
              </a:rPr>
              <a:t>IN CONTEMPLATION OF RESALE. ALBANICURRENTLY HAS </a:t>
            </a:r>
            <a:r>
              <a:rPr lang="en-GB" sz="900" b="1" dirty="0">
                <a:solidFill>
                  <a:schemeClr val="tx1">
                    <a:lumMod val="65000"/>
                    <a:lumOff val="35000"/>
                  </a:schemeClr>
                </a:solidFill>
              </a:rPr>
              <a:t>NO </a:t>
            </a:r>
            <a:r>
              <a:rPr lang="en-GB" sz="900" dirty="0">
                <a:solidFill>
                  <a:schemeClr val="tx1">
                    <a:lumMod val="65000"/>
                    <a:lumOff val="35000"/>
                  </a:schemeClr>
                </a:solidFill>
              </a:rPr>
              <a:t>CUSTOMERS AND </a:t>
            </a:r>
            <a:r>
              <a:rPr lang="en-GB" sz="900" b="1" dirty="0">
                <a:solidFill>
                  <a:schemeClr val="tx1">
                    <a:lumMod val="65000"/>
                    <a:lumOff val="35000"/>
                  </a:schemeClr>
                </a:solidFill>
              </a:rPr>
              <a:t>NO </a:t>
            </a:r>
            <a:r>
              <a:rPr lang="en-GB" sz="900" dirty="0">
                <a:solidFill>
                  <a:schemeClr val="tx1">
                    <a:lumMod val="65000"/>
                    <a:lumOff val="35000"/>
                  </a:schemeClr>
                </a:solidFill>
              </a:rPr>
              <a:t>REVENUE. </a:t>
            </a:r>
          </a:p>
          <a:p>
            <a:r>
              <a:rPr lang="en-GB" sz="900" dirty="0">
                <a:solidFill>
                  <a:schemeClr val="tx1">
                    <a:lumMod val="65000"/>
                    <a:lumOff val="35000"/>
                  </a:schemeClr>
                </a:solidFill>
              </a:rPr>
              <a:t>WHILE THE INFORMATION CONTAINED IN THE DOCUMENTS IS BELIEVED TO BE ACCURATE, NEITHER ALBANI NOR ITS DIRECTORS OR  MANAGEMENT MAKE ANY REPRESENTATION OR WARRANTY AS TO ANY INFORMATION IN THE DOCUMENTS AND SHALL HAVE </a:t>
            </a:r>
            <a:r>
              <a:rPr lang="en-GB" sz="900" b="1" dirty="0">
                <a:solidFill>
                  <a:schemeClr val="tx1">
                    <a:lumMod val="65000"/>
                    <a:lumOff val="35000"/>
                  </a:schemeClr>
                </a:solidFill>
              </a:rPr>
              <a:t>NO </a:t>
            </a:r>
            <a:r>
              <a:rPr lang="en-GB" sz="900" dirty="0">
                <a:solidFill>
                  <a:schemeClr val="tx1">
                    <a:lumMod val="65000"/>
                    <a:lumOff val="35000"/>
                  </a:schemeClr>
                </a:solidFill>
              </a:rPr>
              <a:t>LIABILITY, WHETHER IN TORT, CONTRACT OR ANY OTHER BASIS, PREDICATED ON THE INACCURACY OF THE INFORMATION CONTAINED IN THE DOCUMENTS. </a:t>
            </a:r>
          </a:p>
          <a:p>
            <a:r>
              <a:rPr lang="en-GB" sz="900" dirty="0">
                <a:solidFill>
                  <a:schemeClr val="tx1">
                    <a:lumMod val="65000"/>
                    <a:lumOff val="35000"/>
                  </a:schemeClr>
                </a:solidFill>
              </a:rPr>
              <a:t>RECIPIENTS SHALL INDEPENDENTLY VERIFY OR CONFIRM FACTS ON WHICH THEY INTEND TO RELY IN CONNECTION WITH BUSINESS TRANSACTIONS WITH ALBANI. RECIPIENTS ARE ALSO STRONGLY ADVISED TO SEEK INDEPENDENT LEGAL, FINANCIAL, BUSINESS AND TECHNICAL ADVICE PRIOR TO ENTERING INTO ANY BUSINESS TRANSACTION WITH  ALBANI. </a:t>
            </a:r>
          </a:p>
          <a:p>
            <a:r>
              <a:rPr lang="en-GB" sz="900" dirty="0">
                <a:solidFill>
                  <a:schemeClr val="tx1">
                    <a:lumMod val="65000"/>
                    <a:lumOff val="35000"/>
                  </a:schemeClr>
                </a:solidFill>
              </a:rPr>
              <a:t>Financial projections contained in the Documents are for illustrative purposes, are </a:t>
            </a:r>
            <a:r>
              <a:rPr lang="en-GB" sz="900" b="1" dirty="0">
                <a:solidFill>
                  <a:schemeClr val="tx1">
                    <a:lumMod val="65000"/>
                    <a:lumOff val="35000"/>
                  </a:schemeClr>
                </a:solidFill>
              </a:rPr>
              <a:t>not </a:t>
            </a:r>
            <a:r>
              <a:rPr lang="en-GB" sz="900" dirty="0">
                <a:solidFill>
                  <a:schemeClr val="tx1">
                    <a:lumMod val="65000"/>
                    <a:lumOff val="35000"/>
                  </a:schemeClr>
                </a:solidFill>
              </a:rPr>
              <a:t>forecasts, and – to be clear – are among the matters as to which </a:t>
            </a:r>
            <a:r>
              <a:rPr lang="en-GB" sz="900" dirty="0" err="1">
                <a:solidFill>
                  <a:schemeClr val="tx1">
                    <a:lumMod val="65000"/>
                    <a:lumOff val="35000"/>
                  </a:schemeClr>
                </a:solidFill>
              </a:rPr>
              <a:t>Albani</a:t>
            </a:r>
            <a:r>
              <a:rPr lang="en-GB" sz="900" dirty="0">
                <a:solidFill>
                  <a:schemeClr val="tx1">
                    <a:lumMod val="65000"/>
                    <a:lumOff val="35000"/>
                  </a:schemeClr>
                </a:solidFill>
              </a:rPr>
              <a:t> , its Directors and Management expressly disclaim all representations and warranties. The actual performance of </a:t>
            </a:r>
            <a:r>
              <a:rPr lang="en-GB" sz="900" dirty="0" err="1">
                <a:solidFill>
                  <a:schemeClr val="tx1">
                    <a:lumMod val="65000"/>
                    <a:lumOff val="35000"/>
                  </a:schemeClr>
                </a:solidFill>
              </a:rPr>
              <a:t>Albani</a:t>
            </a:r>
            <a:r>
              <a:rPr lang="en-GB" sz="900" dirty="0">
                <a:solidFill>
                  <a:schemeClr val="tx1">
                    <a:lumMod val="65000"/>
                    <a:lumOff val="35000"/>
                  </a:schemeClr>
                </a:solidFill>
              </a:rPr>
              <a:t>  may be more or less  favourable than illustrated. </a:t>
            </a:r>
            <a:br>
              <a:rPr lang="en-GB" sz="900" dirty="0">
                <a:solidFill>
                  <a:schemeClr val="tx1">
                    <a:lumMod val="65000"/>
                    <a:lumOff val="35000"/>
                  </a:schemeClr>
                </a:solidFill>
              </a:rPr>
            </a:br>
            <a:br>
              <a:rPr lang="en-GB" sz="900" dirty="0">
                <a:solidFill>
                  <a:schemeClr val="tx1">
                    <a:lumMod val="65000"/>
                    <a:lumOff val="35000"/>
                  </a:schemeClr>
                </a:solidFill>
              </a:rPr>
            </a:br>
            <a:r>
              <a:rPr lang="en-GB" sz="900" b="1" dirty="0">
                <a:solidFill>
                  <a:schemeClr val="tx1">
                    <a:lumMod val="65000"/>
                    <a:lumOff val="35000"/>
                  </a:schemeClr>
                </a:solidFill>
              </a:rPr>
              <a:t>The Documents are strictly for information purposes only </a:t>
            </a:r>
            <a:endParaRPr lang="en-GB" sz="900" dirty="0">
              <a:solidFill>
                <a:schemeClr val="tx1">
                  <a:lumMod val="65000"/>
                  <a:lumOff val="35000"/>
                </a:schemeClr>
              </a:solidFill>
            </a:endParaRPr>
          </a:p>
          <a:p>
            <a:r>
              <a:rPr lang="en-GB" sz="900" dirty="0">
                <a:solidFill>
                  <a:schemeClr val="tx1">
                    <a:lumMod val="65000"/>
                    <a:lumOff val="35000"/>
                  </a:schemeClr>
                </a:solidFill>
              </a:rPr>
              <a:t>©2024 Albani Limited</a:t>
            </a:r>
          </a:p>
          <a:p>
            <a:pPr marL="285750" lvl="1" indent="-285750">
              <a:spcBef>
                <a:spcPts val="1000"/>
              </a:spcBef>
              <a:tabLst>
                <a:tab pos="1828800" algn="l"/>
              </a:tabLst>
            </a:pPr>
            <a:endParaRPr lang="en-GB" sz="1200" dirty="0"/>
          </a:p>
        </p:txBody>
      </p:sp>
      <p:sp>
        <p:nvSpPr>
          <p:cNvPr id="10" name="Snip Single Corner Rectangle 9"/>
          <p:cNvSpPr/>
          <p:nvPr/>
        </p:nvSpPr>
        <p:spPr>
          <a:xfrm>
            <a:off x="-4470" y="1010653"/>
            <a:ext cx="4572000" cy="747919"/>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7543" y="1230723"/>
            <a:ext cx="7772400" cy="307777"/>
          </a:xfrm>
        </p:spPr>
        <p:txBody>
          <a:bodyPr/>
          <a:lstStyle/>
          <a:p>
            <a:r>
              <a:rPr lang="en-US" dirty="0"/>
              <a:t>Disclaimer</a:t>
            </a:r>
            <a:r>
              <a:rPr lang="en-US" sz="900" dirty="0">
                <a:solidFill>
                  <a:schemeClr val="tx1">
                    <a:lumMod val="65000"/>
                    <a:lumOff val="35000"/>
                  </a:schemeClr>
                </a:solidFill>
                <a:latin typeface="Calibri" panose="020F0502020204030204" pitchFamily="34" charset="0"/>
              </a:rPr>
              <a:t>  </a:t>
            </a:r>
          </a:p>
        </p:txBody>
      </p:sp>
    </p:spTree>
    <p:extLst>
      <p:ext uri="{BB962C8B-B14F-4D97-AF65-F5344CB8AC3E}">
        <p14:creationId xmlns:p14="http://schemas.microsoft.com/office/powerpoint/2010/main" val="95204939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jn-003942-p-w-3uy0r63v0.jpg"/>
          <p:cNvPicPr>
            <a:picLocks noChangeAspect="1"/>
          </p:cNvPicPr>
          <p:nvPr/>
        </p:nvPicPr>
        <p:blipFill>
          <a:blip r:embed="rId3" cstate="screen">
            <a:duotone>
              <a:schemeClr val="accent2">
                <a:shade val="45000"/>
                <a:satMod val="135000"/>
              </a:schemeClr>
              <a:prstClr val="white"/>
            </a:duotone>
          </a:blip>
          <a:stretch>
            <a:fillRect/>
          </a:stretch>
        </p:blipFill>
        <p:spPr>
          <a:xfrm>
            <a:off x="0" y="649574"/>
            <a:ext cx="9144000" cy="858753"/>
          </a:xfrm>
          <a:prstGeom prst="rect">
            <a:avLst/>
          </a:prstGeom>
        </p:spPr>
      </p:pic>
      <p:sp>
        <p:nvSpPr>
          <p:cNvPr id="6" name="Content Placeholder 8"/>
          <p:cNvSpPr>
            <a:spLocks noGrp="1"/>
          </p:cNvSpPr>
          <p:nvPr>
            <p:ph sz="quarter" idx="1"/>
          </p:nvPr>
        </p:nvSpPr>
        <p:spPr>
          <a:xfrm>
            <a:off x="476519" y="1223093"/>
            <a:ext cx="8780808" cy="3754874"/>
          </a:xfrm>
        </p:spPr>
        <p:txBody>
          <a:bodyPr/>
          <a:lstStyle/>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GB" sz="1400" dirty="0">
              <a:solidFill>
                <a:schemeClr val="tx1">
                  <a:lumMod val="65000"/>
                  <a:lumOff val="35000"/>
                </a:schemeClr>
              </a:solidFill>
              <a:cs typeface="Calibri" panose="020F0502020204030204" pitchFamily="34" charset="0"/>
            </a:endParaRPr>
          </a:p>
          <a:p>
            <a:pPr marL="114300" lvl="1" indent="-114300">
              <a:spcBef>
                <a:spcPts val="400"/>
              </a:spcBef>
            </a:pPr>
            <a:endParaRPr lang="en-US" sz="1400" dirty="0">
              <a:solidFill>
                <a:schemeClr val="tx1">
                  <a:lumMod val="65000"/>
                  <a:lumOff val="35000"/>
                </a:schemeClr>
              </a:solidFill>
            </a:endParaRPr>
          </a:p>
          <a:p>
            <a:pPr marL="114300" lvl="1" indent="-114300">
              <a:spcBef>
                <a:spcPts val="400"/>
              </a:spcBef>
            </a:pPr>
            <a:r>
              <a:rPr lang="en-GB" sz="1400" b="1" dirty="0">
                <a:solidFill>
                  <a:schemeClr val="tx1">
                    <a:lumMod val="65000"/>
                    <a:lumOff val="35000"/>
                  </a:schemeClr>
                </a:solidFill>
                <a:cs typeface="Calibri" panose="020F0502020204030204" pitchFamily="34" charset="0"/>
              </a:rPr>
              <a:t>Our Solution  (See: </a:t>
            </a:r>
            <a:r>
              <a:rPr lang="en-GB" sz="1400" dirty="0">
                <a:solidFill>
                  <a:srgbClr val="004F8A"/>
                </a:solidFill>
                <a:hlinkClick r:id="rId4">
                  <a:extLst>
                    <a:ext uri="{A12FA001-AC4F-418D-AE19-62706E023703}">
                      <ahyp:hlinkClr xmlns:ahyp="http://schemas.microsoft.com/office/drawing/2018/hyperlinkcolor" val="tx"/>
                    </a:ext>
                  </a:extLst>
                </a:hlinkClick>
              </a:rPr>
              <a:t>Other Schemes </a:t>
            </a:r>
            <a:r>
              <a:rPr lang="en-GB" sz="1400" b="1" dirty="0">
                <a:solidFill>
                  <a:schemeClr val="tx1">
                    <a:lumMod val="65000"/>
                    <a:lumOff val="35000"/>
                  </a:schemeClr>
                </a:solidFill>
                <a:cs typeface="Calibri" panose="020F0502020204030204" pitchFamily="34" charset="0"/>
              </a:rPr>
              <a:t>)</a:t>
            </a:r>
            <a:br>
              <a:rPr lang="en-GB" sz="1400" dirty="0">
                <a:solidFill>
                  <a:schemeClr val="tx1">
                    <a:lumMod val="65000"/>
                    <a:lumOff val="35000"/>
                  </a:schemeClr>
                </a:solidFill>
                <a:cs typeface="Calibri" panose="020F0502020204030204" pitchFamily="34" charset="0"/>
              </a:rPr>
            </a:br>
            <a:br>
              <a:rPr lang="en-GB" sz="1400" b="1" dirty="0">
                <a:solidFill>
                  <a:schemeClr val="tx1">
                    <a:lumMod val="65000"/>
                    <a:lumOff val="35000"/>
                  </a:schemeClr>
                </a:solidFill>
                <a:cs typeface="Calibri" panose="020F0502020204030204" pitchFamily="34" charset="0"/>
              </a:rPr>
            </a:br>
            <a:endParaRPr lang="en-GB" sz="1400" b="1" dirty="0">
              <a:solidFill>
                <a:schemeClr val="tx1">
                  <a:lumMod val="65000"/>
                  <a:lumOff val="35000"/>
                </a:schemeClr>
              </a:solidFill>
              <a:cs typeface="Calibri" panose="020F0502020204030204" pitchFamily="34" charset="0"/>
            </a:endParaRPr>
          </a:p>
          <a:p>
            <a:pPr marL="346075" lvl="2" indent="-114300">
              <a:spcBef>
                <a:spcPts val="400"/>
              </a:spcBef>
            </a:pPr>
            <a:r>
              <a:rPr lang="en-GB" sz="1400" dirty="0">
                <a:solidFill>
                  <a:schemeClr val="tx1">
                    <a:lumMod val="65000"/>
                    <a:lumOff val="35000"/>
                  </a:schemeClr>
                </a:solidFill>
                <a:cs typeface="Calibri" panose="020F0502020204030204" pitchFamily="34" charset="0"/>
              </a:rPr>
              <a:t>  for  </a:t>
            </a:r>
            <a:r>
              <a:rPr lang="en-GB" sz="1400" i="0" dirty="0">
                <a:solidFill>
                  <a:srgbClr val="004F8A"/>
                </a:solidFill>
                <a:effectLst/>
                <a:cs typeface="Calibri" panose="020F0502020204030204" pitchFamily="34" charset="0"/>
                <a:hlinkClick r:id="rId5">
                  <a:extLst>
                    <a:ext uri="{A12FA001-AC4F-418D-AE19-62706E023703}">
                      <ahyp:hlinkClr xmlns:ahyp="http://schemas.microsoft.com/office/drawing/2018/hyperlinkcolor" val="tx"/>
                    </a:ext>
                  </a:extLst>
                </a:hlinkClick>
              </a:rPr>
              <a:t>the Sellers Conundrum</a:t>
            </a:r>
            <a:r>
              <a:rPr lang="en-GB" sz="1400" i="0" dirty="0">
                <a:solidFill>
                  <a:srgbClr val="004F8A"/>
                </a:solidFill>
                <a:effectLst/>
                <a:cs typeface="Calibri" panose="020F0502020204030204" pitchFamily="34" charset="0"/>
              </a:rPr>
              <a:t>   </a:t>
            </a:r>
            <a:r>
              <a:rPr lang="en-GB" sz="1400" b="1" dirty="0">
                <a:solidFill>
                  <a:srgbClr val="004F8A"/>
                </a:solidFill>
                <a:cs typeface="Calibri" panose="020F0502020204030204" pitchFamily="34" charset="0"/>
              </a:rPr>
              <a:t>-</a:t>
            </a:r>
            <a:r>
              <a:rPr lang="en-US" sz="1400" b="1" dirty="0">
                <a:solidFill>
                  <a:srgbClr val="004F8A"/>
                </a:solidFill>
                <a:cs typeface="Calibri" panose="020F0502020204030204" pitchFamily="34" charset="0"/>
              </a:rPr>
              <a:t>  </a:t>
            </a:r>
            <a:r>
              <a:rPr lang="en-US" sz="1400" dirty="0">
                <a:solidFill>
                  <a:schemeClr val="tx1">
                    <a:lumMod val="65000"/>
                    <a:lumOff val="35000"/>
                  </a:schemeClr>
                </a:solidFill>
                <a:cs typeface="Calibri" panose="020F0502020204030204" pitchFamily="34" charset="0"/>
              </a:rPr>
              <a:t>CHAIN FREE</a:t>
            </a:r>
            <a:r>
              <a:rPr lang="en-US" sz="1400" dirty="0">
                <a:solidFill>
                  <a:schemeClr val="tx1">
                    <a:lumMod val="65000"/>
                    <a:lumOff val="35000"/>
                  </a:schemeClr>
                </a:solidFill>
                <a:latin typeface="+mn-lt"/>
                <a:cs typeface="Calibri" panose="020F0502020204030204" pitchFamily="34" charset="0"/>
              </a:rPr>
              <a:t>®</a:t>
            </a:r>
            <a:r>
              <a:rPr lang="en-US" sz="1400" dirty="0">
                <a:solidFill>
                  <a:schemeClr val="tx1">
                    <a:lumMod val="65000"/>
                    <a:lumOff val="35000"/>
                  </a:schemeClr>
                </a:solidFill>
                <a:cs typeface="Calibri" panose="020F0502020204030204" pitchFamily="34" charset="0"/>
              </a:rPr>
              <a:t> </a:t>
            </a:r>
            <a:r>
              <a:rPr lang="en-US" sz="1200" b="1" dirty="0">
                <a:solidFill>
                  <a:srgbClr val="004F8A"/>
                </a:solidFill>
                <a:cs typeface="Calibri" panose="020F0502020204030204" pitchFamily="34" charset="0"/>
              </a:rPr>
              <a:t>(1) </a:t>
            </a:r>
            <a:r>
              <a:rPr lang="en-GB" sz="1400" dirty="0">
                <a:solidFill>
                  <a:schemeClr val="tx1">
                    <a:lumMod val="65000"/>
                    <a:lumOff val="35000"/>
                  </a:schemeClr>
                </a:solidFill>
                <a:cs typeface="Calibri" panose="020F0502020204030204" pitchFamily="34" charset="0"/>
              </a:rPr>
              <a:t>See: </a:t>
            </a:r>
            <a:r>
              <a:rPr lang="en-GB" sz="1400" dirty="0">
                <a:solidFill>
                  <a:srgbClr val="004F8A"/>
                </a:solidFill>
                <a:cs typeface="Calibri" panose="020F0502020204030204" pitchFamily="34" charset="0"/>
                <a:hlinkClick r:id="rId6">
                  <a:extLst>
                    <a:ext uri="{A12FA001-AC4F-418D-AE19-62706E023703}">
                      <ahyp:hlinkClr xmlns:ahyp="http://schemas.microsoft.com/office/drawing/2018/hyperlinkcolor" val="tx"/>
                    </a:ext>
                  </a:extLst>
                </a:hlinkClick>
              </a:rPr>
              <a:t>How it Works </a:t>
            </a:r>
            <a:endParaRPr lang="en-GB" sz="1400" dirty="0">
              <a:solidFill>
                <a:srgbClr val="004F8A"/>
              </a:solidFill>
              <a:cs typeface="Calibri" panose="020F0502020204030204" pitchFamily="34" charset="0"/>
            </a:endParaRPr>
          </a:p>
          <a:p>
            <a:pPr marL="346075" lvl="2" indent="-114300">
              <a:spcBef>
                <a:spcPts val="400"/>
              </a:spcBef>
            </a:pPr>
            <a:r>
              <a:rPr lang="en-GB" sz="1400" dirty="0">
                <a:solidFill>
                  <a:srgbClr val="004F8A"/>
                </a:solidFill>
                <a:cs typeface="Calibri" panose="020F0502020204030204" pitchFamily="34" charset="0"/>
              </a:rPr>
              <a:t>  </a:t>
            </a:r>
            <a:r>
              <a:rPr lang="en-GB" sz="1400" dirty="0">
                <a:solidFill>
                  <a:schemeClr val="tx1">
                    <a:lumMod val="65000"/>
                    <a:lumOff val="35000"/>
                  </a:schemeClr>
                </a:solidFill>
                <a:cs typeface="Calibri" panose="020F0502020204030204" pitchFamily="34" charset="0"/>
              </a:rPr>
              <a:t>for  </a:t>
            </a:r>
            <a:r>
              <a:rPr lang="en-GB" sz="1400" i="0" dirty="0">
                <a:solidFill>
                  <a:srgbClr val="004F8A"/>
                </a:solidFill>
                <a:effectLst/>
                <a:cs typeface="Calibri" panose="020F0502020204030204" pitchFamily="34" charset="0"/>
                <a:hlinkClick r:id="rId7">
                  <a:extLst>
                    <a:ext uri="{A12FA001-AC4F-418D-AE19-62706E023703}">
                      <ahyp:hlinkClr xmlns:ahyp="http://schemas.microsoft.com/office/drawing/2018/hyperlinkcolor" val="tx"/>
                    </a:ext>
                  </a:extLst>
                </a:hlinkClick>
              </a:rPr>
              <a:t>the Movers Conundrum </a:t>
            </a:r>
            <a:r>
              <a:rPr lang="en-GB" sz="1400" b="1" i="0" dirty="0">
                <a:solidFill>
                  <a:srgbClr val="004F8A"/>
                </a:solidFill>
                <a:effectLst/>
                <a:cs typeface="Calibri" panose="020F0502020204030204" pitchFamily="34" charset="0"/>
              </a:rPr>
              <a:t>-  </a:t>
            </a:r>
            <a:r>
              <a:rPr lang="en-GB" sz="1400" dirty="0">
                <a:solidFill>
                  <a:schemeClr val="tx1">
                    <a:lumMod val="65000"/>
                    <a:lumOff val="35000"/>
                  </a:schemeClr>
                </a:solidFill>
                <a:cs typeface="Calibri" panose="020F0502020204030204" pitchFamily="34" charset="0"/>
              </a:rPr>
              <a:t>CHAIN MENDER</a:t>
            </a:r>
            <a:r>
              <a:rPr lang="en-GB" sz="1400" dirty="0">
                <a:solidFill>
                  <a:schemeClr val="tx1">
                    <a:lumMod val="65000"/>
                    <a:lumOff val="35000"/>
                  </a:schemeClr>
                </a:solidFill>
                <a:latin typeface="+mn-lt"/>
                <a:cs typeface="Calibri" panose="020F0502020204030204" pitchFamily="34" charset="0"/>
              </a:rPr>
              <a:t>®</a:t>
            </a:r>
            <a:r>
              <a:rPr lang="en-GB" sz="1400" dirty="0">
                <a:solidFill>
                  <a:schemeClr val="tx1">
                    <a:lumMod val="65000"/>
                    <a:lumOff val="35000"/>
                  </a:schemeClr>
                </a:solidFill>
                <a:cs typeface="Calibri" panose="020F0502020204030204" pitchFamily="34" charset="0"/>
              </a:rPr>
              <a:t> </a:t>
            </a:r>
            <a:r>
              <a:rPr lang="en-GB" sz="1200" b="1" dirty="0">
                <a:solidFill>
                  <a:srgbClr val="004F8A"/>
                </a:solidFill>
                <a:cs typeface="Calibri" panose="020F0502020204030204" pitchFamily="34" charset="0"/>
              </a:rPr>
              <a:t>(2) </a:t>
            </a:r>
            <a:r>
              <a:rPr lang="en-GB" sz="1400" dirty="0">
                <a:solidFill>
                  <a:schemeClr val="tx1">
                    <a:lumMod val="65000"/>
                    <a:lumOff val="35000"/>
                  </a:schemeClr>
                </a:solidFill>
                <a:cs typeface="Calibri" panose="020F0502020204030204" pitchFamily="34" charset="0"/>
              </a:rPr>
              <a:t>See: </a:t>
            </a:r>
            <a:r>
              <a:rPr lang="en-GB" sz="1400" dirty="0">
                <a:solidFill>
                  <a:srgbClr val="004F8A"/>
                </a:solidFill>
                <a:cs typeface="Calibri" panose="020F0502020204030204" pitchFamily="34" charset="0"/>
                <a:hlinkClick r:id="rId8">
                  <a:extLst>
                    <a:ext uri="{A12FA001-AC4F-418D-AE19-62706E023703}">
                      <ahyp:hlinkClr xmlns:ahyp="http://schemas.microsoft.com/office/drawing/2018/hyperlinkcolor" val="tx"/>
                    </a:ext>
                  </a:extLst>
                </a:hlinkClick>
              </a:rPr>
              <a:t>How it Works</a:t>
            </a:r>
            <a:br>
              <a:rPr lang="en-GB" sz="1400" b="1" dirty="0">
                <a:solidFill>
                  <a:srgbClr val="004F8A"/>
                </a:solidFill>
                <a:cs typeface="Calibri" panose="020F0502020204030204" pitchFamily="34" charset="0"/>
              </a:rPr>
            </a:br>
            <a:br>
              <a:rPr lang="en-GB" sz="1400" b="1" dirty="0">
                <a:solidFill>
                  <a:srgbClr val="004F8A"/>
                </a:solidFill>
                <a:cs typeface="Calibri" panose="020F0502020204030204" pitchFamily="34" charset="0"/>
              </a:rPr>
            </a:br>
            <a:endParaRPr lang="en-GB" sz="1400" b="1" dirty="0">
              <a:solidFill>
                <a:srgbClr val="004F8A"/>
              </a:solidFill>
              <a:cs typeface="Calibri" panose="020F0502020204030204" pitchFamily="34" charset="0"/>
            </a:endParaRPr>
          </a:p>
          <a:p>
            <a:pPr marL="0" lvl="1" indent="0">
              <a:spcBef>
                <a:spcPts val="400"/>
              </a:spcBef>
              <a:buNone/>
            </a:pPr>
            <a:r>
              <a:rPr lang="en-GB" sz="1200" b="1" dirty="0">
                <a:solidFill>
                  <a:srgbClr val="004F8A"/>
                </a:solidFill>
                <a:cs typeface="Calibri" panose="020F0502020204030204" pitchFamily="34" charset="0"/>
              </a:rPr>
              <a:t>(1) </a:t>
            </a:r>
            <a:r>
              <a:rPr lang="en-GB" sz="1400" b="1" dirty="0">
                <a:solidFill>
                  <a:srgbClr val="FF0000"/>
                </a:solidFill>
                <a:highlight>
                  <a:srgbClr val="FFFF00"/>
                </a:highlight>
                <a:cs typeface="Calibri" panose="020F0502020204030204" pitchFamily="34" charset="0"/>
              </a:rPr>
              <a:t>IMPORTANT POINT</a:t>
            </a:r>
            <a:r>
              <a:rPr lang="en-GB" sz="1400" b="1" dirty="0">
                <a:solidFill>
                  <a:schemeClr val="tx1">
                    <a:lumMod val="65000"/>
                    <a:lumOff val="35000"/>
                  </a:schemeClr>
                </a:solidFill>
                <a:highlight>
                  <a:srgbClr val="FFFF00"/>
                </a:highlight>
                <a:cs typeface="Calibri" panose="020F0502020204030204" pitchFamily="34" charset="0"/>
              </a:rPr>
              <a:t>: </a:t>
            </a:r>
            <a:r>
              <a:rPr lang="en-GB" sz="1400" b="0" i="0" dirty="0">
                <a:solidFill>
                  <a:schemeClr val="tx1">
                    <a:lumMod val="65000"/>
                    <a:lumOff val="35000"/>
                  </a:schemeClr>
                </a:solidFill>
                <a:effectLst/>
                <a:highlight>
                  <a:srgbClr val="FFFF00"/>
                </a:highlight>
                <a:latin typeface="Calibri" panose="020F0502020204030204" pitchFamily="34" charset="0"/>
                <a:cs typeface="Calibri" panose="020F0502020204030204" pitchFamily="34" charset="0"/>
              </a:rPr>
              <a:t>Most homeowners will use CHAIN FREE</a:t>
            </a:r>
            <a:r>
              <a:rPr lang="en-US" sz="1400" dirty="0">
                <a:solidFill>
                  <a:schemeClr val="tx1">
                    <a:lumMod val="65000"/>
                    <a:lumOff val="35000"/>
                  </a:schemeClr>
                </a:solidFill>
                <a:highlight>
                  <a:srgbClr val="FFFF00"/>
                </a:highlight>
                <a:latin typeface="Perpetua"/>
              </a:rPr>
              <a:t>® </a:t>
            </a:r>
            <a:r>
              <a:rPr lang="en-GB" sz="1400" b="0" i="0" dirty="0">
                <a:solidFill>
                  <a:schemeClr val="tx1">
                    <a:lumMod val="65000"/>
                    <a:lumOff val="35000"/>
                  </a:schemeClr>
                </a:solidFill>
                <a:effectLst/>
                <a:highlight>
                  <a:srgbClr val="FFFF00"/>
                </a:highlight>
                <a:latin typeface="Calibri" panose="020F0502020204030204" pitchFamily="34" charset="0"/>
                <a:cs typeface="Calibri" panose="020F0502020204030204" pitchFamily="34" charset="0"/>
              </a:rPr>
              <a:t>to quickly buy for </a:t>
            </a:r>
            <a:r>
              <a:rPr lang="en-GB" sz="1400" b="0" dirty="0">
                <a:solidFill>
                  <a:schemeClr val="tx1">
                    <a:lumMod val="65000"/>
                    <a:lumOff val="35000"/>
                  </a:schemeClr>
                </a:solidFill>
                <a:effectLst/>
                <a:highlight>
                  <a:srgbClr val="FFFF00"/>
                </a:highlight>
                <a:latin typeface="Calibri" panose="020F0502020204030204" pitchFamily="34" charset="0"/>
                <a:cs typeface="Calibri" panose="020F0502020204030204" pitchFamily="34" charset="0"/>
              </a:rPr>
              <a:t>best price </a:t>
            </a:r>
            <a:r>
              <a:rPr lang="en-GB" sz="1400" b="0" i="0" dirty="0">
                <a:solidFill>
                  <a:schemeClr val="tx1">
                    <a:lumMod val="65000"/>
                    <a:lumOff val="35000"/>
                  </a:schemeClr>
                </a:solidFill>
                <a:effectLst/>
                <a:highlight>
                  <a:srgbClr val="FFFF00"/>
                </a:highlight>
                <a:latin typeface="Calibri" panose="020F0502020204030204" pitchFamily="34" charset="0"/>
                <a:cs typeface="Calibri" panose="020F0502020204030204" pitchFamily="34" charset="0"/>
              </a:rPr>
              <a:t>and will</a:t>
            </a:r>
            <a:r>
              <a:rPr lang="en-GB" sz="1400" i="0" dirty="0">
                <a:solidFill>
                  <a:schemeClr val="tx1">
                    <a:lumMod val="65000"/>
                    <a:lumOff val="35000"/>
                  </a:schemeClr>
                </a:solidFill>
                <a:effectLst/>
                <a:highlight>
                  <a:srgbClr val="FFFF00"/>
                </a:highlight>
                <a:latin typeface="Calibri" panose="020F0502020204030204" pitchFamily="34" charset="0"/>
                <a:cs typeface="Calibri" panose="020F0502020204030204" pitchFamily="34" charset="0"/>
              </a:rPr>
              <a:t> not </a:t>
            </a:r>
            <a:r>
              <a:rPr lang="en-GB" sz="1400" b="0" i="0" dirty="0">
                <a:solidFill>
                  <a:schemeClr val="tx1">
                    <a:lumMod val="65000"/>
                    <a:lumOff val="35000"/>
                  </a:schemeClr>
                </a:solidFill>
                <a:effectLst/>
                <a:highlight>
                  <a:srgbClr val="FFFF00"/>
                </a:highlight>
                <a:latin typeface="Calibri" panose="020F0502020204030204" pitchFamily="34" charset="0"/>
                <a:cs typeface="Calibri" panose="020F0502020204030204" pitchFamily="34" charset="0"/>
              </a:rPr>
              <a:t>take our finance because their agent will have sold their old house for more.</a:t>
            </a:r>
            <a:br>
              <a:rPr lang="en-GB" sz="1400" dirty="0">
                <a:solidFill>
                  <a:schemeClr val="tx1">
                    <a:lumMod val="65000"/>
                    <a:lumOff val="35000"/>
                  </a:schemeClr>
                </a:solidFill>
                <a:cs typeface="Calibri" panose="020F0502020204030204" pitchFamily="34" charset="0"/>
              </a:rPr>
            </a:b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An </a:t>
            </a:r>
            <a:r>
              <a:rPr lang="en-GB" sz="1400" b="1" i="0" dirty="0">
                <a:solidFill>
                  <a:schemeClr val="tx1">
                    <a:lumMod val="65000"/>
                    <a:lumOff val="35000"/>
                  </a:schemeClr>
                </a:solidFill>
                <a:effectLst/>
                <a:latin typeface="Calibri" panose="020F0502020204030204" pitchFamily="34" charset="0"/>
                <a:cs typeface="Calibri" panose="020F0502020204030204" pitchFamily="34" charset="0"/>
              </a:rPr>
              <a:t>insurance</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 type solution. Long on Fees - Short on Drawdowns; </a:t>
            </a:r>
            <a:b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br>
            <a:r>
              <a:rPr lang="en-GB" sz="1200" b="1" i="0" dirty="0">
                <a:solidFill>
                  <a:srgbClr val="004F8A"/>
                </a:solidFill>
                <a:effectLst/>
                <a:latin typeface="Calibri" panose="020F0502020204030204" pitchFamily="34" charset="0"/>
                <a:cs typeface="Calibri" panose="020F0502020204030204" pitchFamily="34" charset="0"/>
              </a:rPr>
              <a:t>(2) </a:t>
            </a:r>
            <a:r>
              <a:rPr lang="en-GB" sz="1400" b="0" i="0" dirty="0">
                <a:solidFill>
                  <a:schemeClr val="tx1">
                    <a:lumMod val="65000"/>
                    <a:lumOff val="35000"/>
                  </a:schemeClr>
                </a:solidFill>
                <a:effectLst/>
                <a:latin typeface="Calibri" panose="020F0502020204030204" pitchFamily="34" charset="0"/>
                <a:cs typeface="Calibri" panose="020F0502020204030204" pitchFamily="34" charset="0"/>
              </a:rPr>
              <a:t>All homeowners using CHAIN MENDER</a:t>
            </a:r>
            <a:r>
              <a:rPr lang="en-GB" sz="1400" b="0" i="0" dirty="0">
                <a:solidFill>
                  <a:schemeClr val="tx1">
                    <a:lumMod val="65000"/>
                    <a:lumOff val="35000"/>
                  </a:schemeClr>
                </a:solidFill>
                <a:effectLst/>
                <a:latin typeface="Arial" panose="020B0604020202020204" pitchFamily="34" charset="0"/>
                <a:cs typeface="Arial" panose="020B0604020202020204" pitchFamily="34" charset="0"/>
              </a:rPr>
              <a:t>® </a:t>
            </a:r>
            <a:r>
              <a:rPr lang="en-GB" sz="1400" b="0" i="0" dirty="0">
                <a:solidFill>
                  <a:schemeClr val="tx1">
                    <a:lumMod val="65000"/>
                    <a:lumOff val="35000"/>
                  </a:schemeClr>
                </a:solidFill>
                <a:effectLst/>
                <a:cs typeface="Calibri" panose="020F0502020204030204" pitchFamily="34" charset="0"/>
              </a:rPr>
              <a:t>will take our finance.</a:t>
            </a:r>
            <a:br>
              <a:rPr lang="en-GB" sz="1400" b="1" dirty="0">
                <a:solidFill>
                  <a:schemeClr val="tx1">
                    <a:lumMod val="65000"/>
                    <a:lumOff val="35000"/>
                  </a:schemeClr>
                </a:solidFill>
                <a:cs typeface="Calibri" panose="020F0502020204030204" pitchFamily="34" charset="0"/>
              </a:rPr>
            </a:br>
            <a:br>
              <a:rPr lang="en-GB" sz="1400" b="1" dirty="0">
                <a:solidFill>
                  <a:srgbClr val="004F8A"/>
                </a:solidFill>
                <a:cs typeface="Calibri" panose="020F0502020204030204" pitchFamily="34" charset="0"/>
              </a:rPr>
            </a:br>
            <a:r>
              <a:rPr lang="en-GB" sz="1400" b="1" dirty="0">
                <a:solidFill>
                  <a:srgbClr val="004F8A"/>
                </a:solidFill>
                <a:cs typeface="Calibri" panose="020F0502020204030204" pitchFamily="34" charset="0"/>
              </a:rPr>
              <a:t>      --  </a:t>
            </a:r>
            <a:r>
              <a:rPr lang="en-GB" sz="1400" dirty="0">
                <a:solidFill>
                  <a:schemeClr val="tx1">
                    <a:lumMod val="65000"/>
                    <a:lumOff val="35000"/>
                  </a:schemeClr>
                </a:solidFill>
                <a:cs typeface="Calibri" panose="020F0502020204030204" pitchFamily="34" charset="0"/>
              </a:rPr>
              <a:t>for the </a:t>
            </a:r>
            <a:r>
              <a:rPr lang="en-GB" sz="1400" dirty="0">
                <a:solidFill>
                  <a:srgbClr val="004F8A"/>
                </a:solidFill>
                <a:cs typeface="Calibri" panose="020F0502020204030204" pitchFamily="34" charset="0"/>
                <a:hlinkClick r:id="rId9">
                  <a:extLst>
                    <a:ext uri="{A12FA001-AC4F-418D-AE19-62706E023703}">
                      <ahyp:hlinkClr xmlns:ahyp="http://schemas.microsoft.com/office/drawing/2018/hyperlinkcolor" val="tx"/>
                    </a:ext>
                  </a:extLst>
                </a:hlinkClick>
              </a:rPr>
              <a:t>Borrowers Conundrum </a:t>
            </a:r>
            <a:r>
              <a:rPr lang="en-GB" sz="1400" b="1" dirty="0">
                <a:solidFill>
                  <a:srgbClr val="004F8A"/>
                </a:solidFill>
                <a:cs typeface="Calibri" panose="020F0502020204030204" pitchFamily="34" charset="0"/>
              </a:rPr>
              <a:t>-</a:t>
            </a:r>
            <a:r>
              <a:rPr lang="en-GB" sz="1400" dirty="0">
                <a:solidFill>
                  <a:schemeClr val="tx1">
                    <a:lumMod val="65000"/>
                    <a:lumOff val="35000"/>
                  </a:schemeClr>
                </a:solidFill>
                <a:cs typeface="Calibri" panose="020F0502020204030204" pitchFamily="34" charset="0"/>
              </a:rPr>
              <a:t>  VAL FREE</a:t>
            </a:r>
            <a:r>
              <a:rPr lang="en-GB" sz="1400" dirty="0">
                <a:solidFill>
                  <a:schemeClr val="tx1">
                    <a:lumMod val="65000"/>
                    <a:lumOff val="35000"/>
                  </a:schemeClr>
                </a:solidFill>
                <a:latin typeface="+mn-lt"/>
                <a:cs typeface="Calibri" panose="020F0502020204030204" pitchFamily="34" charset="0"/>
              </a:rPr>
              <a:t>®</a:t>
            </a:r>
            <a:r>
              <a:rPr lang="en-GB" sz="1400" dirty="0">
                <a:solidFill>
                  <a:schemeClr val="tx1">
                    <a:lumMod val="65000"/>
                    <a:lumOff val="35000"/>
                  </a:schemeClr>
                </a:solidFill>
                <a:cs typeface="Calibri" panose="020F0502020204030204" pitchFamily="34" charset="0"/>
              </a:rPr>
              <a:t>  See: </a:t>
            </a:r>
            <a:r>
              <a:rPr lang="en-GB" sz="1400" dirty="0">
                <a:solidFill>
                  <a:srgbClr val="004F8A"/>
                </a:solidFill>
                <a:cs typeface="Calibri" panose="020F0502020204030204" pitchFamily="34" charset="0"/>
                <a:hlinkClick r:id="rId10">
                  <a:extLst>
                    <a:ext uri="{A12FA001-AC4F-418D-AE19-62706E023703}">
                      <ahyp:hlinkClr xmlns:ahyp="http://schemas.microsoft.com/office/drawing/2018/hyperlinkcolor" val="tx"/>
                    </a:ext>
                  </a:extLst>
                </a:hlinkClick>
              </a:rPr>
              <a:t>How it Works</a:t>
            </a:r>
            <a:endParaRPr lang="en-US" sz="1400" dirty="0">
              <a:solidFill>
                <a:srgbClr val="004F8A"/>
              </a:solidFill>
              <a:cs typeface="Calibri" panose="020F0502020204030204" pitchFamily="34" charset="0"/>
            </a:endParaRPr>
          </a:p>
        </p:txBody>
      </p:sp>
      <p:sp>
        <p:nvSpPr>
          <p:cNvPr id="7" name="Snip Single Corner Rectangle 6"/>
          <p:cNvSpPr/>
          <p:nvPr/>
        </p:nvSpPr>
        <p:spPr>
          <a:xfrm>
            <a:off x="0" y="736620"/>
            <a:ext cx="3606085" cy="6155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5"/>
          <p:cNvSpPr>
            <a:spLocks noGrp="1"/>
          </p:cNvSpPr>
          <p:nvPr>
            <p:ph type="title"/>
          </p:nvPr>
        </p:nvSpPr>
        <p:spPr>
          <a:xfrm>
            <a:off x="489397" y="892774"/>
            <a:ext cx="3812148" cy="615553"/>
          </a:xfrm>
        </p:spPr>
        <p:txBody>
          <a:bodyPr/>
          <a:lstStyle/>
          <a:p>
            <a:r>
              <a:rPr lang="en-US" b="0" dirty="0">
                <a:solidFill>
                  <a:schemeClr val="accent3"/>
                </a:solidFill>
                <a:latin typeface="Georgia" pitchFamily="18" charset="0"/>
              </a:rPr>
              <a:t>Our Solution</a:t>
            </a:r>
            <a:br>
              <a:rPr lang="en-US" b="0" dirty="0">
                <a:solidFill>
                  <a:schemeClr val="accent3"/>
                </a:solidFill>
                <a:latin typeface="Georgia" pitchFamily="18" charset="0"/>
              </a:rPr>
            </a:br>
            <a:r>
              <a:rPr lang="en-US" b="0" dirty="0">
                <a:solidFill>
                  <a:schemeClr val="accent3"/>
                </a:solidFill>
                <a:latin typeface="Georgia" pitchFamily="18" charset="0"/>
              </a:rPr>
              <a:t>  </a:t>
            </a: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3192" y="197290"/>
            <a:ext cx="1606378" cy="405889"/>
          </a:xfrm>
          <a:prstGeom prst="rect">
            <a:avLst/>
          </a:prstGeom>
        </p:spPr>
      </p:pic>
    </p:spTree>
    <p:extLst>
      <p:ext uri="{BB962C8B-B14F-4D97-AF65-F5344CB8AC3E}">
        <p14:creationId xmlns:p14="http://schemas.microsoft.com/office/powerpoint/2010/main" val="27347367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5" y="639418"/>
            <a:ext cx="9143245" cy="749248"/>
          </a:xfrm>
          <a:prstGeom prst="rect">
            <a:avLst/>
          </a:prstGeom>
        </p:spPr>
      </p:pic>
      <p:sp>
        <p:nvSpPr>
          <p:cNvPr id="7" name="Snip Single Corner Rectangle 6"/>
          <p:cNvSpPr/>
          <p:nvPr/>
        </p:nvSpPr>
        <p:spPr>
          <a:xfrm>
            <a:off x="0" y="812722"/>
            <a:ext cx="3193962" cy="485755"/>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98838" y="902910"/>
            <a:ext cx="7772400" cy="485755"/>
          </a:xfrm>
        </p:spPr>
        <p:txBody>
          <a:bodyPr/>
          <a:lstStyle/>
          <a:p>
            <a:r>
              <a:rPr lang="en-US" dirty="0"/>
              <a:t>Market</a:t>
            </a: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57879167"/>
              </p:ext>
            </p:extLst>
          </p:nvPr>
        </p:nvGraphicFramePr>
        <p:xfrm>
          <a:off x="184445" y="1388665"/>
          <a:ext cx="8775110" cy="4945145"/>
        </p:xfrm>
        <a:graphic>
          <a:graphicData uri="http://schemas.openxmlformats.org/drawingml/2006/table">
            <a:tbl>
              <a:tblPr>
                <a:tableStyleId>{5C22544A-7EE6-4342-B048-85BDC9FD1C3A}</a:tableStyleId>
              </a:tblPr>
              <a:tblGrid>
                <a:gridCol w="2062620">
                  <a:extLst>
                    <a:ext uri="{9D8B030D-6E8A-4147-A177-3AD203B41FA5}">
                      <a16:colId xmlns:a16="http://schemas.microsoft.com/office/drawing/2014/main" val="20000"/>
                    </a:ext>
                  </a:extLst>
                </a:gridCol>
                <a:gridCol w="1398961">
                  <a:extLst>
                    <a:ext uri="{9D8B030D-6E8A-4147-A177-3AD203B41FA5}">
                      <a16:colId xmlns:a16="http://schemas.microsoft.com/office/drawing/2014/main" val="20001"/>
                    </a:ext>
                  </a:extLst>
                </a:gridCol>
                <a:gridCol w="1329745">
                  <a:extLst>
                    <a:ext uri="{9D8B030D-6E8A-4147-A177-3AD203B41FA5}">
                      <a16:colId xmlns:a16="http://schemas.microsoft.com/office/drawing/2014/main" val="1081064930"/>
                    </a:ext>
                  </a:extLst>
                </a:gridCol>
                <a:gridCol w="1309922">
                  <a:extLst>
                    <a:ext uri="{9D8B030D-6E8A-4147-A177-3AD203B41FA5}">
                      <a16:colId xmlns:a16="http://schemas.microsoft.com/office/drawing/2014/main" val="1312960010"/>
                    </a:ext>
                  </a:extLst>
                </a:gridCol>
                <a:gridCol w="2673862">
                  <a:extLst>
                    <a:ext uri="{9D8B030D-6E8A-4147-A177-3AD203B41FA5}">
                      <a16:colId xmlns:a16="http://schemas.microsoft.com/office/drawing/2014/main" val="2951275507"/>
                    </a:ext>
                  </a:extLst>
                </a:gridCol>
              </a:tblGrid>
              <a:tr h="1106616">
                <a:tc>
                  <a:txBody>
                    <a:bodyPr/>
                    <a:lstStyle/>
                    <a:p>
                      <a:pPr algn="ctr"/>
                      <a:endParaRPr lang="en-US" sz="900" b="1" dirty="0">
                        <a:solidFill>
                          <a:srgbClr val="004F8A"/>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chemeClr val="tx1">
                              <a:lumMod val="65000"/>
                              <a:lumOff val="35000"/>
                            </a:schemeClr>
                          </a:solidFill>
                          <a:latin typeface="Calibri" panose="020F0502020204030204" pitchFamily="34" charset="0"/>
                        </a:rPr>
                        <a:t>Our Price Bands</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chemeClr val="tx1">
                              <a:lumMod val="65000"/>
                              <a:lumOff val="35000"/>
                            </a:schemeClr>
                          </a:solidFill>
                          <a:latin typeface="Calibri" panose="020F0502020204030204" pitchFamily="34" charset="0"/>
                        </a:rPr>
                        <a:t>£250K &gt; £500K       £500K &gt; £700K</a:t>
                      </a: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£500K &gt; £700K</a:t>
                      </a:r>
                      <a:br>
                        <a:rPr lang="en-US" sz="1400" b="1" dirty="0">
                          <a:solidFill>
                            <a:schemeClr val="tx1">
                              <a:lumMod val="65000"/>
                              <a:lumOff val="35000"/>
                            </a:schemeClr>
                          </a:solidFill>
                          <a:latin typeface="Calibri" panose="020F0502020204030204" pitchFamily="34" charset="0"/>
                        </a:rPr>
                      </a:br>
                      <a:endParaRPr lang="en-US" sz="1400" b="1" dirty="0">
                        <a:solidFill>
                          <a:schemeClr val="tx1">
                            <a:lumMod val="65000"/>
                            <a:lumOff val="35000"/>
                          </a:schemeClr>
                        </a:solidFill>
                        <a:latin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Total House Sales PA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Percentage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Opportunity/Our Market</a:t>
                      </a:r>
                    </a:p>
                    <a:p>
                      <a:pPr marL="0" marR="0" lvl="0" indent="0" algn="ctr" defTabSz="914400" rtl="0" eaLnBrk="1" fontAlgn="auto" latinLnBrk="0" hangingPunct="1">
                        <a:lnSpc>
                          <a:spcPct val="100000"/>
                        </a:lnSpc>
                        <a:spcBef>
                          <a:spcPts val="0"/>
                        </a:spcBef>
                        <a:spcAft>
                          <a:spcPts val="0"/>
                        </a:spcAft>
                        <a:buClrTx/>
                        <a:buSzTx/>
                        <a:buFontTx/>
                        <a:buNone/>
                        <a:tabLst/>
                        <a:defRPr/>
                      </a:pPr>
                      <a:br>
                        <a:rPr lang="en-US" sz="1400" b="1" dirty="0">
                          <a:solidFill>
                            <a:schemeClr val="tx1">
                              <a:lumMod val="65000"/>
                              <a:lumOff val="35000"/>
                            </a:schemeClr>
                          </a:solidFill>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0786375"/>
                  </a:ext>
                </a:extLst>
              </a:tr>
              <a:tr h="495065">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UK 2022 </a:t>
                      </a:r>
                      <a:r>
                        <a:rPr lang="en-GB" sz="1200" b="1" dirty="0">
                          <a:solidFill>
                            <a:srgbClr val="004F8A"/>
                          </a:solidFill>
                          <a:latin typeface="Calibri" panose="020F0502020204030204" pitchFamily="34" charset="0"/>
                          <a:cs typeface="Calibri" panose="020F0502020204030204" pitchFamily="34" charset="0"/>
                        </a:rPr>
                        <a:t>(1)</a:t>
                      </a:r>
                      <a:br>
                        <a:rPr lang="en-GB" sz="1400" b="1" dirty="0">
                          <a:solidFill>
                            <a:schemeClr val="tx1">
                              <a:lumMod val="65000"/>
                              <a:lumOff val="35000"/>
                            </a:schemeClr>
                          </a:solidFill>
                          <a:latin typeface="Calibri" panose="020F0502020204030204" pitchFamily="34" charset="0"/>
                          <a:cs typeface="Calibri" panose="020F0502020204030204" pitchFamily="34" charset="0"/>
                        </a:rPr>
                      </a:b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352,000</a:t>
                      </a:r>
                    </a:p>
                  </a:txBody>
                  <a:tcP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66,000</a:t>
                      </a:r>
                    </a:p>
                  </a:txBody>
                  <a:tcP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418,000</a:t>
                      </a:r>
                    </a:p>
                  </a:txBody>
                  <a:tcP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001933"/>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6112">
                <a:tc>
                  <a:txBody>
                    <a:bodyPr/>
                    <a:lstStyle/>
                    <a:p>
                      <a:pPr algn="ctr"/>
                      <a:r>
                        <a:rPr lang="en-US" sz="1400" b="1" dirty="0">
                          <a:solidFill>
                            <a:schemeClr val="tx1">
                              <a:lumMod val="65000"/>
                              <a:lumOff val="35000"/>
                            </a:schemeClr>
                          </a:solidFill>
                          <a:latin typeface="Calibri" panose="020F0502020204030204" pitchFamily="34" charset="0"/>
                        </a:rPr>
                        <a:t>England + Wales </a:t>
                      </a:r>
                      <a:r>
                        <a:rPr lang="en-US" sz="1200" b="1" dirty="0">
                          <a:solidFill>
                            <a:srgbClr val="004F8A"/>
                          </a:solidFill>
                          <a:latin typeface="Calibri" panose="020F0502020204030204" pitchFamily="34" charset="0"/>
                        </a:rPr>
                        <a:t>(1) </a:t>
                      </a:r>
                      <a:r>
                        <a:rPr lang="en-US" sz="1400" b="0" dirty="0">
                          <a:solidFill>
                            <a:schemeClr val="tx1">
                              <a:lumMod val="65000"/>
                              <a:lumOff val="35000"/>
                            </a:schemeClr>
                          </a:solidFill>
                          <a:highlight>
                            <a:srgbClr val="FFFF00"/>
                          </a:highlight>
                          <a:latin typeface="Calibri" panose="020F0502020204030204" pitchFamily="34" charset="0"/>
                        </a:rPr>
                        <a:t>Opportunity</a:t>
                      </a:r>
                      <a:r>
                        <a:rPr lang="en-US" sz="1400" b="1" dirty="0">
                          <a:solidFill>
                            <a:schemeClr val="tx1">
                              <a:lumMod val="65000"/>
                              <a:lumOff val="35000"/>
                            </a:schemeClr>
                          </a:solidFill>
                          <a:highlight>
                            <a:srgbClr val="FFFF00"/>
                          </a:highlight>
                          <a:latin typeface="Calibri" panose="020F0502020204030204" pitchFamily="34" charset="0"/>
                        </a:rPr>
                        <a:t> </a:t>
                      </a:r>
                      <a:r>
                        <a:rPr lang="en-US" sz="1400" b="0" dirty="0">
                          <a:solidFill>
                            <a:schemeClr val="tx1">
                              <a:lumMod val="65000"/>
                              <a:lumOff val="35000"/>
                            </a:schemeClr>
                          </a:solidFill>
                          <a:highlight>
                            <a:srgbClr val="FFFF00"/>
                          </a:highlight>
                          <a:latin typeface="Calibri" panose="020F0502020204030204" pitchFamily="34" charset="0"/>
                        </a:rPr>
                        <a:t>/ Our Market</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285,000 </a:t>
                      </a:r>
                      <a:endParaRPr lang="en-US" sz="900" b="1" dirty="0">
                        <a:solidFill>
                          <a:srgbClr val="004F8A"/>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53,000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65000"/>
                            <a:lumOff val="35000"/>
                          </a:schemeClr>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highlight>
                            <a:srgbClr val="FFFF00"/>
                          </a:highlight>
                          <a:latin typeface="Calibri" panose="020F0502020204030204" pitchFamily="34" charset="0"/>
                        </a:rPr>
                        <a:t>338,000</a:t>
                      </a:r>
                      <a:br>
                        <a:rPr lang="en-US" sz="1400" b="1" dirty="0">
                          <a:solidFill>
                            <a:schemeClr val="tx1">
                              <a:lumMod val="65000"/>
                              <a:lumOff val="35000"/>
                            </a:schemeClr>
                          </a:solidFill>
                          <a:latin typeface="Calibri" panose="020F0502020204030204" pitchFamily="34" charset="0"/>
                        </a:rPr>
                      </a:br>
                      <a:endParaRPr lang="en-US" sz="9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26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45% Prospective Customers</a:t>
                      </a:r>
                      <a:r>
                        <a:rPr lang="en-US" sz="900" b="1" dirty="0">
                          <a:solidFill>
                            <a:srgbClr val="002060"/>
                          </a:solidFill>
                          <a:latin typeface="Calibri" panose="020F0502020204030204" pitchFamily="34" charset="0"/>
                        </a:rPr>
                        <a:t> </a:t>
                      </a:r>
                      <a:r>
                        <a:rPr lang="en-US" sz="1200" b="1" dirty="0">
                          <a:solidFill>
                            <a:srgbClr val="004F8A"/>
                          </a:solidFill>
                          <a:latin typeface="Calibri" panose="020F050202020403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65000"/>
                              <a:lumOff val="35000"/>
                            </a:schemeClr>
                          </a:solidFill>
                          <a:latin typeface="Calibri" panose="020F0502020204030204" pitchFamily="34" charset="0"/>
                        </a:rPr>
                        <a:t>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128,000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24,000</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65000"/>
                              <a:lumOff val="35000"/>
                            </a:schemeClr>
                          </a:solidFill>
                          <a:latin typeface="Calibri" panose="020F0502020204030204" pitchFamily="34" charset="0"/>
                        </a:rPr>
                        <a:t>152,000 </a:t>
                      </a:r>
                      <a:endParaRPr lang="en-US" sz="900" b="1" dirty="0">
                        <a:solidFill>
                          <a:srgbClr val="004F8A"/>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0.57%</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7500107"/>
                  </a:ext>
                </a:extLst>
              </a:tr>
              <a:tr h="902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Core Proposition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latin typeface="Calibri" panose="020F0502020204030204" pitchFamily="34" charset="0"/>
                        </a:rPr>
                        <a:t>Y1 + Y2</a:t>
                      </a:r>
                      <a:br>
                        <a:rPr lang="en-US" sz="1400" b="1" dirty="0">
                          <a:solidFill>
                            <a:schemeClr val="tx1">
                              <a:lumMod val="65000"/>
                              <a:lumOff val="35000"/>
                            </a:schemeClr>
                          </a:solidFill>
                          <a:latin typeface="Calibri" panose="020F0502020204030204" pitchFamily="34" charset="0"/>
                        </a:rPr>
                      </a:br>
                      <a:endParaRPr lang="en-US" sz="9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dirty="0">
                        <a:solidFill>
                          <a:schemeClr val="tx1">
                            <a:lumMod val="65000"/>
                            <a:lumOff val="35000"/>
                          </a:schemeClr>
                        </a:solidFill>
                        <a:highlight>
                          <a:srgbClr val="FFFFFF"/>
                        </a:highlight>
                        <a:latin typeface="Calibri" panose="020F0502020204030204" pitchFamily="34" charset="0"/>
                      </a:endParaRPr>
                    </a:p>
                    <a:p>
                      <a:pPr algn="ctr"/>
                      <a:r>
                        <a:rPr lang="en-US" sz="1400" b="0" dirty="0">
                          <a:solidFill>
                            <a:schemeClr val="tx1">
                              <a:lumMod val="65000"/>
                              <a:lumOff val="35000"/>
                            </a:schemeClr>
                          </a:solidFill>
                          <a:highlight>
                            <a:srgbClr val="FFFFFF"/>
                          </a:highlight>
                          <a:latin typeface="Calibri" panose="020F0502020204030204" pitchFamily="34" charset="0"/>
                        </a:rPr>
                        <a:t>633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60000"/>
                              <a:lumOff val="40000"/>
                            </a:schemeClr>
                          </a:solidFill>
                          <a:highlight>
                            <a:srgbClr val="FFFFFF"/>
                          </a:highlight>
                          <a:latin typeface="Calibri" panose="020F0502020204030204" pitchFamily="34" charset="0"/>
                        </a:rPr>
                        <a:t>D39 + D86</a:t>
                      </a:r>
                      <a:br>
                        <a:rPr lang="en-US" sz="1400" b="0" dirty="0">
                          <a:solidFill>
                            <a:schemeClr val="accent2">
                              <a:lumMod val="60000"/>
                              <a:lumOff val="40000"/>
                            </a:schemeClr>
                          </a:solidFill>
                          <a:highlight>
                            <a:srgbClr val="FFFFFF"/>
                          </a:highlight>
                          <a:latin typeface="Calibri" panose="020F0502020204030204" pitchFamily="34" charset="0"/>
                        </a:rPr>
                      </a:br>
                      <a:endParaRPr lang="en-US" sz="1400" b="0" dirty="0">
                        <a:solidFill>
                          <a:schemeClr val="tx1">
                            <a:lumMod val="65000"/>
                            <a:lumOff val="35000"/>
                          </a:schemeClr>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a:solidFill>
                            <a:schemeClr val="tx1">
                              <a:lumMod val="65000"/>
                              <a:lumOff val="35000"/>
                            </a:schemeClr>
                          </a:solidFill>
                          <a:highlight>
                            <a:srgbClr val="FFFFFF"/>
                          </a:highlight>
                          <a:latin typeface="Calibri" panose="020F0502020204030204" pitchFamily="34" charset="0"/>
                        </a:rPr>
                        <a:t>245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60000"/>
                              <a:lumOff val="40000"/>
                            </a:schemeClr>
                          </a:solidFill>
                          <a:highlight>
                            <a:srgbClr val="FFFFFF"/>
                          </a:highlight>
                          <a:latin typeface="Calibri" panose="020F0502020204030204" pitchFamily="34" charset="0"/>
                        </a:rPr>
                        <a:t>G39 + G86 </a:t>
                      </a: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65000"/>
                              <a:lumOff val="35000"/>
                            </a:schemeClr>
                          </a:solidFill>
                          <a:highlight>
                            <a:srgbClr val="FFFFFF"/>
                          </a:highlight>
                          <a:latin typeface="Calibri" panose="020F0502020204030204" pitchFamily="34" charset="0"/>
                        </a:rPr>
                        <a:t>878 Product Sales </a:t>
                      </a:r>
                      <a:r>
                        <a:rPr lang="en-US" sz="1200" b="1" dirty="0">
                          <a:solidFill>
                            <a:srgbClr val="004F8A"/>
                          </a:solidFill>
                          <a:highlight>
                            <a:srgbClr val="FFFFFF"/>
                          </a:highlight>
                          <a:latin typeface="Calibri" panose="020F0502020204030204" pitchFamily="34" charset="0"/>
                        </a:rPr>
                        <a:t>(3)</a:t>
                      </a:r>
                    </a:p>
                    <a:p>
                      <a:pPr algn="ctr"/>
                      <a:r>
                        <a:rPr lang="en-US" sz="1400" b="1" dirty="0">
                          <a:solidFill>
                            <a:schemeClr val="accent2">
                              <a:lumMod val="60000"/>
                              <a:lumOff val="40000"/>
                            </a:schemeClr>
                          </a:solidFill>
                          <a:highlight>
                            <a:srgbClr val="FFFFFF"/>
                          </a:highlight>
                          <a:latin typeface="Calibri" panose="020F0502020204030204" pitchFamily="34" charset="0"/>
                        </a:rPr>
                        <a:t>i39 + i86 </a:t>
                      </a:r>
                      <a:endParaRPr lang="en-US" sz="1400" b="1" dirty="0">
                        <a:solidFill>
                          <a:schemeClr val="tx1">
                            <a:lumMod val="65000"/>
                            <a:lumOff val="35000"/>
                          </a:schemeClr>
                        </a:solidFill>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65000"/>
                              <a:lumOff val="35000"/>
                            </a:schemeClr>
                          </a:solidFill>
                          <a:highlight>
                            <a:srgbClr val="FFFF00"/>
                          </a:highlight>
                          <a:latin typeface="Calibri" panose="020F0502020204030204" pitchFamily="34" charset="0"/>
                        </a:rPr>
                        <a:t>0.25% </a:t>
                      </a:r>
                      <a:r>
                        <a:rPr lang="en-US" sz="1000" b="1" dirty="0">
                          <a:solidFill>
                            <a:srgbClr val="004F8A"/>
                          </a:solidFill>
                          <a:highlight>
                            <a:srgbClr val="FFFF00"/>
                          </a:highlight>
                          <a:latin typeface="+mn-lt"/>
                        </a:rPr>
                        <a:t>(3)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1833741"/>
                  </a:ext>
                </a:extLst>
              </a:tr>
              <a:tr h="4950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Calibri" panose="020F0502020204030204" pitchFamily="34" charset="0"/>
                          <a:ea typeface="Times New Roman" panose="02020603050405020304" pitchFamily="18" charset="0"/>
                        </a:rPr>
                        <a:t>Growth </a:t>
                      </a:r>
                      <a:br>
                        <a:rPr lang="en-US" sz="1400" b="1" dirty="0">
                          <a:solidFill>
                            <a:schemeClr val="tx1">
                              <a:lumMod val="65000"/>
                              <a:lumOff val="35000"/>
                            </a:schemeClr>
                          </a:solidFill>
                          <a:effectLst/>
                          <a:latin typeface="Calibri" panose="020F0502020204030204" pitchFamily="34" charset="0"/>
                          <a:ea typeface="Times New Roman" panose="02020603050405020304" pitchFamily="18" charset="0"/>
                        </a:rPr>
                      </a:br>
                      <a:endParaRPr lang="en-US" sz="1400" b="1" dirty="0">
                        <a:solidFill>
                          <a:schemeClr val="tx1">
                            <a:lumMod val="65000"/>
                            <a:lumOff val="35000"/>
                          </a:schemeClr>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65000"/>
                              <a:lumOff val="35000"/>
                            </a:schemeClr>
                          </a:solidFill>
                          <a:effectLst/>
                          <a:latin typeface="Calibri" panose="020F0502020204030204" pitchFamily="34" charset="0"/>
                          <a:ea typeface="Times New Roman" panose="02020603050405020304" pitchFamily="18" charset="0"/>
                        </a:rPr>
                        <a:t>National Rollout / Overseas Franchising </a:t>
                      </a:r>
                      <a:r>
                        <a:rPr lang="en-US" sz="1200" b="1" dirty="0">
                          <a:solidFill>
                            <a:srgbClr val="004F8A"/>
                          </a:solidFill>
                          <a:effectLst/>
                          <a:latin typeface="Calibri" panose="020F0502020204030204" pitchFamily="34" charset="0"/>
                          <a:ea typeface="Times New Roman" panose="02020603050405020304" pitchFamily="18" charset="0"/>
                        </a:rPr>
                        <a:t>(3)</a:t>
                      </a:r>
                      <a:endParaRPr lang="en-US" sz="1400" b="1" dirty="0">
                        <a:solidFill>
                          <a:schemeClr val="tx1">
                            <a:lumMod val="65000"/>
                            <a:lumOff val="35000"/>
                          </a:schemeClr>
                        </a:solidFill>
                        <a:effectLst/>
                        <a:latin typeface="Calibri" panose="020F0502020204030204" pitchFamily="34"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effectLst/>
                        <a:latin typeface="Calibri" panose="020F0502020204030204" pitchFamily="34" charset="0"/>
                        <a:ea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effectLst/>
                        <a:latin typeface="Calibri" panose="020F0502020204030204" pitchFamily="34" charset="0"/>
                        <a:ea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effectLst/>
                        <a:latin typeface="Calibri" panose="020F0502020204030204" pitchFamily="34" charset="0"/>
                        <a:ea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8533241"/>
                  </a:ext>
                </a:extLst>
              </a:tr>
              <a:tr h="49506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4F8A"/>
                          </a:solidFill>
                          <a:latin typeface="Calibri" panose="020F0502020204030204" pitchFamily="34" charset="0"/>
                        </a:rPr>
                        <a:t>(1) </a:t>
                      </a:r>
                      <a:r>
                        <a:rPr lang="en-GB" sz="1400" b="0" dirty="0">
                          <a:solidFill>
                            <a:schemeClr val="tx1">
                              <a:lumMod val="65000"/>
                              <a:lumOff val="35000"/>
                            </a:schemeClr>
                          </a:solidFill>
                          <a:latin typeface="Calibri" panose="020F0502020204030204" pitchFamily="34" charset="0"/>
                        </a:rPr>
                        <a:t>See: </a:t>
                      </a:r>
                      <a:r>
                        <a:rPr lang="en-GB" sz="1400" b="0" dirty="0">
                          <a:solidFill>
                            <a:srgbClr val="004F8A"/>
                          </a:solidFill>
                          <a:latin typeface="Calibri" panose="020F0502020204030204" pitchFamily="34" charset="0"/>
                          <a:hlinkClick r:id="rId4" action="ppaction://hlinksldjump">
                            <a:extLst>
                              <a:ext uri="{A12FA001-AC4F-418D-AE19-62706E023703}">
                                <ahyp:hlinkClr xmlns:ahyp="http://schemas.microsoft.com/office/drawing/2018/hyperlinkcolor" val="tx"/>
                              </a:ext>
                            </a:extLst>
                          </a:hlinkClick>
                        </a:rPr>
                        <a:t>Slide 9 </a:t>
                      </a:r>
                      <a:r>
                        <a:rPr lang="en-GB" sz="1200" b="1" dirty="0">
                          <a:solidFill>
                            <a:srgbClr val="004F8A"/>
                          </a:solidFill>
                          <a:latin typeface="Calibri" panose="020F0502020204030204" pitchFamily="34" charset="0"/>
                        </a:rPr>
                        <a:t>(2)  </a:t>
                      </a:r>
                      <a:r>
                        <a:rPr lang="en-GB" sz="1400" b="0" dirty="0">
                          <a:solidFill>
                            <a:schemeClr val="tx1">
                              <a:lumMod val="65000"/>
                              <a:lumOff val="35000"/>
                            </a:schemeClr>
                          </a:solidFill>
                          <a:latin typeface="Calibri" panose="020F0502020204030204" pitchFamily="34" charset="0"/>
                        </a:rPr>
                        <a:t>Market Research See: </a:t>
                      </a:r>
                      <a:r>
                        <a:rPr lang="en-GB" sz="1400" b="0" dirty="0">
                          <a:solidFill>
                            <a:srgbClr val="004F8A"/>
                          </a:solidFill>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Slide 18 </a:t>
                      </a:r>
                      <a:r>
                        <a:rPr lang="en-GB" sz="1200" b="0" dirty="0">
                          <a:solidFill>
                            <a:srgbClr val="004F8A"/>
                          </a:solidFill>
                          <a:latin typeface="Calibri" panose="020F0502020204030204" pitchFamily="34" charset="0"/>
                          <a:hlinkClick r:id="rId5" action="ppaction://hlinksldjump">
                            <a:extLst>
                              <a:ext uri="{A12FA001-AC4F-418D-AE19-62706E023703}">
                                <ahyp:hlinkClr xmlns:ahyp="http://schemas.microsoft.com/office/drawing/2018/hyperlinkcolor" val="tx"/>
                              </a:ext>
                            </a:extLst>
                          </a:hlinkClick>
                        </a:rPr>
                        <a:t> </a:t>
                      </a:r>
                      <a:r>
                        <a:rPr lang="en-GB" sz="1200" b="1" dirty="0">
                          <a:solidFill>
                            <a:srgbClr val="004F8A"/>
                          </a:solidFill>
                          <a:latin typeface="Calibri" panose="020F0502020204030204" pitchFamily="34" charset="0"/>
                        </a:rPr>
                        <a:t>(3) </a:t>
                      </a:r>
                      <a:r>
                        <a:rPr lang="en-GB" sz="1400" b="0" dirty="0">
                          <a:solidFill>
                            <a:schemeClr val="tx1">
                              <a:lumMod val="65000"/>
                              <a:lumOff val="35000"/>
                            </a:schemeClr>
                          </a:solidFill>
                          <a:latin typeface="Calibri" panose="020F0502020204030204" pitchFamily="34" charset="0"/>
                        </a:rPr>
                        <a:t>See: </a:t>
                      </a:r>
                      <a:r>
                        <a:rPr lang="en-GB" sz="1400" b="0" dirty="0">
                          <a:solidFill>
                            <a:srgbClr val="004F8A"/>
                          </a:solidFill>
                          <a:latin typeface="Calibri" panose="020F0502020204030204" pitchFamily="34" charset="0"/>
                          <a:hlinkClick r:id="rId6" action="ppaction://hlinksldjump">
                            <a:extLst>
                              <a:ext uri="{A12FA001-AC4F-418D-AE19-62706E023703}">
                                <ahyp:hlinkClr xmlns:ahyp="http://schemas.microsoft.com/office/drawing/2018/hyperlinkcolor" val="tx"/>
                              </a:ext>
                            </a:extLst>
                          </a:hlinkClick>
                        </a:rPr>
                        <a:t>Slide 21 </a:t>
                      </a:r>
                      <a:r>
                        <a:rPr lang="en-GB" sz="1400" b="0" dirty="0">
                          <a:solidFill>
                            <a:schemeClr val="tx1">
                              <a:lumMod val="65000"/>
                              <a:lumOff val="35000"/>
                            </a:schemeClr>
                          </a:solidFill>
                          <a:latin typeface="Calibri" panose="020F0502020204030204" pitchFamily="34" charset="0"/>
                        </a:rPr>
                        <a:t>and  </a:t>
                      </a:r>
                      <a:r>
                        <a:rPr lang="en-GB" sz="1400" b="0" dirty="0">
                          <a:solidFill>
                            <a:srgbClr val="004F8A"/>
                          </a:solidFill>
                          <a:latin typeface="Calibri" panose="020F0502020204030204" pitchFamily="34" charset="0"/>
                          <a:hlinkClick r:id="rId7" action="ppaction://hlinksldjump">
                            <a:extLst>
                              <a:ext uri="{A12FA001-AC4F-418D-AE19-62706E023703}">
                                <ahyp:hlinkClr xmlns:ahyp="http://schemas.microsoft.com/office/drawing/2018/hyperlinkcolor" val="tx"/>
                              </a:ext>
                            </a:extLst>
                          </a:hlinkClick>
                        </a:rPr>
                        <a:t>Slide 37</a:t>
                      </a:r>
                      <a:endParaRPr lang="en-US" sz="1400" b="0" dirty="0">
                        <a:solidFill>
                          <a:srgbClr val="004F8A"/>
                        </a:solidFill>
                        <a:latin typeface="Calibri" panose="020F0502020204030204" pitchFamily="34" charset="0"/>
                      </a:endParaRPr>
                    </a:p>
                  </a:txBody>
                  <a:tcPr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lumMod val="65000"/>
                            <a:lumOff val="35000"/>
                          </a:schemeClr>
                        </a:solidFill>
                        <a:effectLst/>
                        <a:latin typeface="Calibri" panose="020F0502020204030204" pitchFamily="34"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T w="12700" cmpd="sng">
                      <a:noFill/>
                    </a:lnT>
                  </a:tcPr>
                </a:tc>
                <a:extLst>
                  <a:ext uri="{0D108BD9-81ED-4DB2-BD59-A6C34878D82A}">
                    <a16:rowId xmlns:a16="http://schemas.microsoft.com/office/drawing/2014/main" val="2763621630"/>
                  </a:ext>
                </a:extLst>
              </a:tr>
            </a:tbl>
          </a:graphicData>
        </a:graphic>
      </p:graphicFrame>
    </p:spTree>
    <p:extLst>
      <p:ext uri="{BB962C8B-B14F-4D97-AF65-F5344CB8AC3E}">
        <p14:creationId xmlns:p14="http://schemas.microsoft.com/office/powerpoint/2010/main" val="73447524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627869"/>
            <a:ext cx="9143245" cy="1314098"/>
          </a:xfrm>
          <a:prstGeom prst="rect">
            <a:avLst/>
          </a:prstGeom>
        </p:spPr>
      </p:pic>
      <p:sp>
        <p:nvSpPr>
          <p:cNvPr id="5" name="Snip Single Corner Rectangle 4"/>
          <p:cNvSpPr/>
          <p:nvPr/>
        </p:nvSpPr>
        <p:spPr>
          <a:xfrm>
            <a:off x="0" y="964918"/>
            <a:ext cx="4739426" cy="824753"/>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09019" y="1104828"/>
            <a:ext cx="7772400" cy="307777"/>
          </a:xfrm>
        </p:spPr>
        <p:txBody>
          <a:bodyPr/>
          <a:lstStyle/>
          <a:p>
            <a:r>
              <a:rPr lang="en-US" dirty="0"/>
              <a:t>Target Property </a:t>
            </a:r>
          </a:p>
        </p:txBody>
      </p:sp>
      <p:sp>
        <p:nvSpPr>
          <p:cNvPr id="3" name="Content Placeholder 2"/>
          <p:cNvSpPr>
            <a:spLocks noGrp="1"/>
          </p:cNvSpPr>
          <p:nvPr>
            <p:ph sz="quarter" idx="1"/>
          </p:nvPr>
        </p:nvSpPr>
        <p:spPr>
          <a:xfrm>
            <a:off x="509019" y="1725417"/>
            <a:ext cx="8125962" cy="3190617"/>
          </a:xfrm>
        </p:spPr>
        <p:txBody>
          <a:bodyPr/>
          <a:lstStyle/>
          <a:p>
            <a:pPr>
              <a:spcBef>
                <a:spcPts val="400"/>
              </a:spcBef>
            </a:pPr>
            <a:endParaRPr lang="en-US" dirty="0">
              <a:solidFill>
                <a:schemeClr val="tx1">
                  <a:lumMod val="65000"/>
                  <a:lumOff val="35000"/>
                </a:schemeClr>
              </a:solidFill>
            </a:endParaRPr>
          </a:p>
          <a:p>
            <a:pPr marL="114300" lvl="1" indent="-114300">
              <a:spcBef>
                <a:spcPts val="400"/>
              </a:spcBef>
            </a:pPr>
            <a:r>
              <a:rPr lang="en-GB" sz="1400" dirty="0">
                <a:solidFill>
                  <a:schemeClr val="tx1">
                    <a:lumMod val="65000"/>
                    <a:lumOff val="35000"/>
                  </a:schemeClr>
                </a:solidFill>
              </a:rPr>
              <a:t>    England and Wales</a:t>
            </a:r>
          </a:p>
          <a:p>
            <a:pPr marL="114300" lvl="1" indent="-114300">
              <a:spcBef>
                <a:spcPts val="400"/>
              </a:spcBef>
            </a:pPr>
            <a:r>
              <a:rPr lang="en-GB" sz="1400" dirty="0">
                <a:solidFill>
                  <a:schemeClr val="tx1">
                    <a:lumMod val="65000"/>
                    <a:lumOff val="35000"/>
                  </a:schemeClr>
                </a:solidFill>
              </a:rPr>
              <a:t>    Price Bands: £250,000  &gt;  £500,00 </a:t>
            </a:r>
            <a:r>
              <a:rPr lang="en-GB" sz="900" b="1" dirty="0">
                <a:solidFill>
                  <a:srgbClr val="004F8A"/>
                </a:solidFill>
              </a:rPr>
              <a:t> </a:t>
            </a:r>
            <a:r>
              <a:rPr lang="en-GB" sz="1400" dirty="0">
                <a:solidFill>
                  <a:schemeClr val="tx1">
                    <a:lumMod val="65000"/>
                    <a:lumOff val="35000"/>
                  </a:schemeClr>
                </a:solidFill>
              </a:rPr>
              <a:t>and £500,000  &gt;  £700,000 </a:t>
            </a:r>
            <a:endParaRPr lang="en-GB" sz="900" b="1" dirty="0">
              <a:solidFill>
                <a:srgbClr val="004F8A"/>
              </a:solidFill>
            </a:endParaRPr>
          </a:p>
          <a:p>
            <a:pPr marL="114300" lvl="1" indent="-114300">
              <a:spcBef>
                <a:spcPts val="400"/>
              </a:spcBef>
            </a:pPr>
            <a:r>
              <a:rPr lang="en-GB" sz="1400" dirty="0">
                <a:solidFill>
                  <a:schemeClr val="tx1">
                    <a:lumMod val="65000"/>
                    <a:lumOff val="35000"/>
                  </a:schemeClr>
                </a:solidFill>
              </a:rPr>
              <a:t>    Detached, Semi-det, Terraced</a:t>
            </a:r>
          </a:p>
          <a:p>
            <a:pPr marL="114300" lvl="1" indent="-114300">
              <a:spcBef>
                <a:spcPts val="400"/>
              </a:spcBef>
            </a:pPr>
            <a:r>
              <a:rPr lang="en-GB" sz="1400" dirty="0">
                <a:solidFill>
                  <a:schemeClr val="tx1">
                    <a:lumMod val="65000"/>
                    <a:lumOff val="35000"/>
                  </a:schemeClr>
                </a:solidFill>
              </a:rPr>
              <a:t>    At least 3 local sale </a:t>
            </a:r>
            <a:r>
              <a:rPr lang="en-GB" sz="1400" dirty="0" err="1">
                <a:solidFill>
                  <a:schemeClr val="tx1">
                    <a:lumMod val="65000"/>
                    <a:lumOff val="35000"/>
                  </a:schemeClr>
                </a:solidFill>
              </a:rPr>
              <a:t>comparables</a:t>
            </a:r>
            <a:r>
              <a:rPr lang="en-GB" sz="1400" dirty="0">
                <a:solidFill>
                  <a:schemeClr val="tx1">
                    <a:lumMod val="65000"/>
                    <a:lumOff val="35000"/>
                  </a:schemeClr>
                </a:solidFill>
              </a:rPr>
              <a:t> </a:t>
            </a:r>
          </a:p>
          <a:p>
            <a:pPr marL="114300" lvl="1" indent="-114300">
              <a:spcBef>
                <a:spcPts val="400"/>
              </a:spcBef>
            </a:pPr>
            <a:r>
              <a:rPr lang="en-GB" sz="1400" dirty="0">
                <a:solidFill>
                  <a:schemeClr val="tx1">
                    <a:lumMod val="65000"/>
                    <a:lumOff val="35000"/>
                  </a:schemeClr>
                </a:solidFill>
              </a:rPr>
              <a:t>    Urban / Freehold  / Registered Title / no Perils</a:t>
            </a:r>
          </a:p>
          <a:p>
            <a:pPr marL="114300" lvl="1" indent="-114300">
              <a:spcBef>
                <a:spcPts val="400"/>
              </a:spcBef>
            </a:pPr>
            <a:r>
              <a:rPr lang="en-GB" sz="1400" dirty="0">
                <a:solidFill>
                  <a:schemeClr val="tx1">
                    <a:lumMod val="65000"/>
                    <a:lumOff val="35000"/>
                  </a:schemeClr>
                </a:solidFill>
              </a:rPr>
              <a:t>    LA Areas where house prices are stable or rising</a:t>
            </a:r>
          </a:p>
          <a:p>
            <a:pPr marL="55562" indent="-285750">
              <a:spcBef>
                <a:spcPts val="400"/>
              </a:spcBef>
              <a:buFont typeface="Arial" panose="020B0604020202020204" pitchFamily="34" charset="0"/>
              <a:buChar char="•"/>
            </a:pPr>
            <a:r>
              <a:rPr lang="en-GB" sz="1400" b="1" dirty="0">
                <a:solidFill>
                  <a:srgbClr val="FF0000"/>
                </a:solidFill>
              </a:rPr>
              <a:t>IMPORTANT POINT</a:t>
            </a:r>
            <a:r>
              <a:rPr lang="en-GB" sz="1400" dirty="0">
                <a:solidFill>
                  <a:schemeClr val="tx1">
                    <a:lumMod val="65000"/>
                    <a:lumOff val="35000"/>
                  </a:schemeClr>
                </a:solidFill>
              </a:rPr>
              <a:t>:</a:t>
            </a:r>
            <a:br>
              <a:rPr lang="en-GB" sz="1400" b="1" dirty="0">
                <a:solidFill>
                  <a:srgbClr val="FF0000"/>
                </a:solidFill>
              </a:rPr>
            </a:br>
            <a:r>
              <a:rPr lang="en-GB" sz="1400" dirty="0">
                <a:solidFill>
                  <a:schemeClr val="tx1">
                    <a:lumMod val="65000"/>
                    <a:lumOff val="35000"/>
                  </a:schemeClr>
                </a:solidFill>
              </a:rPr>
              <a:t>      </a:t>
            </a:r>
            <a:r>
              <a:rPr lang="en-GB" sz="1400" dirty="0">
                <a:solidFill>
                  <a:schemeClr val="tx1">
                    <a:lumMod val="65000"/>
                    <a:lumOff val="35000"/>
                  </a:schemeClr>
                </a:solidFill>
                <a:highlight>
                  <a:srgbClr val="FFFF00"/>
                </a:highlight>
              </a:rPr>
              <a:t>High quality assets valued within Royal Institute of Chartered Surveyors (RICS) guidelines with</a:t>
            </a:r>
            <a:br>
              <a:rPr lang="en-GB" sz="1400" dirty="0">
                <a:solidFill>
                  <a:schemeClr val="tx1">
                    <a:lumMod val="65000"/>
                    <a:lumOff val="35000"/>
                  </a:schemeClr>
                </a:solidFill>
              </a:rPr>
            </a:br>
            <a:r>
              <a:rPr lang="en-GB" sz="1400" dirty="0">
                <a:solidFill>
                  <a:schemeClr val="tx1">
                    <a:lumMod val="65000"/>
                    <a:lumOff val="35000"/>
                  </a:schemeClr>
                </a:solidFill>
              </a:rPr>
              <a:t>      </a:t>
            </a:r>
            <a:r>
              <a:rPr lang="en-GB" sz="1400" dirty="0">
                <a:solidFill>
                  <a:schemeClr val="tx1">
                    <a:lumMod val="65000"/>
                    <a:lumOff val="35000"/>
                  </a:schemeClr>
                </a:solidFill>
                <a:highlight>
                  <a:srgbClr val="FFFF00"/>
                </a:highlight>
              </a:rPr>
              <a:t>Force Majeure Clause + Financial Guarantee to cover Systemic Fall in house prices</a:t>
            </a:r>
            <a:br>
              <a:rPr lang="en-GB" sz="1400" dirty="0">
                <a:solidFill>
                  <a:schemeClr val="tx1">
                    <a:lumMod val="65000"/>
                    <a:lumOff val="35000"/>
                  </a:schemeClr>
                </a:solidFill>
              </a:rPr>
            </a:br>
            <a:br>
              <a:rPr lang="en-GB" sz="1400" dirty="0">
                <a:solidFill>
                  <a:schemeClr val="tx1">
                    <a:lumMod val="65000"/>
                    <a:lumOff val="35000"/>
                  </a:schemeClr>
                </a:solidFill>
              </a:rPr>
            </a:br>
            <a:r>
              <a:rPr lang="en-GB" sz="1400" b="1" dirty="0">
                <a:solidFill>
                  <a:schemeClr val="tx1">
                    <a:lumMod val="65000"/>
                    <a:lumOff val="35000"/>
                  </a:schemeClr>
                </a:solidFill>
              </a:rPr>
              <a:t>    </a:t>
            </a:r>
            <a:br>
              <a:rPr lang="en-GB" sz="1400" dirty="0">
                <a:solidFill>
                  <a:schemeClr val="tx1">
                    <a:lumMod val="65000"/>
                    <a:lumOff val="35000"/>
                  </a:schemeClr>
                </a:solidFill>
              </a:rPr>
            </a:br>
            <a:r>
              <a:rPr lang="en-GB" sz="1400" dirty="0">
                <a:solidFill>
                  <a:schemeClr val="tx1">
                    <a:lumMod val="65000"/>
                    <a:lumOff val="35000"/>
                  </a:schemeClr>
                </a:solidFill>
              </a:rPr>
              <a:t>    </a:t>
            </a:r>
            <a:endParaRPr lang="en-US" sz="1400" dirty="0">
              <a:solidFill>
                <a:schemeClr val="tx1">
                  <a:lumMod val="65000"/>
                  <a:lumOff val="35000"/>
                </a:schemeClr>
              </a:solidFill>
            </a:endParaRPr>
          </a:p>
        </p:txBody>
      </p:sp>
      <p:graphicFrame>
        <p:nvGraphicFramePr>
          <p:cNvPr id="7" name="Table 7">
            <a:extLst>
              <a:ext uri="{FF2B5EF4-FFF2-40B4-BE49-F238E27FC236}">
                <a16:creationId xmlns:a16="http://schemas.microsoft.com/office/drawing/2014/main" id="{B53C8293-BA69-116B-0C30-240396C1CB6C}"/>
              </a:ext>
            </a:extLst>
          </p:cNvPr>
          <p:cNvGraphicFramePr>
            <a:graphicFrameLocks noGrp="1"/>
          </p:cNvGraphicFramePr>
          <p:nvPr>
            <p:extLst>
              <p:ext uri="{D42A27DB-BD31-4B8C-83A1-F6EECF244321}">
                <p14:modId xmlns:p14="http://schemas.microsoft.com/office/powerpoint/2010/main" val="1755142756"/>
              </p:ext>
            </p:extLst>
          </p:nvPr>
        </p:nvGraphicFramePr>
        <p:xfrm>
          <a:off x="2656846" y="4468686"/>
          <a:ext cx="3219275" cy="1828800"/>
        </p:xfrm>
        <a:graphic>
          <a:graphicData uri="http://schemas.openxmlformats.org/drawingml/2006/table">
            <a:tbl>
              <a:tblPr firstRow="1" bandRow="1">
                <a:tableStyleId>{5C22544A-7EE6-4342-B048-85BDC9FD1C3A}</a:tableStyleId>
              </a:tblPr>
              <a:tblGrid>
                <a:gridCol w="2129052">
                  <a:extLst>
                    <a:ext uri="{9D8B030D-6E8A-4147-A177-3AD203B41FA5}">
                      <a16:colId xmlns:a16="http://schemas.microsoft.com/office/drawing/2014/main" val="1789005597"/>
                    </a:ext>
                  </a:extLst>
                </a:gridCol>
                <a:gridCol w="1090223">
                  <a:extLst>
                    <a:ext uri="{9D8B030D-6E8A-4147-A177-3AD203B41FA5}">
                      <a16:colId xmlns:a16="http://schemas.microsoft.com/office/drawing/2014/main" val="2086334968"/>
                    </a:ext>
                  </a:extLst>
                </a:gridCol>
              </a:tblGrid>
              <a:tr h="291215">
                <a:tc gridSpan="2">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England and Wales House Prices</a:t>
                      </a:r>
                      <a:r>
                        <a:rPr lang="en-GB" sz="1200" b="1" dirty="0">
                          <a:solidFill>
                            <a:schemeClr val="tx1">
                              <a:lumMod val="65000"/>
                              <a:lumOff val="35000"/>
                            </a:schemeClr>
                          </a:solidFill>
                          <a:latin typeface="Calibri" panose="020F0502020204030204" pitchFamily="34" charset="0"/>
                          <a:cs typeface="Calibri" panose="020F0502020204030204" pitchFamily="34" charset="0"/>
                        </a:rPr>
                        <a:t> </a:t>
                      </a:r>
                      <a:r>
                        <a:rPr lang="en-GB" sz="1200" b="1" dirty="0">
                          <a:solidFill>
                            <a:srgbClr val="004F8A"/>
                          </a:solidFill>
                          <a:latin typeface="Calibri" panose="020F0502020204030204" pitchFamily="34" charset="0"/>
                          <a:cs typeface="Calibri" panose="020F0502020204030204" pitchFamily="34" charset="0"/>
                        </a:rPr>
                        <a:t>(1)</a:t>
                      </a: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455478248"/>
                  </a:ext>
                </a:extLst>
              </a:tr>
              <a:tr h="291215">
                <a:tc>
                  <a:txBody>
                    <a:bodyPr/>
                    <a:lstStyle/>
                    <a:p>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Dec 2023</a:t>
                      </a:r>
                    </a:p>
                  </a:txBody>
                  <a:tcPr>
                    <a:noFill/>
                  </a:tcPr>
                </a:tc>
                <a:extLst>
                  <a:ext uri="{0D108BD9-81ED-4DB2-BD59-A6C34878D82A}">
                    <a16:rowId xmlns:a16="http://schemas.microsoft.com/office/drawing/2014/main" val="3404903747"/>
                  </a:ext>
                </a:extLst>
              </a:tr>
              <a:tr h="291215">
                <a:tc>
                  <a:txBody>
                    <a:bodyPr/>
                    <a:lstStyle/>
                    <a:p>
                      <a:r>
                        <a:rPr lang="en-GB" sz="1400" b="1" dirty="0">
                          <a:solidFill>
                            <a:schemeClr val="tx1">
                              <a:lumMod val="65000"/>
                              <a:lumOff val="35000"/>
                            </a:schemeClr>
                          </a:solidFill>
                          <a:latin typeface="Calibri" panose="020F0502020204030204" pitchFamily="34" charset="0"/>
                          <a:cs typeface="Calibri" panose="020F0502020204030204" pitchFamily="34" charset="0"/>
                        </a:rPr>
                        <a:t>Detached</a:t>
                      </a:r>
                    </a:p>
                  </a:txBody>
                  <a:tcP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£450,459</a:t>
                      </a:r>
                    </a:p>
                  </a:txBody>
                  <a:tcPr>
                    <a:noFill/>
                  </a:tcPr>
                </a:tc>
                <a:extLst>
                  <a:ext uri="{0D108BD9-81ED-4DB2-BD59-A6C34878D82A}">
                    <a16:rowId xmlns:a16="http://schemas.microsoft.com/office/drawing/2014/main" val="2118214511"/>
                  </a:ext>
                </a:extLst>
              </a:tr>
              <a:tr h="291215">
                <a:tc>
                  <a:txBody>
                    <a:bodyPr/>
                    <a:lstStyle/>
                    <a:p>
                      <a:r>
                        <a:rPr lang="en-GB" sz="1400" b="1" dirty="0">
                          <a:solidFill>
                            <a:schemeClr val="tx1">
                              <a:lumMod val="65000"/>
                              <a:lumOff val="35000"/>
                            </a:schemeClr>
                          </a:solidFill>
                          <a:latin typeface="Calibri" panose="020F0502020204030204" pitchFamily="34" charset="0"/>
                          <a:cs typeface="Calibri" panose="020F0502020204030204" pitchFamily="34" charset="0"/>
                        </a:rPr>
                        <a:t>Semi-detached</a:t>
                      </a:r>
                    </a:p>
                  </a:txBody>
                  <a:tcPr>
                    <a:solidFill>
                      <a:schemeClr val="bg1">
                        <a:lumMod val="95000"/>
                      </a:schemeClr>
                    </a:solid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£284,543</a:t>
                      </a:r>
                    </a:p>
                  </a:txBody>
                  <a:tcPr>
                    <a:solidFill>
                      <a:schemeClr val="bg1">
                        <a:lumMod val="95000"/>
                      </a:schemeClr>
                    </a:solidFill>
                  </a:tcPr>
                </a:tc>
                <a:extLst>
                  <a:ext uri="{0D108BD9-81ED-4DB2-BD59-A6C34878D82A}">
                    <a16:rowId xmlns:a16="http://schemas.microsoft.com/office/drawing/2014/main" val="2915770660"/>
                  </a:ext>
                </a:extLst>
              </a:tr>
              <a:tr h="291215">
                <a:tc>
                  <a:txBody>
                    <a:bodyPr/>
                    <a:lstStyle/>
                    <a:p>
                      <a:r>
                        <a:rPr lang="en-GB" sz="1400" b="1" dirty="0">
                          <a:solidFill>
                            <a:schemeClr val="tx1">
                              <a:lumMod val="65000"/>
                              <a:lumOff val="35000"/>
                            </a:schemeClr>
                          </a:solidFill>
                          <a:latin typeface="Calibri" panose="020F0502020204030204" pitchFamily="34" charset="0"/>
                          <a:cs typeface="Calibri" panose="020F0502020204030204" pitchFamily="34" charset="0"/>
                        </a:rPr>
                        <a:t>Terraced</a:t>
                      </a:r>
                    </a:p>
                  </a:txBody>
                  <a:tcP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£241,520</a:t>
                      </a:r>
                    </a:p>
                  </a:txBody>
                  <a:tcPr>
                    <a:noFill/>
                  </a:tcPr>
                </a:tc>
                <a:extLst>
                  <a:ext uri="{0D108BD9-81ED-4DB2-BD59-A6C34878D82A}">
                    <a16:rowId xmlns:a16="http://schemas.microsoft.com/office/drawing/2014/main" val="4027834298"/>
                  </a:ext>
                </a:extLst>
              </a:tr>
              <a:tr h="291215">
                <a:tc gridSpan="2">
                  <a:txBody>
                    <a:bodyPr/>
                    <a:lstStyle/>
                    <a:p>
                      <a:r>
                        <a:rPr lang="en-GB" sz="1200" b="1" dirty="0">
                          <a:solidFill>
                            <a:srgbClr val="004F8A"/>
                          </a:solidFill>
                          <a:latin typeface="Calibri" panose="020F0502020204030204" pitchFamily="34" charset="0"/>
                          <a:cs typeface="Calibri" panose="020F0502020204030204" pitchFamily="34" charset="0"/>
                        </a:rPr>
                        <a:t>(1)</a:t>
                      </a:r>
                      <a:r>
                        <a:rPr lang="en-GB" sz="1200" b="0" dirty="0">
                          <a:solidFill>
                            <a:srgbClr val="004F8A"/>
                          </a:solidFill>
                          <a:latin typeface="Calibri" panose="020F0502020204030204" pitchFamily="34" charset="0"/>
                          <a:cs typeface="Calibri" panose="020F0502020204030204" pitchFamily="34" charset="0"/>
                        </a:rPr>
                        <a:t> </a:t>
                      </a:r>
                      <a:r>
                        <a:rPr lang="en-GB" sz="1400" b="0" dirty="0">
                          <a:solidFill>
                            <a:schemeClr val="tx1">
                              <a:lumMod val="65000"/>
                              <a:lumOff val="35000"/>
                            </a:schemeClr>
                          </a:solidFill>
                          <a:latin typeface="Calibri" panose="020F0502020204030204" pitchFamily="34" charset="0"/>
                          <a:cs typeface="Calibri" panose="020F0502020204030204" pitchFamily="34" charset="0"/>
                        </a:rPr>
                        <a:t>Source HM Land Registry</a:t>
                      </a:r>
                    </a:p>
                  </a:txBody>
                  <a:tcPr>
                    <a:no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631823431"/>
                  </a:ext>
                </a:extLst>
              </a:tr>
            </a:tbl>
          </a:graphicData>
        </a:graphic>
      </p:graphicFrame>
    </p:spTree>
    <p:extLst>
      <p:ext uri="{BB962C8B-B14F-4D97-AF65-F5344CB8AC3E}">
        <p14:creationId xmlns:p14="http://schemas.microsoft.com/office/powerpoint/2010/main" val="14570944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660007"/>
            <a:ext cx="9143245" cy="964486"/>
          </a:xfrm>
          <a:prstGeom prst="rect">
            <a:avLst/>
          </a:prstGeom>
        </p:spPr>
      </p:pic>
      <p:sp>
        <p:nvSpPr>
          <p:cNvPr id="5" name="Snip Single Corner Rectangle 4"/>
          <p:cNvSpPr/>
          <p:nvPr/>
        </p:nvSpPr>
        <p:spPr>
          <a:xfrm>
            <a:off x="0" y="792688"/>
            <a:ext cx="4739426" cy="569184"/>
          </a:xfrm>
          <a:prstGeom prst="snip1Rect">
            <a:avLst>
              <a:gd name="adj" fmla="val 4166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09019" y="922077"/>
            <a:ext cx="7772400" cy="307777"/>
          </a:xfrm>
        </p:spPr>
        <p:txBody>
          <a:bodyPr/>
          <a:lstStyle/>
          <a:p>
            <a:r>
              <a:rPr lang="en-US" dirty="0"/>
              <a:t>Target Quantum</a:t>
            </a:r>
          </a:p>
        </p:txBody>
      </p:sp>
      <p:sp>
        <p:nvSpPr>
          <p:cNvPr id="3" name="Content Placeholder 2"/>
          <p:cNvSpPr>
            <a:spLocks noGrp="1"/>
          </p:cNvSpPr>
          <p:nvPr>
            <p:ph sz="quarter" idx="1"/>
          </p:nvPr>
        </p:nvSpPr>
        <p:spPr>
          <a:xfrm>
            <a:off x="509019" y="1808462"/>
            <a:ext cx="8125962" cy="861774"/>
          </a:xfrm>
        </p:spPr>
        <p:txBody>
          <a:bodyPr/>
          <a:lstStyle/>
          <a:p>
            <a:pPr>
              <a:spcBef>
                <a:spcPts val="400"/>
              </a:spcBef>
            </a:pPr>
            <a:br>
              <a:rPr lang="en-GB" sz="1400" dirty="0">
                <a:solidFill>
                  <a:schemeClr val="tx1">
                    <a:lumMod val="65000"/>
                    <a:lumOff val="35000"/>
                  </a:schemeClr>
                </a:solidFill>
              </a:rPr>
            </a:br>
            <a:br>
              <a:rPr lang="en-GB" sz="1400" dirty="0">
                <a:solidFill>
                  <a:schemeClr val="tx1">
                    <a:lumMod val="65000"/>
                    <a:lumOff val="35000"/>
                  </a:schemeClr>
                </a:solidFill>
              </a:rPr>
            </a:br>
            <a:r>
              <a:rPr lang="en-GB" sz="1400" b="1" dirty="0">
                <a:solidFill>
                  <a:schemeClr val="tx1">
                    <a:lumMod val="65000"/>
                    <a:lumOff val="35000"/>
                  </a:schemeClr>
                </a:solidFill>
              </a:rPr>
              <a:t>    </a:t>
            </a:r>
            <a:br>
              <a:rPr lang="en-GB" sz="1400" dirty="0">
                <a:solidFill>
                  <a:schemeClr val="tx1">
                    <a:lumMod val="65000"/>
                    <a:lumOff val="35000"/>
                  </a:schemeClr>
                </a:solidFill>
              </a:rPr>
            </a:br>
            <a:r>
              <a:rPr lang="en-GB" sz="1400" dirty="0">
                <a:solidFill>
                  <a:schemeClr val="tx1">
                    <a:lumMod val="65000"/>
                    <a:lumOff val="35000"/>
                  </a:schemeClr>
                </a:solidFill>
              </a:rPr>
              <a:t>    </a:t>
            </a:r>
            <a:endParaRPr lang="en-US" sz="1400" dirty="0">
              <a:solidFill>
                <a:schemeClr val="tx1">
                  <a:lumMod val="65000"/>
                  <a:lumOff val="35000"/>
                </a:schemeClr>
              </a:solidFill>
            </a:endParaRPr>
          </a:p>
        </p:txBody>
      </p:sp>
      <p:graphicFrame>
        <p:nvGraphicFramePr>
          <p:cNvPr id="7" name="Table 7">
            <a:extLst>
              <a:ext uri="{FF2B5EF4-FFF2-40B4-BE49-F238E27FC236}">
                <a16:creationId xmlns:a16="http://schemas.microsoft.com/office/drawing/2014/main" id="{B53C8293-BA69-116B-0C30-240396C1CB6C}"/>
              </a:ext>
            </a:extLst>
          </p:cNvPr>
          <p:cNvGraphicFramePr>
            <a:graphicFrameLocks noGrp="1"/>
          </p:cNvGraphicFramePr>
          <p:nvPr>
            <p:extLst>
              <p:ext uri="{D42A27DB-BD31-4B8C-83A1-F6EECF244321}">
                <p14:modId xmlns:p14="http://schemas.microsoft.com/office/powerpoint/2010/main" val="2419289163"/>
              </p:ext>
            </p:extLst>
          </p:nvPr>
        </p:nvGraphicFramePr>
        <p:xfrm>
          <a:off x="629379" y="1729122"/>
          <a:ext cx="7884484" cy="4595927"/>
        </p:xfrm>
        <a:graphic>
          <a:graphicData uri="http://schemas.openxmlformats.org/drawingml/2006/table">
            <a:tbl>
              <a:tblPr firstRow="1" bandRow="1">
                <a:tableStyleId>{5C22544A-7EE6-4342-B048-85BDC9FD1C3A}</a:tableStyleId>
              </a:tblPr>
              <a:tblGrid>
                <a:gridCol w="3024669">
                  <a:extLst>
                    <a:ext uri="{9D8B030D-6E8A-4147-A177-3AD203B41FA5}">
                      <a16:colId xmlns:a16="http://schemas.microsoft.com/office/drawing/2014/main" val="1789005597"/>
                    </a:ext>
                  </a:extLst>
                </a:gridCol>
                <a:gridCol w="1463040">
                  <a:extLst>
                    <a:ext uri="{9D8B030D-6E8A-4147-A177-3AD203B41FA5}">
                      <a16:colId xmlns:a16="http://schemas.microsoft.com/office/drawing/2014/main" val="2086334968"/>
                    </a:ext>
                  </a:extLst>
                </a:gridCol>
                <a:gridCol w="1097280">
                  <a:extLst>
                    <a:ext uri="{9D8B030D-6E8A-4147-A177-3AD203B41FA5}">
                      <a16:colId xmlns:a16="http://schemas.microsoft.com/office/drawing/2014/main" val="977926182"/>
                    </a:ext>
                  </a:extLst>
                </a:gridCol>
                <a:gridCol w="1188720">
                  <a:extLst>
                    <a:ext uri="{9D8B030D-6E8A-4147-A177-3AD203B41FA5}">
                      <a16:colId xmlns:a16="http://schemas.microsoft.com/office/drawing/2014/main" val="1547164132"/>
                    </a:ext>
                  </a:extLst>
                </a:gridCol>
                <a:gridCol w="1110775">
                  <a:extLst>
                    <a:ext uri="{9D8B030D-6E8A-4147-A177-3AD203B41FA5}">
                      <a16:colId xmlns:a16="http://schemas.microsoft.com/office/drawing/2014/main" val="371041835"/>
                    </a:ext>
                  </a:extLst>
                </a:gridCol>
              </a:tblGrid>
              <a:tr h="294636">
                <a:tc gridSpan="5">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Office of National Statistics</a:t>
                      </a: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57308572"/>
                  </a:ext>
                </a:extLst>
              </a:tr>
              <a:tr h="294636">
                <a:tc>
                  <a:txBody>
                    <a:bodyPr/>
                    <a:lstStyle/>
                    <a:p>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gridSpan="2">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Our Price Bands</a:t>
                      </a:r>
                    </a:p>
                  </a:txBody>
                  <a:tcPr>
                    <a:noFill/>
                  </a:tcPr>
                </a:tc>
                <a:tc hMerge="1">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406485466"/>
                  </a:ext>
                </a:extLst>
              </a:tr>
              <a:tr h="500880">
                <a:tc>
                  <a:txBody>
                    <a:bodyPr/>
                    <a:lstStyle/>
                    <a:p>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Total House Sales</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 £250K</a:t>
                      </a:r>
                      <a:br>
                        <a:rPr lang="en-GB" sz="1400" b="1" dirty="0">
                          <a:solidFill>
                            <a:schemeClr val="tx1">
                              <a:lumMod val="65000"/>
                              <a:lumOff val="35000"/>
                            </a:schemeClr>
                          </a:solidFill>
                          <a:latin typeface="Calibri" panose="020F0502020204030204" pitchFamily="34" charset="0"/>
                          <a:cs typeface="Calibri" panose="020F0502020204030204" pitchFamily="34" charset="0"/>
                        </a:rPr>
                      </a:br>
                      <a:r>
                        <a:rPr lang="en-GB" sz="1400" b="1" dirty="0">
                          <a:solidFill>
                            <a:schemeClr val="tx1">
                              <a:lumMod val="65000"/>
                              <a:lumOff val="35000"/>
                            </a:schemeClr>
                          </a:solidFill>
                          <a:latin typeface="Calibri" panose="020F0502020204030204" pitchFamily="34" charset="0"/>
                          <a:cs typeface="Calibri" panose="020F0502020204030204" pitchFamily="34" charset="0"/>
                        </a:rPr>
                        <a:t>  &gt; £500K</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£500K</a:t>
                      </a:r>
                    </a:p>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  &gt; £700K</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Total</a:t>
                      </a:r>
                    </a:p>
                  </a:txBody>
                  <a:tcPr>
                    <a:noFill/>
                  </a:tcPr>
                </a:tc>
                <a:extLst>
                  <a:ext uri="{0D108BD9-81ED-4DB2-BD59-A6C34878D82A}">
                    <a16:rowId xmlns:a16="http://schemas.microsoft.com/office/drawing/2014/main" val="3404903747"/>
                  </a:ext>
                </a:extLst>
              </a:tr>
              <a:tr h="294636">
                <a:tc>
                  <a:txBody>
                    <a:bodyPr/>
                    <a:lstStyle/>
                    <a:p>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32% </a:t>
                      </a:r>
                      <a:r>
                        <a:rPr lang="en-GB" sz="1200" b="1" dirty="0">
                          <a:solidFill>
                            <a:srgbClr val="004F8A"/>
                          </a:solidFill>
                          <a:latin typeface="Calibri" panose="020F0502020204030204" pitchFamily="34" charset="0"/>
                          <a:cs typeface="Calibri" panose="020F0502020204030204" pitchFamily="34" charset="0"/>
                        </a:rPr>
                        <a:t>(1)</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6% </a:t>
                      </a:r>
                      <a:r>
                        <a:rPr lang="en-GB" sz="1200" b="1" dirty="0">
                          <a:solidFill>
                            <a:srgbClr val="004F8A"/>
                          </a:solidFill>
                          <a:latin typeface="Calibri" panose="020F0502020204030204" pitchFamily="34" charset="0"/>
                          <a:cs typeface="Calibri" panose="020F0502020204030204" pitchFamily="34" charset="0"/>
                        </a:rPr>
                        <a:t>(1)</a:t>
                      </a:r>
                    </a:p>
                  </a:txBody>
                  <a:tcPr>
                    <a:noFill/>
                  </a:tcPr>
                </a:tc>
                <a:tc>
                  <a:txBody>
                    <a:bodyPr/>
                    <a:lstStyle/>
                    <a:p>
                      <a:pPr algn="ct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506472104"/>
                  </a:ext>
                </a:extLst>
              </a:tr>
              <a:tr h="294636">
                <a:tc>
                  <a:txBody>
                    <a:bodyPr/>
                    <a:lstStyle/>
                    <a:p>
                      <a:pPr algn="ctr"/>
                      <a:r>
                        <a:rPr lang="en-GB" sz="1400" b="1" dirty="0">
                          <a:solidFill>
                            <a:schemeClr val="tx1"/>
                          </a:solidFill>
                          <a:latin typeface="Calibri" panose="020F0502020204030204" pitchFamily="34" charset="0"/>
                          <a:cs typeface="Calibri" panose="020F0502020204030204" pitchFamily="34" charset="0"/>
                        </a:rPr>
                        <a:t>UK</a:t>
                      </a:r>
                      <a:r>
                        <a:rPr lang="en-GB" sz="1200" b="1" dirty="0">
                          <a:solidFill>
                            <a:srgbClr val="004F8A"/>
                          </a:solidFill>
                          <a:latin typeface="Calibri" panose="020F0502020204030204" pitchFamily="34" charset="0"/>
                          <a:cs typeface="Calibri" panose="020F0502020204030204" pitchFamily="34" charset="0"/>
                        </a:rPr>
                        <a:t> </a:t>
                      </a:r>
                    </a:p>
                  </a:txBody>
                  <a:tcP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1,100,000 </a:t>
                      </a:r>
                      <a:r>
                        <a:rPr lang="en-GB" sz="1200" b="1" dirty="0">
                          <a:solidFill>
                            <a:srgbClr val="004F8A"/>
                          </a:solidFill>
                          <a:latin typeface="Calibri" panose="020F0502020204030204" pitchFamily="34" charset="0"/>
                          <a:cs typeface="Calibri" panose="020F0502020204030204" pitchFamily="34" charset="0"/>
                        </a:rPr>
                        <a:t>(2)</a:t>
                      </a:r>
                    </a:p>
                  </a:txBody>
                  <a:tcPr>
                    <a:no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352,000</a:t>
                      </a:r>
                    </a:p>
                  </a:txBody>
                  <a:tcPr>
                    <a:no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66,000</a:t>
                      </a:r>
                    </a:p>
                  </a:txBody>
                  <a:tcPr>
                    <a:no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418,000</a:t>
                      </a:r>
                    </a:p>
                  </a:txBody>
                  <a:tcPr>
                    <a:noFill/>
                  </a:tcPr>
                </a:tc>
                <a:extLst>
                  <a:ext uri="{0D108BD9-81ED-4DB2-BD59-A6C34878D82A}">
                    <a16:rowId xmlns:a16="http://schemas.microsoft.com/office/drawing/2014/main" val="3861051304"/>
                  </a:ext>
                </a:extLst>
              </a:tr>
              <a:tr h="294636">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England and Wales </a:t>
                      </a:r>
                      <a:endParaRPr lang="en-GB" sz="1400" b="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957,000 </a:t>
                      </a:r>
                      <a:r>
                        <a:rPr lang="en-GB" sz="1200" b="1" dirty="0">
                          <a:solidFill>
                            <a:srgbClr val="004F8A"/>
                          </a:solidFill>
                          <a:latin typeface="Calibri" panose="020F0502020204030204" pitchFamily="34" charset="0"/>
                          <a:cs typeface="Calibri" panose="020F0502020204030204" pitchFamily="34" charset="0"/>
                        </a:rPr>
                        <a:t>(3)</a:t>
                      </a:r>
                    </a:p>
                  </a:txBody>
                  <a:tcPr>
                    <a:solidFill>
                      <a:schemeClr val="bg1">
                        <a:lumMod val="95000"/>
                      </a:schemeClr>
                    </a:solid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306,000</a:t>
                      </a:r>
                    </a:p>
                  </a:txBody>
                  <a:tcPr>
                    <a:solidFill>
                      <a:schemeClr val="bg1">
                        <a:lumMod val="95000"/>
                      </a:schemeClr>
                    </a:solid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57,000</a:t>
                      </a:r>
                    </a:p>
                  </a:txBody>
                  <a:tcPr>
                    <a:solidFill>
                      <a:schemeClr val="bg1">
                        <a:lumMod val="95000"/>
                      </a:schemeClr>
                    </a:solid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363,000</a:t>
                      </a:r>
                    </a:p>
                  </a:txBody>
                  <a:tcPr>
                    <a:solidFill>
                      <a:schemeClr val="bg1">
                        <a:lumMod val="95000"/>
                      </a:schemeClr>
                    </a:solidFill>
                  </a:tcPr>
                </a:tc>
                <a:extLst>
                  <a:ext uri="{0D108BD9-81ED-4DB2-BD59-A6C34878D82A}">
                    <a16:rowId xmlns:a16="http://schemas.microsoft.com/office/drawing/2014/main" val="305260701"/>
                  </a:ext>
                </a:extLst>
              </a:tr>
              <a:tr h="500880">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England and Wales </a:t>
                      </a:r>
                    </a:p>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Urban, No Perils </a:t>
                      </a:r>
                      <a:endParaRPr lang="en-GB" sz="1200" b="1" dirty="0">
                        <a:solidFill>
                          <a:srgbClr val="004F8A"/>
                        </a:solidFill>
                        <a:latin typeface="Calibri" panose="020F0502020204030204" pitchFamily="34" charset="0"/>
                        <a:cs typeface="Calibri" panose="020F0502020204030204" pitchFamily="34" charset="0"/>
                      </a:endParaRPr>
                    </a:p>
                  </a:txBody>
                  <a:tcPr>
                    <a:no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890,000 </a:t>
                      </a:r>
                      <a:r>
                        <a:rPr lang="en-GB" sz="1200" b="1" dirty="0">
                          <a:solidFill>
                            <a:srgbClr val="004F8A"/>
                          </a:solidFill>
                          <a:latin typeface="Calibri" panose="020F0502020204030204" pitchFamily="34" charset="0"/>
                          <a:cs typeface="Calibri" panose="020F0502020204030204" pitchFamily="34" charset="0"/>
                        </a:rPr>
                        <a:t>(4)</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285,000</a:t>
                      </a:r>
                    </a:p>
                  </a:txBody>
                  <a:tcPr>
                    <a:noFill/>
                  </a:tcPr>
                </a:tc>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53,000</a:t>
                      </a:r>
                    </a:p>
                  </a:txBody>
                  <a:tcPr>
                    <a:noFill/>
                  </a:tcPr>
                </a:tc>
                <a:tc>
                  <a:txBody>
                    <a:bodyPr/>
                    <a:lstStyle/>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338,000</a:t>
                      </a:r>
                    </a:p>
                  </a:txBody>
                  <a:tcPr>
                    <a:noFill/>
                  </a:tcPr>
                </a:tc>
                <a:extLst>
                  <a:ext uri="{0D108BD9-81ED-4DB2-BD59-A6C34878D82A}">
                    <a16:rowId xmlns:a16="http://schemas.microsoft.com/office/drawing/2014/main" val="3496899465"/>
                  </a:ext>
                </a:extLst>
              </a:tr>
              <a:tr h="707125">
                <a:tc>
                  <a:txBody>
                    <a:bodyPr/>
                    <a:lstStyle/>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England and Wales </a:t>
                      </a:r>
                    </a:p>
                    <a:p>
                      <a:pPr algn="ctr"/>
                      <a:r>
                        <a:rPr lang="en-GB" sz="1400" b="0" dirty="0">
                          <a:solidFill>
                            <a:schemeClr val="tx1">
                              <a:lumMod val="65000"/>
                              <a:lumOff val="35000"/>
                            </a:schemeClr>
                          </a:solidFill>
                          <a:latin typeface="Calibri" panose="020F0502020204030204" pitchFamily="34" charset="0"/>
                          <a:cs typeface="Calibri" panose="020F0502020204030204" pitchFamily="34" charset="0"/>
                        </a:rPr>
                        <a:t>Urban, No Perils </a:t>
                      </a:r>
                    </a:p>
                    <a:p>
                      <a:pPr algn="ctr"/>
                      <a:r>
                        <a:rPr lang="en-GB" sz="1400" b="1" dirty="0">
                          <a:solidFill>
                            <a:schemeClr val="tx1">
                              <a:lumMod val="65000"/>
                              <a:lumOff val="35000"/>
                            </a:schemeClr>
                          </a:solidFill>
                          <a:latin typeface="Calibri" panose="020F0502020204030204" pitchFamily="34" charset="0"/>
                          <a:cs typeface="Calibri" panose="020F0502020204030204" pitchFamily="34" charset="0"/>
                        </a:rPr>
                        <a:t>Percentage UK</a:t>
                      </a:r>
                      <a:endParaRPr lang="en-GB" sz="1200" b="1" dirty="0">
                        <a:solidFill>
                          <a:srgbClr val="004F8A"/>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GB" sz="1400" dirty="0">
                          <a:solidFill>
                            <a:schemeClr val="tx1">
                              <a:lumMod val="65000"/>
                              <a:lumOff val="35000"/>
                            </a:schemeClr>
                          </a:solidFill>
                          <a:latin typeface="Calibri" panose="020F0502020204030204" pitchFamily="34" charset="0"/>
                          <a:cs typeface="Calibri" panose="020F0502020204030204" pitchFamily="34" charset="0"/>
                        </a:rPr>
                        <a:t>80%</a:t>
                      </a:r>
                    </a:p>
                  </a:txBody>
                  <a:tcPr>
                    <a:solidFill>
                      <a:schemeClr val="bg1">
                        <a:lumMod val="95000"/>
                      </a:schemeClr>
                    </a:solid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26%</a:t>
                      </a:r>
                    </a:p>
                  </a:txBody>
                  <a:tcPr>
                    <a:solidFill>
                      <a:schemeClr val="bg1">
                        <a:lumMod val="95000"/>
                      </a:schemeClr>
                    </a:solidFill>
                  </a:tcPr>
                </a:tc>
                <a:tc>
                  <a:txBody>
                    <a:bodyPr/>
                    <a:lstStyle/>
                    <a:p>
                      <a:pPr algn="ctr"/>
                      <a:r>
                        <a:rPr lang="en-GB" sz="1400" b="0" dirty="0">
                          <a:solidFill>
                            <a:schemeClr val="tx1"/>
                          </a:solidFill>
                          <a:latin typeface="Calibri" panose="020F0502020204030204" pitchFamily="34" charset="0"/>
                          <a:cs typeface="Calibri" panose="020F0502020204030204" pitchFamily="34" charset="0"/>
                        </a:rPr>
                        <a:t>5%</a:t>
                      </a:r>
                    </a:p>
                  </a:txBody>
                  <a:tcPr>
                    <a:solidFill>
                      <a:schemeClr val="bg1">
                        <a:lumMod val="95000"/>
                      </a:schemeClr>
                    </a:solidFill>
                  </a:tcPr>
                </a:tc>
                <a:tc>
                  <a:txBody>
                    <a:bodyPr/>
                    <a:lstStyle/>
                    <a:p>
                      <a:pPr algn="ctr"/>
                      <a:r>
                        <a:rPr lang="en-GB" sz="1400" b="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31% </a:t>
                      </a:r>
                      <a:r>
                        <a:rPr lang="en-GB" sz="1200" b="0" dirty="0">
                          <a:solidFill>
                            <a:srgbClr val="004F8A"/>
                          </a:solidFill>
                          <a:latin typeface="Calibri" panose="020F0502020204030204" pitchFamily="34" charset="0"/>
                          <a:cs typeface="Calibri" panose="020F0502020204030204" pitchFamily="34" charset="0"/>
                        </a:rPr>
                        <a:t>(2)</a:t>
                      </a:r>
                    </a:p>
                  </a:txBody>
                  <a:tcPr>
                    <a:solidFill>
                      <a:schemeClr val="bg1">
                        <a:lumMod val="95000"/>
                      </a:schemeClr>
                    </a:solidFill>
                  </a:tcPr>
                </a:tc>
                <a:extLst>
                  <a:ext uri="{0D108BD9-81ED-4DB2-BD59-A6C34878D82A}">
                    <a16:rowId xmlns:a16="http://schemas.microsoft.com/office/drawing/2014/main" val="295336898"/>
                  </a:ext>
                </a:extLst>
              </a:tr>
              <a:tr h="500880">
                <a:tc>
                  <a:txBody>
                    <a:bodyPr/>
                    <a:lstStyle/>
                    <a:p>
                      <a:pPr algn="ctr"/>
                      <a:r>
                        <a:rPr lang="en-GB" sz="1400" b="1"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Overseas Franchising</a:t>
                      </a:r>
                    </a:p>
                    <a:p>
                      <a:pPr algn="ctr"/>
                      <a:r>
                        <a:rPr lang="en-GB" sz="1400" b="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(Major Home Owing Countries)</a:t>
                      </a:r>
                    </a:p>
                  </a:txBody>
                  <a:tcPr>
                    <a:noFill/>
                  </a:tcPr>
                </a:tc>
                <a:tc gridSpan="4">
                  <a:txBody>
                    <a:bodyPr/>
                    <a:lstStyle/>
                    <a:p>
                      <a:pPr algn="ctr"/>
                      <a:r>
                        <a:rPr lang="en-GB" sz="1400" b="0" dirty="0">
                          <a:solidFill>
                            <a:schemeClr val="tx1">
                              <a:lumMod val="65000"/>
                              <a:lumOff val="35000"/>
                            </a:schemeClr>
                          </a:solidFill>
                          <a:highlight>
                            <a:srgbClr val="FFFF00"/>
                          </a:highlight>
                          <a:latin typeface="Calibri" panose="020F0502020204030204" pitchFamily="34" charset="0"/>
                          <a:cs typeface="Calibri" panose="020F0502020204030204" pitchFamily="34" charset="0"/>
                        </a:rPr>
                        <a:t>Spain, Ireland, Norway, Belgium, Australia, USA, Canada</a:t>
                      </a:r>
                    </a:p>
                    <a:p>
                      <a:pPr algn="ctr"/>
                      <a:endParaRPr lang="en-GB" sz="900" b="0" dirty="0">
                        <a:solidFill>
                          <a:schemeClr val="tx1">
                            <a:lumMod val="65000"/>
                            <a:lumOff val="35000"/>
                          </a:schemeClr>
                        </a:solidFill>
                        <a:latin typeface="Calibri" panose="020F0502020204030204" pitchFamily="34" charset="0"/>
                        <a:cs typeface="Calibri" panose="020F0502020204030204" pitchFamily="34" charset="0"/>
                      </a:endParaRPr>
                    </a:p>
                  </a:txBody>
                  <a:tcPr>
                    <a:no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82049382"/>
                  </a:ext>
                </a:extLst>
              </a:tr>
              <a:tr h="785927">
                <a:tc gridSpan="5">
                  <a:txBody>
                    <a:bodyPr/>
                    <a:lstStyle/>
                    <a:p>
                      <a:r>
                        <a:rPr lang="en-GB" sz="1200" b="1" dirty="0">
                          <a:solidFill>
                            <a:srgbClr val="004F8A"/>
                          </a:solidFill>
                          <a:latin typeface="Calibri" panose="020F0502020204030204" pitchFamily="34" charset="0"/>
                          <a:cs typeface="Calibri" panose="020F0502020204030204" pitchFamily="34" charset="0"/>
                        </a:rPr>
                        <a:t>(1) </a:t>
                      </a:r>
                      <a:r>
                        <a:rPr lang="en-GB" sz="1400" b="0" dirty="0">
                          <a:solidFill>
                            <a:schemeClr val="tx1">
                              <a:lumMod val="65000"/>
                              <a:lumOff val="35000"/>
                            </a:schemeClr>
                          </a:solidFill>
                          <a:latin typeface="Calibri" panose="020F0502020204030204" pitchFamily="34" charset="0"/>
                          <a:cs typeface="Calibri" panose="020F0502020204030204" pitchFamily="34" charset="0"/>
                        </a:rPr>
                        <a:t>Latest data on percentage split 2018 (source: Revenue)</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200" b="1" dirty="0">
                          <a:solidFill>
                            <a:srgbClr val="004F8A"/>
                          </a:solidFill>
                          <a:latin typeface="Calibri" panose="020F0502020204030204" pitchFamily="34" charset="0"/>
                          <a:cs typeface="Calibri" panose="020F0502020204030204" pitchFamily="34" charset="0"/>
                        </a:rPr>
                        <a:t>(2)  </a:t>
                      </a:r>
                      <a:r>
                        <a:rPr lang="en-GB" sz="1200" b="1" dirty="0">
                          <a:solidFill>
                            <a:srgbClr val="FF0000"/>
                          </a:solidFill>
                          <a:latin typeface="Calibri" panose="020F0502020204030204" pitchFamily="34" charset="0"/>
                          <a:cs typeface="Calibri" panose="020F0502020204030204" pitchFamily="34" charset="0"/>
                        </a:rPr>
                        <a:t>IMPORTANT POINT</a:t>
                      </a:r>
                      <a:r>
                        <a:rPr lang="en-GB" sz="1200" b="1" dirty="0">
                          <a:solidFill>
                            <a:schemeClr val="tx1">
                              <a:lumMod val="65000"/>
                              <a:lumOff val="35000"/>
                            </a:schemeClr>
                          </a:solidFill>
                          <a:latin typeface="Calibri" panose="020F0502020204030204" pitchFamily="34" charset="0"/>
                          <a:cs typeface="Calibri" panose="020F0502020204030204" pitchFamily="34" charset="0"/>
                        </a:rPr>
                        <a:t>:</a:t>
                      </a:r>
                      <a:r>
                        <a:rPr lang="en-GB" sz="1200" b="1" dirty="0">
                          <a:solidFill>
                            <a:srgbClr val="004F8A"/>
                          </a:solidFill>
                          <a:latin typeface="Calibri" panose="020F0502020204030204" pitchFamily="34" charset="0"/>
                          <a:cs typeface="Calibri" panose="020F0502020204030204" pitchFamily="34" charset="0"/>
                        </a:rPr>
                        <a:t> </a:t>
                      </a:r>
                      <a:r>
                        <a:rPr lang="en-GB" sz="1400" b="0" dirty="0">
                          <a:solidFill>
                            <a:schemeClr val="tx1">
                              <a:lumMod val="65000"/>
                              <a:lumOff val="35000"/>
                            </a:schemeClr>
                          </a:solidFill>
                          <a:latin typeface="Calibri" panose="020F0502020204030204" pitchFamily="34" charset="0"/>
                          <a:cs typeface="Calibri" panose="020F0502020204030204" pitchFamily="34" charset="0"/>
                        </a:rPr>
                        <a:t>Assume av. Year </a:t>
                      </a:r>
                      <a:br>
                        <a:rPr lang="en-GB" sz="1400" b="0" dirty="0">
                          <a:solidFill>
                            <a:schemeClr val="tx1">
                              <a:lumMod val="65000"/>
                              <a:lumOff val="35000"/>
                            </a:schemeClr>
                          </a:solidFill>
                          <a:latin typeface="Calibri" panose="020F0502020204030204" pitchFamily="34" charset="0"/>
                          <a:cs typeface="Calibri" panose="020F0502020204030204" pitchFamily="34" charset="0"/>
                        </a:rPr>
                      </a:br>
                      <a:r>
                        <a:rPr lang="en-GB" sz="1200" b="1" dirty="0">
                          <a:solidFill>
                            <a:srgbClr val="004F8A"/>
                          </a:solidFill>
                          <a:latin typeface="Calibri" panose="020F0502020204030204" pitchFamily="34" charset="0"/>
                          <a:cs typeface="Calibri" panose="020F0502020204030204" pitchFamily="34" charset="0"/>
                        </a:rPr>
                        <a:t>(3) </a:t>
                      </a:r>
                      <a:r>
                        <a:rPr lang="en-GB" sz="1400" b="0" dirty="0">
                          <a:solidFill>
                            <a:schemeClr val="tx1">
                              <a:lumMod val="65000"/>
                              <a:lumOff val="35000"/>
                            </a:schemeClr>
                          </a:solidFill>
                          <a:latin typeface="Calibri" panose="020F0502020204030204" pitchFamily="34" charset="0"/>
                          <a:cs typeface="Calibri" panose="020F0502020204030204" pitchFamily="34" charset="0"/>
                        </a:rPr>
                        <a:t>Assume 87% UK </a:t>
                      </a:r>
                      <a:r>
                        <a:rPr lang="en-GB" sz="1200" b="1" dirty="0">
                          <a:solidFill>
                            <a:srgbClr val="004F8A"/>
                          </a:solidFill>
                          <a:latin typeface="Calibri" panose="020F0502020204030204" pitchFamily="34" charset="0"/>
                          <a:cs typeface="Calibri" panose="020F0502020204030204" pitchFamily="34" charset="0"/>
                        </a:rPr>
                        <a:t>(4) </a:t>
                      </a:r>
                      <a:r>
                        <a:rPr lang="en-GB" sz="1400" b="0" dirty="0">
                          <a:solidFill>
                            <a:schemeClr val="tx1">
                              <a:lumMod val="65000"/>
                              <a:lumOff val="35000"/>
                            </a:schemeClr>
                          </a:solidFill>
                          <a:latin typeface="Calibri" panose="020F0502020204030204" pitchFamily="34" charset="0"/>
                          <a:cs typeface="Calibri" panose="020F0502020204030204" pitchFamily="34" charset="0"/>
                        </a:rPr>
                        <a:t>Assume 93% England and Wales</a:t>
                      </a:r>
                    </a:p>
                  </a:txBody>
                  <a:tcPr>
                    <a:no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tc hMerge="1">
                  <a:txBody>
                    <a:bodyPr/>
                    <a:lstStyle/>
                    <a:p>
                      <a:pPr algn="ct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2471113619"/>
                  </a:ext>
                </a:extLst>
              </a:tr>
            </a:tbl>
          </a:graphicData>
        </a:graphic>
      </p:graphicFrame>
    </p:spTree>
    <p:extLst>
      <p:ext uri="{BB962C8B-B14F-4D97-AF65-F5344CB8AC3E}">
        <p14:creationId xmlns:p14="http://schemas.microsoft.com/office/powerpoint/2010/main" val="3462068870"/>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IBB Proposal">
      <a:dk1>
        <a:sysClr val="windowText" lastClr="000000"/>
      </a:dk1>
      <a:lt1>
        <a:sysClr val="window" lastClr="FFFFFF"/>
      </a:lt1>
      <a:dk2>
        <a:srgbClr val="696464"/>
      </a:dk2>
      <a:lt2>
        <a:srgbClr val="E9E5DC"/>
      </a:lt2>
      <a:accent1>
        <a:srgbClr val="003366"/>
      </a:accent1>
      <a:accent2>
        <a:srgbClr val="004488"/>
      </a:accent2>
      <a:accent3>
        <a:srgbClr val="4477BB"/>
      </a:accent3>
      <a:accent4>
        <a:srgbClr val="CCCCCC"/>
      </a:accent4>
      <a:accent5>
        <a:srgbClr val="929292"/>
      </a:accent5>
      <a:accent6>
        <a:srgbClr val="5A5A5A"/>
      </a:accent6>
      <a:hlink>
        <a:srgbClr val="282828"/>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10175</Words>
  <Application>Microsoft Office PowerPoint</Application>
  <PresentationFormat>On-screen Show (4:3)</PresentationFormat>
  <Paragraphs>1475</Paragraphs>
  <Slides>55</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-apple-system</vt:lpstr>
      <vt:lpstr>Arial</vt:lpstr>
      <vt:lpstr>Calibri</vt:lpstr>
      <vt:lpstr>Georgia</vt:lpstr>
      <vt:lpstr>Lato</vt:lpstr>
      <vt:lpstr>Open Sans</vt:lpstr>
      <vt:lpstr>Perpetua</vt:lpstr>
      <vt:lpstr>Symbol</vt:lpstr>
      <vt:lpstr>Times New Roman</vt:lpstr>
      <vt:lpstr>Wingdings</vt:lpstr>
      <vt:lpstr>Wingdings 2</vt:lpstr>
      <vt:lpstr>Equity</vt:lpstr>
      <vt:lpstr>Secures your next home and takes the stress out of selling JV Business Plan v8</vt:lpstr>
      <vt:lpstr>Contents</vt:lpstr>
      <vt:lpstr>Our Business</vt:lpstr>
      <vt:lpstr>Brand +Products</vt:lpstr>
      <vt:lpstr>The Problem   </vt:lpstr>
      <vt:lpstr>Our Solution   </vt:lpstr>
      <vt:lpstr>Market</vt:lpstr>
      <vt:lpstr>Target Property </vt:lpstr>
      <vt:lpstr>Target Quantum</vt:lpstr>
      <vt:lpstr>CHAIN FREE® Customer Proposition (1)  </vt:lpstr>
      <vt:lpstr>CHAIN FREE® Example</vt:lpstr>
      <vt:lpstr>CHAIN FREE® (Available through the Home Owners Plan™) (1)                                                             INCOME (2)                            Everyone Joining the Plan (3)                                                                                                                                                  pays 1% Fee                                                                                                                                                  (Av. £3,150)  </vt:lpstr>
      <vt:lpstr>CHAIN MENDER® Customer Proposition (1)</vt:lpstr>
      <vt:lpstr>JV Funding Proposal</vt:lpstr>
      <vt:lpstr>Business Funding - Breakdown</vt:lpstr>
      <vt:lpstr>Competition 1 (1) </vt:lpstr>
      <vt:lpstr>Competition 2</vt:lpstr>
      <vt:lpstr> CHAIN FREE® Market Research (1) </vt:lpstr>
      <vt:lpstr>Route-to-Market (1) + IP(2)</vt:lpstr>
      <vt:lpstr>Marketing + Sales Strategy </vt:lpstr>
      <vt:lpstr>Sales Analysis</vt:lpstr>
      <vt:lpstr>Model Notes 1</vt:lpstr>
      <vt:lpstr>Model Notes 2</vt:lpstr>
      <vt:lpstr>Model Notes 3</vt:lpstr>
      <vt:lpstr>Population + Valuation Modules </vt:lpstr>
      <vt:lpstr>CHAIN FREE® + CHAIN MENDER® Modules</vt:lpstr>
      <vt:lpstr>Core Proposition + Stress One + Two </vt:lpstr>
      <vt:lpstr>Summary Statement + Illustration of Returns</vt:lpstr>
      <vt:lpstr>Investment vs. Investor Profit Share Y2</vt:lpstr>
      <vt:lpstr>NON-EXIT LTVs vs. Selling Prices  </vt:lpstr>
      <vt:lpstr>Unit Economics 1 - Customer Upgrade (1)</vt:lpstr>
      <vt:lpstr>Unit Economics 2 – NON-EXIT Percentage Sale Profitability</vt:lpstr>
      <vt:lpstr>Unit Economics 3 – NON-EXIT Profitability</vt:lpstr>
      <vt:lpstr>Unit Economics 4 – EXIT Profitability</vt:lpstr>
      <vt:lpstr>Unit Economics 5 - Customer Acquisition Cost</vt:lpstr>
      <vt:lpstr>Revenue + Margins</vt:lpstr>
      <vt:lpstr>Product Sales - Consumer + High Street Agent (1)  </vt:lpstr>
      <vt:lpstr>CHAIN FREE® - Income Split</vt:lpstr>
      <vt:lpstr>Financial Indemnity Insurance + Financial Guarantee</vt:lpstr>
      <vt:lpstr>PowerPoint Presentation</vt:lpstr>
      <vt:lpstr>Risk Management 2</vt:lpstr>
      <vt:lpstr>PowerPoint Presentation</vt:lpstr>
      <vt:lpstr>PowerPoint Presentation</vt:lpstr>
      <vt:lpstr>PowerPoint Presentation</vt:lpstr>
      <vt:lpstr>Stakeholders (1)  </vt:lpstr>
      <vt:lpstr>Management (1) + Directors (2)</vt:lpstr>
      <vt:lpstr>Anthony Apponyi (CEO + Founder)   </vt:lpstr>
      <vt:lpstr>Fintech </vt:lpstr>
      <vt:lpstr>SWOT Analysis</vt:lpstr>
      <vt:lpstr>Why JV with Albani? (1) </vt:lpstr>
      <vt:lpstr>Stakeholder Added Value (1)</vt:lpstr>
      <vt:lpstr>Data 1  </vt:lpstr>
      <vt:lpstr>Data 2 </vt:lpstr>
      <vt:lpstr>Contact</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MENDER</dc:title>
  <dc:creator>Asim</dc:creator>
  <cp:lastModifiedBy>Anthony Apponyi</cp:lastModifiedBy>
  <cp:revision>7600</cp:revision>
  <cp:lastPrinted>2024-10-15T10:52:10Z</cp:lastPrinted>
  <dcterms:created xsi:type="dcterms:W3CDTF">2012-10-02T19:35:40Z</dcterms:created>
  <dcterms:modified xsi:type="dcterms:W3CDTF">2024-11-22T11:18:20Z</dcterms:modified>
</cp:coreProperties>
</file>